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67" r:id="rId3"/>
    <p:sldId id="335" r:id="rId4"/>
    <p:sldId id="368" r:id="rId5"/>
    <p:sldId id="369" r:id="rId6"/>
    <p:sldId id="357" r:id="rId7"/>
    <p:sldId id="347" r:id="rId8"/>
    <p:sldId id="358" r:id="rId9"/>
    <p:sldId id="370" r:id="rId10"/>
    <p:sldId id="361" r:id="rId11"/>
    <p:sldId id="362" r:id="rId12"/>
    <p:sldId id="363" r:id="rId13"/>
    <p:sldId id="364" r:id="rId14"/>
    <p:sldId id="3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318" y="-7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1/31/2016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1/31/2016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guests.jpg"/>
          <p:cNvPicPr>
            <a:picLocks noGrp="1" noChangeAspect="1"/>
          </p:cNvPicPr>
          <p:nvPr>
            <p:ph idx="1"/>
          </p:nvPr>
        </p:nvPicPr>
        <p:blipFill>
          <a:blip r:embed="rId2" cstate="print"/>
          <a:stretch>
            <a:fillRect/>
          </a:stretch>
        </p:blipFill>
        <p:spPr>
          <a:xfrm>
            <a:off x="1219200" y="1295400"/>
            <a:ext cx="6858000" cy="3229761"/>
          </a:xfrm>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590800"/>
            <a:ext cx="89154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The end of all things is at hand; therefore be self-controlled and sober-minded for the sake of your prayers.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Above all, keep loving one another earnestly, since love covers a multitude of sins.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Show hospitality to one another without grumbling.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As each has received a gift, use it to serve one another, as good stewards of God's varied grace: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whoever speaks, as one who speaks oracles of God; whoever serves, as one who serves by the strength that God supplies—in order that in everything God may be glorified through Jesus Christ. To him belong glory and dominion forever and ever. Amen.</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4:7-11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590800"/>
            <a:ext cx="89154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The end of all things is at hand; therefore be self-controlled and sober-minded for the sake of your prayers.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Above all, keep loving one another earnestly, since love covers a multitude of sins.</a:t>
            </a:r>
            <a:r>
              <a:rPr lang="en-US" sz="2800" b="1" dirty="0" smtClean="0">
                <a:solidFill>
                  <a:srgbClr val="FF0000"/>
                </a:solidFill>
                <a:effectLst>
                  <a:outerShdw blurRad="38100" dist="38100" dir="2700000" algn="tl">
                    <a:srgbClr val="000000">
                      <a:alpha val="43137"/>
                    </a:srgbClr>
                  </a:outerShdw>
                </a:effectLst>
              </a:rPr>
              <a:t> </a:t>
            </a:r>
            <a:r>
              <a:rPr lang="en-US" sz="2800" b="1" baseline="30000" dirty="0" smtClean="0">
                <a:solidFill>
                  <a:srgbClr val="FF0000"/>
                </a:solidFill>
                <a:effectLst>
                  <a:outerShdw blurRad="38100" dist="38100" dir="2700000" algn="tl">
                    <a:srgbClr val="000000">
                      <a:alpha val="43137"/>
                    </a:srgbClr>
                  </a:outerShdw>
                </a:effectLst>
              </a:rPr>
              <a:t>9 </a:t>
            </a:r>
            <a:r>
              <a:rPr lang="en-US" sz="2800" b="1" dirty="0" smtClean="0">
                <a:solidFill>
                  <a:srgbClr val="FF0000"/>
                </a:solidFill>
                <a:effectLst>
                  <a:outerShdw blurRad="38100" dist="38100" dir="2700000" algn="tl">
                    <a:srgbClr val="000000">
                      <a:alpha val="43137"/>
                    </a:srgbClr>
                  </a:outerShdw>
                </a:effectLst>
              </a:rPr>
              <a:t>Show hospitality to one another without grumbling.</a:t>
            </a:r>
            <a:r>
              <a:rPr lang="en-US" sz="2800" b="1" dirty="0" smtClean="0">
                <a:effectLst>
                  <a:outerShdw blurRad="38100" dist="38100" dir="2700000" algn="tl">
                    <a:srgbClr val="000000">
                      <a:alpha val="43137"/>
                    </a:srgbClr>
                  </a:outerShdw>
                </a:effectLst>
              </a:rPr>
              <a:t>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As each has received a gift, use it to serve one another, as good stewards of God's varied grace: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whoever speaks, as one who speaks oracles of God; whoever serves, as one who serves by the strength that God supplies—in order that in everything God may be glorified through Jesus Christ. To him belong glory and dominion forever and ever. Amen.</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4:7-11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458200" cy="6629400"/>
          </a:xfrm>
        </p:spPr>
        <p:txBody>
          <a:bodyPr>
            <a:normAutofit fontScale="70000" lnSpcReduction="20000"/>
          </a:bodyPr>
          <a:lstStyle/>
          <a:p>
            <a:r>
              <a:rPr lang="en-US" dirty="0" smtClean="0">
                <a:effectLst>
                  <a:outerShdw blurRad="38100" dist="38100" dir="2700000" algn="tl">
                    <a:srgbClr val="000000">
                      <a:alpha val="43137"/>
                    </a:srgbClr>
                  </a:outerShdw>
                </a:effectLst>
              </a:rPr>
              <a:t>Hebrews 13:2 ESV - </a:t>
            </a:r>
            <a:r>
              <a:rPr lang="en-US" b="1" dirty="0" smtClean="0">
                <a:effectLst>
                  <a:outerShdw blurRad="38100" dist="38100" dir="2700000" algn="tl">
                    <a:srgbClr val="000000">
                      <a:alpha val="43137"/>
                    </a:srgbClr>
                  </a:outerShdw>
                </a:effectLst>
              </a:rPr>
              <a:t>Do not neglect to show hospitality to strangers, for thereby some have entertained angels unawares</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Romans 12:13 ESV - </a:t>
            </a:r>
            <a:r>
              <a:rPr lang="en-US" b="1" baseline="30000" dirty="0" smtClean="0">
                <a:effectLst>
                  <a:outerShdw blurRad="38100" dist="38100" dir="2700000" algn="tl">
                    <a:srgbClr val="000000">
                      <a:alpha val="43137"/>
                    </a:srgbClr>
                  </a:outerShdw>
                </a:effectLst>
              </a:rPr>
              <a:t>13 </a:t>
            </a:r>
            <a:r>
              <a:rPr lang="en-US" b="1" dirty="0" smtClean="0">
                <a:effectLst>
                  <a:outerShdw blurRad="38100" dist="38100" dir="2700000" algn="tl">
                    <a:srgbClr val="000000">
                      <a:alpha val="43137"/>
                    </a:srgbClr>
                  </a:outerShdw>
                </a:effectLst>
              </a:rPr>
              <a:t>Contribute to the needs of the saints and seek to show hospitality</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Elders:</a:t>
            </a:r>
            <a:endParaRPr lang="en-US" dirty="0" smtClean="0">
              <a:effectLst>
                <a:outerShdw blurRad="38100" dist="38100" dir="2700000" algn="tl">
                  <a:srgbClr val="000000">
                    <a:alpha val="43137"/>
                  </a:srgbClr>
                </a:outerShdw>
              </a:effectLst>
            </a:endParaRPr>
          </a:p>
          <a:p>
            <a:pPr lvl="1"/>
            <a:r>
              <a:rPr lang="en-US" dirty="0" smtClean="0">
                <a:effectLst>
                  <a:outerShdw blurRad="38100" dist="38100" dir="2700000" algn="tl">
                    <a:srgbClr val="000000">
                      <a:alpha val="43137"/>
                    </a:srgbClr>
                  </a:outerShdw>
                </a:effectLst>
              </a:rPr>
              <a:t>1 Timothy 3:2 ESV - </a:t>
            </a:r>
            <a:r>
              <a:rPr lang="en-US" b="1" dirty="0" smtClean="0">
                <a:effectLst>
                  <a:outerShdw blurRad="38100" dist="38100" dir="2700000" algn="tl">
                    <a:srgbClr val="000000">
                      <a:alpha val="43137"/>
                    </a:srgbClr>
                  </a:outerShdw>
                </a:effectLst>
              </a:rPr>
              <a:t>Therefore an overseer must be above reproach, the husband of one wife, sober-minded, self-controlled, respectable, hospitable, able to teach,</a:t>
            </a:r>
            <a:endParaRPr lang="en-US" dirty="0" smtClean="0">
              <a:effectLst>
                <a:outerShdw blurRad="38100" dist="38100" dir="2700000" algn="tl">
                  <a:srgbClr val="000000">
                    <a:alpha val="43137"/>
                  </a:srgbClr>
                </a:outerShdw>
              </a:effectLst>
            </a:endParaRPr>
          </a:p>
          <a:p>
            <a:pPr lvl="1"/>
            <a:r>
              <a:rPr lang="en-US" dirty="0" smtClean="0">
                <a:effectLst>
                  <a:outerShdw blurRad="38100" dist="38100" dir="2700000" algn="tl">
                    <a:srgbClr val="000000">
                      <a:alpha val="43137"/>
                    </a:srgbClr>
                  </a:outerShdw>
                </a:effectLst>
              </a:rPr>
              <a:t>Titus 1:7-8 ESV - </a:t>
            </a:r>
            <a:r>
              <a:rPr lang="en-US" b="1" baseline="30000" dirty="0" smtClean="0">
                <a:effectLst>
                  <a:outerShdw blurRad="38100" dist="38100" dir="2700000" algn="tl">
                    <a:srgbClr val="000000">
                      <a:alpha val="43137"/>
                    </a:srgbClr>
                  </a:outerShdw>
                </a:effectLst>
              </a:rPr>
              <a:t>7</a:t>
            </a:r>
            <a:r>
              <a:rPr lang="en-US" b="1" dirty="0" smtClean="0">
                <a:effectLst>
                  <a:outerShdw blurRad="38100" dist="38100" dir="2700000" algn="tl">
                    <a:srgbClr val="000000">
                      <a:alpha val="43137"/>
                    </a:srgbClr>
                  </a:outerShdw>
                </a:effectLst>
              </a:rPr>
              <a:t>For an overseer,</a:t>
            </a:r>
            <a:r>
              <a:rPr lang="en-US" b="1" i="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as God’s steward, must be above reproach. He must not be arrogant or quick-tempered or a drunkard or violent or greedy for gain, </a:t>
            </a:r>
            <a:r>
              <a:rPr lang="en-US" b="1" baseline="30000" dirty="0" smtClean="0">
                <a:effectLst>
                  <a:outerShdw blurRad="38100" dist="38100" dir="2700000" algn="tl">
                    <a:srgbClr val="000000">
                      <a:alpha val="43137"/>
                    </a:srgbClr>
                  </a:outerShdw>
                </a:effectLst>
              </a:rPr>
              <a:t>8</a:t>
            </a:r>
            <a:r>
              <a:rPr lang="en-US" b="1" dirty="0" smtClean="0">
                <a:effectLst>
                  <a:outerShdw blurRad="38100" dist="38100" dir="2700000" algn="tl">
                    <a:srgbClr val="000000">
                      <a:alpha val="43137"/>
                    </a:srgbClr>
                  </a:outerShdw>
                </a:effectLst>
              </a:rPr>
              <a:t>but hospitable, a lover of good, self-controlled, upright, holy, and disciplined</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Widows:  </a:t>
            </a:r>
            <a:endParaRPr lang="en-US" dirty="0" smtClean="0">
              <a:effectLst>
                <a:outerShdw blurRad="38100" dist="38100" dir="2700000" algn="tl">
                  <a:srgbClr val="000000">
                    <a:alpha val="43137"/>
                  </a:srgbClr>
                </a:outerShdw>
              </a:effectLst>
            </a:endParaRPr>
          </a:p>
          <a:p>
            <a:pPr lvl="1"/>
            <a:r>
              <a:rPr lang="en-US" dirty="0" smtClean="0">
                <a:effectLst>
                  <a:outerShdw blurRad="38100" dist="38100" dir="2700000" algn="tl">
                    <a:srgbClr val="000000">
                      <a:alpha val="43137"/>
                    </a:srgbClr>
                  </a:outerShdw>
                </a:effectLst>
              </a:rPr>
              <a:t>1 Timothy 5:9-10 ESV</a:t>
            </a:r>
            <a:r>
              <a:rPr lang="en-US" b="1" dirty="0" smtClean="0">
                <a:effectLst>
                  <a:outerShdw blurRad="38100" dist="38100" dir="2700000" algn="tl">
                    <a:srgbClr val="000000">
                      <a:alpha val="43137"/>
                    </a:srgbClr>
                  </a:outerShdw>
                </a:effectLst>
              </a:rPr>
              <a:t> - </a:t>
            </a:r>
            <a:r>
              <a:rPr lang="en-US" b="1" baseline="30000" dirty="0" smtClean="0">
                <a:effectLst>
                  <a:outerShdw blurRad="38100" dist="38100" dir="2700000" algn="tl">
                    <a:srgbClr val="000000">
                      <a:alpha val="43137"/>
                    </a:srgbClr>
                  </a:outerShdw>
                </a:effectLst>
              </a:rPr>
              <a:t>9</a:t>
            </a:r>
            <a:r>
              <a:rPr lang="en-US" b="1" dirty="0" smtClean="0">
                <a:effectLst>
                  <a:outerShdw blurRad="38100" dist="38100" dir="2700000" algn="tl">
                    <a:srgbClr val="000000">
                      <a:alpha val="43137"/>
                    </a:srgbClr>
                  </a:outerShdw>
                </a:effectLst>
              </a:rPr>
              <a:t>Let a widow be enrolled if she is not less than sixty years of age, having been the wife of one husband,</a:t>
            </a:r>
            <a:r>
              <a:rPr lang="en-US" b="1" i="1" baseline="30000" dirty="0" smtClean="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10</a:t>
            </a:r>
            <a:r>
              <a:rPr lang="en-US" b="1" dirty="0" smtClean="0">
                <a:effectLst>
                  <a:outerShdw blurRad="38100" dist="38100" dir="2700000" algn="tl">
                    <a:srgbClr val="000000">
                      <a:alpha val="43137"/>
                    </a:srgbClr>
                  </a:outerShdw>
                </a:effectLst>
              </a:rPr>
              <a:t>and having a reputation for good works: if she has brought up children, has shown hospitality, has washed the feet of the saints, has cared for the afflicted, and has devoted herself to every good work. </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32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5 </a:t>
            </a:r>
            <a:r>
              <a:rPr lang="en-US" sz="3200" b="1" dirty="0">
                <a:effectLst>
                  <a:outerShdw blurRad="38100" dist="38100" dir="2700000" algn="tl">
                    <a:srgbClr val="000000">
                      <a:alpha val="43137"/>
                    </a:srgbClr>
                  </a:outerShdw>
                </a:effectLst>
              </a:rPr>
              <a:t>Beloved, it is a faithful thing you do in all your efforts for these brothers, strangers as they are, </a:t>
            </a:r>
            <a:r>
              <a:rPr lang="en-US" sz="3200" b="1" baseline="30000" dirty="0">
                <a:effectLst>
                  <a:outerShdw blurRad="38100" dist="38100" dir="2700000" algn="tl">
                    <a:srgbClr val="000000">
                      <a:alpha val="43137"/>
                    </a:srgbClr>
                  </a:outerShdw>
                </a:effectLst>
              </a:rPr>
              <a:t>6 </a:t>
            </a:r>
            <a:r>
              <a:rPr lang="en-US" sz="3200" b="1" dirty="0">
                <a:effectLst>
                  <a:outerShdw blurRad="38100" dist="38100" dir="2700000" algn="tl">
                    <a:srgbClr val="000000">
                      <a:alpha val="43137"/>
                    </a:srgbClr>
                  </a:outerShdw>
                </a:effectLst>
              </a:rPr>
              <a:t>who testified to your love before the church. You will do well to send them on their journey in a manner worthy of God. </a:t>
            </a:r>
            <a:r>
              <a:rPr lang="en-US" sz="3200" b="1" baseline="30000" dirty="0">
                <a:effectLst>
                  <a:outerShdw blurRad="38100" dist="38100" dir="2700000" algn="tl">
                    <a:srgbClr val="000000">
                      <a:alpha val="43137"/>
                    </a:srgbClr>
                  </a:outerShdw>
                </a:effectLst>
              </a:rPr>
              <a:t>7 </a:t>
            </a:r>
            <a:r>
              <a:rPr lang="en-US" sz="3200" b="1" dirty="0">
                <a:effectLst>
                  <a:outerShdw blurRad="38100" dist="38100" dir="2700000" algn="tl">
                    <a:srgbClr val="000000">
                      <a:alpha val="43137"/>
                    </a:srgbClr>
                  </a:outerShdw>
                </a:effectLst>
              </a:rPr>
              <a:t>For they have gone out for the sake of the name, accepting nothing from the Gentiles.</a:t>
            </a:r>
            <a:r>
              <a:rPr lang="en-US" sz="3200" b="1" baseline="30000" dirty="0" smtClean="0">
                <a:effectLst>
                  <a:outerShdw blurRad="38100" dist="38100" dir="2700000" algn="tl">
                    <a:srgbClr val="000000">
                      <a:alpha val="43137"/>
                    </a:srgbClr>
                  </a:outerShdw>
                </a:effectLst>
              </a:rPr>
              <a:t>8 </a:t>
            </a:r>
            <a:r>
              <a:rPr lang="en-US" sz="3200" b="1" dirty="0">
                <a:effectLst>
                  <a:outerShdw blurRad="38100" dist="38100" dir="2700000" algn="tl">
                    <a:srgbClr val="000000">
                      <a:alpha val="43137"/>
                    </a:srgbClr>
                  </a:outerShdw>
                </a:effectLst>
              </a:rPr>
              <a:t>Therefore we ought to support people like these, that we may be fellow workers for the truth. </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3 John 1:5-8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3 </a:t>
            </a:r>
            <a:r>
              <a:rPr lang="en-US" sz="3600" b="1" dirty="0" smtClean="0">
                <a:effectLst>
                  <a:outerShdw blurRad="38100" dist="38100" dir="2700000" algn="tl">
                    <a:srgbClr val="000000">
                      <a:alpha val="43137"/>
                    </a:srgbClr>
                  </a:outerShdw>
                </a:effectLst>
              </a:rPr>
              <a:t>Greet </a:t>
            </a:r>
            <a:r>
              <a:rPr lang="en-US" sz="3600" b="1" dirty="0" err="1" smtClean="0">
                <a:effectLst>
                  <a:outerShdw blurRad="38100" dist="38100" dir="2700000" algn="tl">
                    <a:srgbClr val="000000">
                      <a:alpha val="43137"/>
                    </a:srgbClr>
                  </a:outerShdw>
                </a:effectLst>
              </a:rPr>
              <a:t>Prisca</a:t>
            </a:r>
            <a:r>
              <a:rPr lang="en-US" sz="3600" b="1" dirty="0" smtClean="0">
                <a:effectLst>
                  <a:outerShdw blurRad="38100" dist="38100" dir="2700000" algn="tl">
                    <a:srgbClr val="000000">
                      <a:alpha val="43137"/>
                    </a:srgbClr>
                  </a:outerShdw>
                </a:effectLst>
              </a:rPr>
              <a:t> and Aquila, my fellow workers in Christ Jesus, </a:t>
            </a:r>
            <a:r>
              <a:rPr lang="en-US" sz="3600" b="1" baseline="30000" dirty="0" smtClean="0">
                <a:effectLst>
                  <a:outerShdw blurRad="38100" dist="38100" dir="2700000" algn="tl">
                    <a:srgbClr val="000000">
                      <a:alpha val="43137"/>
                    </a:srgbClr>
                  </a:outerShdw>
                </a:effectLst>
              </a:rPr>
              <a:t>4 </a:t>
            </a:r>
            <a:r>
              <a:rPr lang="en-US" sz="3600" b="1" dirty="0" smtClean="0">
                <a:effectLst>
                  <a:outerShdw blurRad="38100" dist="38100" dir="2700000" algn="tl">
                    <a:srgbClr val="000000">
                      <a:alpha val="43137"/>
                    </a:srgbClr>
                  </a:outerShdw>
                </a:effectLst>
              </a:rPr>
              <a:t>who risked their necks for my life, to whom not only I give thanks but all the churches of the Gentiles give thanks as well. </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16:3-4 </a:t>
            </a:r>
            <a:r>
              <a:rPr lang="en-US" sz="2800" b="1" dirty="0" smtClean="0">
                <a:effectLst>
                  <a:outerShdw blurRad="38100" dist="38100" dir="2700000" algn="tl">
                    <a:srgbClr val="000000">
                      <a:alpha val="43137"/>
                    </a:srgbClr>
                  </a:outerShdw>
                </a:effectLst>
              </a:rPr>
              <a:t>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19400"/>
            <a:ext cx="8991600" cy="1143000"/>
          </a:xfrm>
        </p:spPr>
        <p:txBody>
          <a:bodyPr>
            <a:noAutofit/>
          </a:bodyPr>
          <a:lstStyle/>
          <a:p>
            <a:r>
              <a:rPr lang="en-US" sz="3600" b="1" baseline="30000" dirty="0" smtClean="0">
                <a:effectLst>
                  <a:outerShdw blurRad="38100" dist="38100" dir="2700000" algn="tl">
                    <a:srgbClr val="000000">
                      <a:alpha val="43137"/>
                    </a:srgbClr>
                  </a:outerShdw>
                </a:effectLst>
              </a:rPr>
              <a:t>32 </a:t>
            </a:r>
            <a:r>
              <a:rPr lang="en-US" sz="3600" b="1" dirty="0" smtClean="0">
                <a:effectLst>
                  <a:outerShdw blurRad="38100" dist="38100" dir="2700000" algn="tl">
                    <a:srgbClr val="000000">
                      <a:alpha val="43137"/>
                    </a:srgbClr>
                  </a:outerShdw>
                </a:effectLst>
              </a:rPr>
              <a:t>But recall the former days when, after you were enlightened, you endured a hard struggle with sufferings, </a:t>
            </a:r>
            <a:r>
              <a:rPr lang="en-US" sz="3600" b="1" baseline="30000" dirty="0" smtClean="0">
                <a:effectLst>
                  <a:outerShdw blurRad="38100" dist="38100" dir="2700000" algn="tl">
                    <a:srgbClr val="000000">
                      <a:alpha val="43137"/>
                    </a:srgbClr>
                  </a:outerShdw>
                </a:effectLst>
              </a:rPr>
              <a:t>33 </a:t>
            </a:r>
            <a:r>
              <a:rPr lang="en-US" sz="3600" b="1" dirty="0" smtClean="0">
                <a:effectLst>
                  <a:outerShdw blurRad="38100" dist="38100" dir="2700000" algn="tl">
                    <a:srgbClr val="000000">
                      <a:alpha val="43137"/>
                    </a:srgbClr>
                  </a:outerShdw>
                </a:effectLst>
              </a:rPr>
              <a:t>sometimes being publicly exposed to reproach and affliction, and sometimes being partners with those so treated. </a:t>
            </a:r>
            <a:r>
              <a:rPr lang="en-US" sz="3600" b="1" baseline="30000" dirty="0" smtClean="0">
                <a:effectLst>
                  <a:outerShdw blurRad="38100" dist="38100" dir="2700000" algn="tl">
                    <a:srgbClr val="000000">
                      <a:alpha val="43137"/>
                    </a:srgbClr>
                  </a:outerShdw>
                </a:effectLst>
              </a:rPr>
              <a:t>34 </a:t>
            </a:r>
            <a:r>
              <a:rPr lang="en-US" sz="3600" b="1" dirty="0" smtClean="0">
                <a:effectLst>
                  <a:outerShdw blurRad="38100" dist="38100" dir="2700000" algn="tl">
                    <a:srgbClr val="000000">
                      <a:alpha val="43137"/>
                    </a:srgbClr>
                  </a:outerShdw>
                </a:effectLst>
              </a:rPr>
              <a:t>For you had compassion on those in prison, and you joyfully accepted the plundering of your property, since you knew that you yourselves had a better possession and an abiding one.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10:32-34 </a:t>
            </a:r>
            <a:r>
              <a:rPr lang="en-US" sz="2800" b="1" dirty="0" smtClean="0">
                <a:effectLst>
                  <a:outerShdw blurRad="38100" dist="38100" dir="2700000" algn="tl">
                    <a:srgbClr val="000000">
                      <a:alpha val="43137"/>
                    </a:srgbClr>
                  </a:outerShdw>
                </a:effectLst>
              </a:rPr>
              <a:t>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973763"/>
          </a:xfrm>
        </p:spPr>
        <p:txBody>
          <a:bodyPr>
            <a:normAutofit fontScale="92500" lnSpcReduction="20000"/>
          </a:bodyPr>
          <a:lstStyle/>
          <a:p>
            <a:r>
              <a:rPr lang="en-US" dirty="0" smtClean="0">
                <a:effectLst>
                  <a:outerShdw blurRad="38100" dist="38100" dir="2700000" algn="tl">
                    <a:srgbClr val="000000">
                      <a:alpha val="43137"/>
                    </a:srgbClr>
                  </a:outerShdw>
                </a:effectLst>
              </a:rPr>
              <a:t>Deuteronomy 10:19 ESV -</a:t>
            </a:r>
            <a:r>
              <a:rPr lang="en-US" u="sng"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Love the sojourner, therefore, for you were sojourners in the land of Egypt</a:t>
            </a:r>
            <a:r>
              <a:rPr lang="en-US" b="1" dirty="0" smtClean="0">
                <a:effectLst>
                  <a:outerShdw blurRad="38100" dist="38100" dir="2700000" algn="tl">
                    <a:srgbClr val="000000">
                      <a:alpha val="43137"/>
                    </a:srgbClr>
                  </a:outerShdw>
                </a:effectLst>
              </a:rPr>
              <a:t>.</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Leviticus 19:33-34 ESV - </a:t>
            </a:r>
            <a:r>
              <a:rPr lang="en-US" b="1" baseline="30000" dirty="0" smtClean="0">
                <a:effectLst>
                  <a:outerShdw blurRad="38100" dist="38100" dir="2700000" algn="tl">
                    <a:srgbClr val="000000">
                      <a:alpha val="43137"/>
                    </a:srgbClr>
                  </a:outerShdw>
                </a:effectLst>
              </a:rPr>
              <a:t>33 </a:t>
            </a:r>
            <a:r>
              <a:rPr lang="en-US" b="1" dirty="0" smtClean="0">
                <a:effectLst>
                  <a:outerShdw blurRad="38100" dist="38100" dir="2700000" algn="tl">
                    <a:srgbClr val="000000">
                      <a:alpha val="43137"/>
                    </a:srgbClr>
                  </a:outerShdw>
                </a:effectLst>
              </a:rPr>
              <a:t>“When a stranger sojourns with you in your land, you shall not do him wrong.</a:t>
            </a:r>
            <a:r>
              <a:rPr lang="en-US" b="1" baseline="30000" dirty="0" smtClean="0">
                <a:effectLst>
                  <a:outerShdw blurRad="38100" dist="38100" dir="2700000" algn="tl">
                    <a:srgbClr val="000000">
                      <a:alpha val="43137"/>
                    </a:srgbClr>
                  </a:outerShdw>
                </a:effectLst>
              </a:rPr>
              <a:t>34 </a:t>
            </a:r>
            <a:r>
              <a:rPr lang="en-US" b="1" dirty="0" smtClean="0">
                <a:effectLst>
                  <a:outerShdw blurRad="38100" dist="38100" dir="2700000" algn="tl">
                    <a:srgbClr val="000000">
                      <a:alpha val="43137"/>
                    </a:srgbClr>
                  </a:outerShdw>
                </a:effectLst>
              </a:rPr>
              <a:t>You shall treat the stranger who sojourns with you as the native among you, and you shall love him as yourself, for you were strangers in the land of Egypt: I am the </a:t>
            </a:r>
            <a:r>
              <a:rPr lang="en-US" b="1" cap="small" dirty="0" smtClean="0">
                <a:effectLst>
                  <a:outerShdw blurRad="38100" dist="38100" dir="2700000" algn="tl">
                    <a:srgbClr val="000000">
                      <a:alpha val="43137"/>
                    </a:srgbClr>
                  </a:outerShdw>
                </a:effectLst>
              </a:rPr>
              <a:t>Lord</a:t>
            </a:r>
            <a:r>
              <a:rPr lang="en-US" b="1" dirty="0" smtClean="0">
                <a:effectLst>
                  <a:outerShdw blurRad="38100" dist="38100" dir="2700000" algn="tl">
                    <a:srgbClr val="000000">
                      <a:alpha val="43137"/>
                    </a:srgbClr>
                  </a:outerShdw>
                </a:effectLst>
              </a:rPr>
              <a:t> your God</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Exodus 23:9 ESV - </a:t>
            </a:r>
            <a:r>
              <a:rPr lang="en-US" b="1" baseline="30000" dirty="0" smtClean="0">
                <a:effectLst>
                  <a:outerShdw blurRad="38100" dist="38100" dir="2700000" algn="tl">
                    <a:srgbClr val="000000">
                      <a:alpha val="43137"/>
                    </a:srgbClr>
                  </a:outerShdw>
                </a:effectLst>
              </a:rPr>
              <a:t>9 </a:t>
            </a:r>
            <a:r>
              <a:rPr lang="en-US" b="1" dirty="0" smtClean="0">
                <a:effectLst>
                  <a:outerShdw blurRad="38100" dist="38100" dir="2700000" algn="tl">
                    <a:srgbClr val="000000">
                      <a:alpha val="43137"/>
                    </a:srgbClr>
                  </a:outerShdw>
                </a:effectLst>
              </a:rPr>
              <a:t>“You shall not oppress a sojourner. You know the heart of a sojourner, for you were sojourners in the land of Egypt.</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3600"/>
            <a:ext cx="8839200" cy="1143000"/>
          </a:xfrm>
        </p:spPr>
        <p:txBody>
          <a:bodyPr>
            <a:noAutofit/>
          </a:bodyPr>
          <a:lstStyle/>
          <a:p>
            <a:r>
              <a:rPr lang="en-US" sz="2200" b="1" baseline="30000" dirty="0" smtClean="0">
                <a:effectLst>
                  <a:outerShdw blurRad="38100" dist="38100" dir="2700000" algn="tl">
                    <a:srgbClr val="000000">
                      <a:alpha val="43137"/>
                    </a:srgbClr>
                  </a:outerShdw>
                </a:effectLst>
              </a:rPr>
              <a:t>1 </a:t>
            </a:r>
            <a:r>
              <a:rPr lang="en-US" sz="2200" b="1" dirty="0" smtClean="0">
                <a:effectLst>
                  <a:outerShdw blurRad="38100" dist="38100" dir="2700000" algn="tl">
                    <a:srgbClr val="000000">
                      <a:alpha val="43137"/>
                    </a:srgbClr>
                  </a:outerShdw>
                </a:effectLst>
              </a:rPr>
              <a:t>And you were dead in the trespasses and sins </a:t>
            </a:r>
            <a:r>
              <a:rPr lang="en-US" sz="2200" b="1" baseline="30000" dirty="0" smtClean="0">
                <a:effectLst>
                  <a:outerShdw blurRad="38100" dist="38100" dir="2700000" algn="tl">
                    <a:srgbClr val="000000">
                      <a:alpha val="43137"/>
                    </a:srgbClr>
                  </a:outerShdw>
                </a:effectLst>
              </a:rPr>
              <a:t>2 </a:t>
            </a:r>
            <a:r>
              <a:rPr lang="en-US" sz="2200" b="1" dirty="0" smtClean="0">
                <a:effectLst>
                  <a:outerShdw blurRad="38100" dist="38100" dir="2700000" algn="tl">
                    <a:srgbClr val="000000">
                      <a:alpha val="43137"/>
                    </a:srgbClr>
                  </a:outerShdw>
                </a:effectLst>
              </a:rPr>
              <a:t>in which you once walked, following the course of this world, following the prince of the power of the air, the spirit that is now at work in the sons of disobedience— </a:t>
            </a:r>
            <a:r>
              <a:rPr lang="en-US" sz="2200" b="1" baseline="30000" dirty="0" smtClean="0">
                <a:effectLst>
                  <a:outerShdw blurRad="38100" dist="38100" dir="2700000" algn="tl">
                    <a:srgbClr val="000000">
                      <a:alpha val="43137"/>
                    </a:srgbClr>
                  </a:outerShdw>
                </a:effectLst>
              </a:rPr>
              <a:t>3 </a:t>
            </a:r>
            <a:r>
              <a:rPr lang="en-US" sz="2200" b="1" dirty="0" smtClean="0">
                <a:effectLst>
                  <a:outerShdw blurRad="38100" dist="38100" dir="2700000" algn="tl">
                    <a:srgbClr val="000000">
                      <a:alpha val="43137"/>
                    </a:srgbClr>
                  </a:outerShdw>
                </a:effectLst>
              </a:rPr>
              <a:t>among whom we all once lived in the passions of our flesh, carrying out the desires of the body</a:t>
            </a:r>
            <a:r>
              <a:rPr lang="en-US" sz="2200" b="1" baseline="30000" dirty="0" smtClean="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and the mind, and were by nature children of wrath, like the rest of mankind.</a:t>
            </a:r>
            <a:r>
              <a:rPr lang="en-US" sz="2200" b="1" baseline="30000" dirty="0" smtClean="0">
                <a:effectLst>
                  <a:outerShdw blurRad="38100" dist="38100" dir="2700000" algn="tl">
                    <a:srgbClr val="000000">
                      <a:alpha val="43137"/>
                    </a:srgbClr>
                  </a:outerShdw>
                </a:effectLst>
              </a:rPr>
              <a:t> 4 </a:t>
            </a:r>
            <a:r>
              <a:rPr lang="en-US" sz="2200" b="1" dirty="0" smtClean="0">
                <a:effectLst>
                  <a:outerShdw blurRad="38100" dist="38100" dir="2700000" algn="tl">
                    <a:srgbClr val="000000">
                      <a:alpha val="43137"/>
                    </a:srgbClr>
                  </a:outerShdw>
                </a:effectLst>
              </a:rPr>
              <a:t>But God, being rich in mercy, because of the great love with which he loved us,  </a:t>
            </a:r>
            <a:r>
              <a:rPr lang="en-US" sz="2200" b="1" baseline="30000" dirty="0" smtClean="0">
                <a:effectLst>
                  <a:outerShdw blurRad="38100" dist="38100" dir="2700000" algn="tl">
                    <a:srgbClr val="000000">
                      <a:alpha val="43137"/>
                    </a:srgbClr>
                  </a:outerShdw>
                </a:effectLst>
              </a:rPr>
              <a:t>5 </a:t>
            </a:r>
            <a:r>
              <a:rPr lang="en-US" sz="2200" b="1" dirty="0" smtClean="0">
                <a:effectLst>
                  <a:outerShdw blurRad="38100" dist="38100" dir="2700000" algn="tl">
                    <a:srgbClr val="000000">
                      <a:alpha val="43137"/>
                    </a:srgbClr>
                  </a:outerShdw>
                </a:effectLst>
              </a:rPr>
              <a:t>even when we were dead in our trespasses, made us alive together with Christ—by grace you have been saved— </a:t>
            </a:r>
            <a:r>
              <a:rPr lang="en-US" sz="2200" b="1" baseline="30000" dirty="0" smtClean="0">
                <a:effectLst>
                  <a:outerShdw blurRad="38100" dist="38100" dir="2700000" algn="tl">
                    <a:srgbClr val="000000">
                      <a:alpha val="43137"/>
                    </a:srgbClr>
                  </a:outerShdw>
                </a:effectLst>
              </a:rPr>
              <a:t>6 </a:t>
            </a:r>
            <a:r>
              <a:rPr lang="en-US" sz="2200" b="1" dirty="0" smtClean="0">
                <a:effectLst>
                  <a:outerShdw blurRad="38100" dist="38100" dir="2700000" algn="tl">
                    <a:srgbClr val="000000">
                      <a:alpha val="43137"/>
                    </a:srgbClr>
                  </a:outerShdw>
                </a:effectLst>
              </a:rPr>
              <a:t>and raised us up with him and seated us with him in the heavenly places in Christ Jesus, </a:t>
            </a:r>
            <a:r>
              <a:rPr lang="en-US" sz="2200" b="1" baseline="30000" dirty="0" smtClean="0">
                <a:effectLst>
                  <a:outerShdw blurRad="38100" dist="38100" dir="2700000" algn="tl">
                    <a:srgbClr val="000000">
                      <a:alpha val="43137"/>
                    </a:srgbClr>
                  </a:outerShdw>
                </a:effectLst>
              </a:rPr>
              <a:t>7 </a:t>
            </a:r>
            <a:r>
              <a:rPr lang="en-US" sz="2200" b="1" dirty="0" smtClean="0">
                <a:effectLst>
                  <a:outerShdw blurRad="38100" dist="38100" dir="2700000" algn="tl">
                    <a:srgbClr val="000000">
                      <a:alpha val="43137"/>
                    </a:srgbClr>
                  </a:outerShdw>
                </a:effectLst>
              </a:rPr>
              <a:t>so that in the coming ages he might show the immeasurable riches of his grace in kindness toward us in Christ Jesus. </a:t>
            </a:r>
            <a:r>
              <a:rPr lang="en-US" sz="2200" b="1" baseline="30000" dirty="0" smtClean="0">
                <a:effectLst>
                  <a:outerShdw blurRad="38100" dist="38100" dir="2700000" algn="tl">
                    <a:srgbClr val="000000">
                      <a:alpha val="43137"/>
                    </a:srgbClr>
                  </a:outerShdw>
                </a:effectLst>
              </a:rPr>
              <a:t>8 </a:t>
            </a:r>
            <a:r>
              <a:rPr lang="en-US" sz="2200" b="1" dirty="0" smtClean="0">
                <a:effectLst>
                  <a:outerShdw blurRad="38100" dist="38100" dir="2700000" algn="tl">
                    <a:srgbClr val="000000">
                      <a:alpha val="43137"/>
                    </a:srgbClr>
                  </a:outerShdw>
                </a:effectLst>
              </a:rPr>
              <a:t>For by grace you have been saved through faith. And this is not your own doing; it is the gift of God, </a:t>
            </a:r>
            <a:r>
              <a:rPr lang="en-US" sz="2200" b="1" baseline="30000" dirty="0" smtClean="0">
                <a:effectLst>
                  <a:outerShdw blurRad="38100" dist="38100" dir="2700000" algn="tl">
                    <a:srgbClr val="000000">
                      <a:alpha val="43137"/>
                    </a:srgbClr>
                  </a:outerShdw>
                </a:effectLst>
              </a:rPr>
              <a:t>9 </a:t>
            </a:r>
            <a:r>
              <a:rPr lang="en-US" sz="2200" b="1" dirty="0" smtClean="0">
                <a:effectLst>
                  <a:outerShdw blurRad="38100" dist="38100" dir="2700000" algn="tl">
                    <a:srgbClr val="000000">
                      <a:alpha val="43137"/>
                    </a:srgbClr>
                  </a:outerShdw>
                </a:effectLst>
              </a:rPr>
              <a:t>not a result of works, so that no one may boast. </a:t>
            </a:r>
            <a:r>
              <a:rPr lang="en-US" sz="2200" b="1" baseline="30000" dirty="0" smtClean="0">
                <a:effectLst>
                  <a:outerShdw blurRad="38100" dist="38100" dir="2700000" algn="tl">
                    <a:srgbClr val="000000">
                      <a:alpha val="43137"/>
                    </a:srgbClr>
                  </a:outerShdw>
                </a:effectLst>
              </a:rPr>
              <a:t>10 </a:t>
            </a:r>
            <a:r>
              <a:rPr lang="en-US" sz="2200" b="1" dirty="0" smtClean="0">
                <a:effectLst>
                  <a:outerShdw blurRad="38100" dist="38100" dir="2700000" algn="tl">
                    <a:srgbClr val="000000">
                      <a:alpha val="43137"/>
                    </a:srgbClr>
                  </a:outerShdw>
                </a:effectLst>
              </a:rPr>
              <a:t>For we are his workmanship, created in Christ Jesus for good works, which God prepared beforehand, that we should walk in them</a:t>
            </a:r>
            <a:r>
              <a:rPr lang="en-US" sz="2200" b="1" dirty="0" smtClean="0">
                <a:effectLst>
                  <a:outerShdw blurRad="38100" dist="38100" dir="2700000" algn="tl">
                    <a:srgbClr val="000000">
                      <a:alpha val="43137"/>
                    </a:srgbClr>
                  </a:outerShdw>
                </a:effectLst>
              </a:rPr>
              <a:t>. </a:t>
            </a:r>
            <a:endParaRPr lang="en-US" sz="2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19400"/>
            <a:ext cx="8839200" cy="1143000"/>
          </a:xfrm>
        </p:spPr>
        <p:txBody>
          <a:bodyPr>
            <a:noAutofit/>
          </a:bodyPr>
          <a:lstStyle/>
          <a:p>
            <a:pPr lvl="0"/>
            <a:r>
              <a:rPr lang="en-US" sz="2200" b="1" baseline="30000" dirty="0" smtClean="0">
                <a:effectLst>
                  <a:outerShdw blurRad="38100" dist="38100" dir="2700000" algn="tl">
                    <a:srgbClr val="000000">
                      <a:alpha val="43137"/>
                    </a:srgbClr>
                  </a:outerShdw>
                </a:effectLst>
              </a:rPr>
              <a:t>11 </a:t>
            </a:r>
            <a:r>
              <a:rPr lang="en-US" sz="2200" b="1" dirty="0" smtClean="0">
                <a:effectLst>
                  <a:outerShdw blurRad="38100" dist="38100" dir="2700000" algn="tl">
                    <a:srgbClr val="000000">
                      <a:alpha val="43137"/>
                    </a:srgbClr>
                  </a:outerShdw>
                </a:effectLst>
              </a:rPr>
              <a:t>Therefore remember that at one time you Gentiles in the flesh, called “the </a:t>
            </a:r>
            <a:r>
              <a:rPr lang="en-US" sz="2200" b="1" dirty="0" err="1" smtClean="0">
                <a:effectLst>
                  <a:outerShdw blurRad="38100" dist="38100" dir="2700000" algn="tl">
                    <a:srgbClr val="000000">
                      <a:alpha val="43137"/>
                    </a:srgbClr>
                  </a:outerShdw>
                </a:effectLst>
              </a:rPr>
              <a:t>uncircumcision</a:t>
            </a:r>
            <a:r>
              <a:rPr lang="en-US" sz="2200" b="1" dirty="0" smtClean="0">
                <a:effectLst>
                  <a:outerShdw blurRad="38100" dist="38100" dir="2700000" algn="tl">
                    <a:srgbClr val="000000">
                      <a:alpha val="43137"/>
                    </a:srgbClr>
                  </a:outerShdw>
                </a:effectLst>
              </a:rPr>
              <a:t>” by what is called the circumcision, which is made in the flesh by hands— </a:t>
            </a:r>
            <a:r>
              <a:rPr lang="en-US" sz="2200" b="1" baseline="30000" dirty="0" smtClean="0">
                <a:effectLst>
                  <a:outerShdw blurRad="38100" dist="38100" dir="2700000" algn="tl">
                    <a:srgbClr val="000000">
                      <a:alpha val="43137"/>
                    </a:srgbClr>
                  </a:outerShdw>
                </a:effectLst>
              </a:rPr>
              <a:t>12 </a:t>
            </a:r>
            <a:r>
              <a:rPr lang="en-US" sz="2200" b="1" dirty="0" smtClean="0">
                <a:effectLst>
                  <a:outerShdw blurRad="38100" dist="38100" dir="2700000" algn="tl">
                    <a:srgbClr val="000000">
                      <a:alpha val="43137"/>
                    </a:srgbClr>
                  </a:outerShdw>
                </a:effectLst>
              </a:rPr>
              <a:t>remember that you were at that time separated from Christ, alienated from the commonwealth of Israel and strangers to the covenants of promise, having no hope and without God in the world. </a:t>
            </a:r>
            <a:r>
              <a:rPr lang="en-US" sz="2200" b="1" baseline="30000" dirty="0" smtClean="0">
                <a:effectLst>
                  <a:outerShdw blurRad="38100" dist="38100" dir="2700000" algn="tl">
                    <a:srgbClr val="000000">
                      <a:alpha val="43137"/>
                    </a:srgbClr>
                  </a:outerShdw>
                </a:effectLst>
              </a:rPr>
              <a:t>13</a:t>
            </a:r>
            <a:r>
              <a:rPr lang="en-US" sz="2200" b="1" baseline="30000" dirty="0" smtClean="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But now in Christ Jesus you who once were far off have been brought near by the blood of Christ. </a:t>
            </a:r>
            <a:r>
              <a:rPr lang="en-US" sz="2200" b="1" baseline="30000" dirty="0" smtClean="0">
                <a:effectLst>
                  <a:outerShdw blurRad="38100" dist="38100" dir="2700000" algn="tl">
                    <a:srgbClr val="000000">
                      <a:alpha val="43137"/>
                    </a:srgbClr>
                  </a:outerShdw>
                </a:effectLst>
              </a:rPr>
              <a:t>14 </a:t>
            </a:r>
            <a:r>
              <a:rPr lang="en-US" sz="2200" b="1" dirty="0" smtClean="0">
                <a:effectLst>
                  <a:outerShdw blurRad="38100" dist="38100" dir="2700000" algn="tl">
                    <a:srgbClr val="000000">
                      <a:alpha val="43137"/>
                    </a:srgbClr>
                  </a:outerShdw>
                </a:effectLst>
              </a:rPr>
              <a:t>For he himself is our peace, who has made us both one and has broken down in his flesh the dividing wall of hostility </a:t>
            </a:r>
            <a:r>
              <a:rPr lang="en-US" sz="2200" b="1" baseline="30000" dirty="0" smtClean="0">
                <a:effectLst>
                  <a:outerShdw blurRad="38100" dist="38100" dir="2700000" algn="tl">
                    <a:srgbClr val="000000">
                      <a:alpha val="43137"/>
                    </a:srgbClr>
                  </a:outerShdw>
                </a:effectLst>
              </a:rPr>
              <a:t>15 </a:t>
            </a:r>
            <a:r>
              <a:rPr lang="en-US" sz="2200" b="1" dirty="0" smtClean="0">
                <a:effectLst>
                  <a:outerShdw blurRad="38100" dist="38100" dir="2700000" algn="tl">
                    <a:srgbClr val="000000">
                      <a:alpha val="43137"/>
                    </a:srgbClr>
                  </a:outerShdw>
                </a:effectLst>
              </a:rPr>
              <a:t>by abolishing the law of commandments expressed in ordinances, that he might create in himself one new man in place of the two, so making peace, </a:t>
            </a:r>
            <a:r>
              <a:rPr lang="en-US" sz="2200" b="1" baseline="30000" dirty="0" smtClean="0">
                <a:effectLst>
                  <a:outerShdw blurRad="38100" dist="38100" dir="2700000" algn="tl">
                    <a:srgbClr val="000000">
                      <a:alpha val="43137"/>
                    </a:srgbClr>
                  </a:outerShdw>
                </a:effectLst>
              </a:rPr>
              <a:t>16 </a:t>
            </a:r>
            <a:r>
              <a:rPr lang="en-US" sz="2200" b="1" dirty="0" smtClean="0">
                <a:effectLst>
                  <a:outerShdw blurRad="38100" dist="38100" dir="2700000" algn="tl">
                    <a:srgbClr val="000000">
                      <a:alpha val="43137"/>
                    </a:srgbClr>
                  </a:outerShdw>
                </a:effectLst>
              </a:rPr>
              <a:t>and might reconcile us both to God in one body through the cross, thereby killing the hostility. </a:t>
            </a:r>
            <a:r>
              <a:rPr lang="en-US" sz="2200" b="1" baseline="30000" dirty="0" smtClean="0">
                <a:effectLst>
                  <a:outerShdw blurRad="38100" dist="38100" dir="2700000" algn="tl">
                    <a:srgbClr val="000000">
                      <a:alpha val="43137"/>
                    </a:srgbClr>
                  </a:outerShdw>
                </a:effectLst>
              </a:rPr>
              <a:t>17 </a:t>
            </a:r>
            <a:r>
              <a:rPr lang="en-US" sz="2200" b="1" dirty="0" smtClean="0">
                <a:effectLst>
                  <a:outerShdw blurRad="38100" dist="38100" dir="2700000" algn="tl">
                    <a:srgbClr val="000000">
                      <a:alpha val="43137"/>
                    </a:srgbClr>
                  </a:outerShdw>
                </a:effectLst>
              </a:rPr>
              <a:t>And he came and preached peace to you who were far off and peace to those who were near. </a:t>
            </a:r>
            <a:r>
              <a:rPr lang="en-US" sz="2200" b="1" baseline="30000" dirty="0" smtClean="0">
                <a:effectLst>
                  <a:outerShdw blurRad="38100" dist="38100" dir="2700000" algn="tl">
                    <a:srgbClr val="000000">
                      <a:alpha val="43137"/>
                    </a:srgbClr>
                  </a:outerShdw>
                </a:effectLst>
              </a:rPr>
              <a:t>18 </a:t>
            </a:r>
            <a:r>
              <a:rPr lang="en-US" sz="2200" b="1" dirty="0" smtClean="0">
                <a:effectLst>
                  <a:outerShdw blurRad="38100" dist="38100" dir="2700000" algn="tl">
                    <a:srgbClr val="000000">
                      <a:alpha val="43137"/>
                    </a:srgbClr>
                  </a:outerShdw>
                </a:effectLst>
              </a:rPr>
              <a:t>For through him we both have access in one Spirit to the Father.</a:t>
            </a:r>
            <a:r>
              <a:rPr lang="en-US" sz="2200" b="1" baseline="30000" dirty="0" smtClean="0">
                <a:effectLst>
                  <a:outerShdw blurRad="38100" dist="38100" dir="2700000" algn="tl">
                    <a:srgbClr val="000000">
                      <a:alpha val="43137"/>
                    </a:srgbClr>
                  </a:outerShdw>
                </a:effectLst>
              </a:rPr>
              <a:t>19 </a:t>
            </a:r>
            <a:r>
              <a:rPr lang="en-US" sz="2200" b="1" dirty="0" smtClean="0">
                <a:effectLst>
                  <a:outerShdw blurRad="38100" dist="38100" dir="2700000" algn="tl">
                    <a:srgbClr val="000000">
                      <a:alpha val="43137"/>
                    </a:srgbClr>
                  </a:outerShdw>
                </a:effectLst>
              </a:rPr>
              <a:t>So then you are no longer strangers and aliens, you are fellow citizens with the saints and members of the household of God, </a:t>
            </a:r>
            <a:r>
              <a:rPr lang="en-US" sz="2200" b="1" baseline="30000" dirty="0" smtClean="0">
                <a:effectLst>
                  <a:outerShdw blurRad="38100" dist="38100" dir="2700000" algn="tl">
                    <a:srgbClr val="000000">
                      <a:alpha val="43137"/>
                    </a:srgbClr>
                  </a:outerShdw>
                </a:effectLst>
              </a:rPr>
              <a:t>20 </a:t>
            </a:r>
            <a:r>
              <a:rPr lang="en-US" sz="2200" b="1" dirty="0" smtClean="0">
                <a:effectLst>
                  <a:outerShdw blurRad="38100" dist="38100" dir="2700000" algn="tl">
                    <a:srgbClr val="000000">
                      <a:alpha val="43137"/>
                    </a:srgbClr>
                  </a:outerShdw>
                </a:effectLst>
              </a:rPr>
              <a:t>built on the foundation of the apostles and prophets, Christ Jesus himself being the cornerstone, </a:t>
            </a:r>
            <a:r>
              <a:rPr lang="en-US" sz="2200" b="1" baseline="30000" dirty="0" smtClean="0">
                <a:effectLst>
                  <a:outerShdw blurRad="38100" dist="38100" dir="2700000" algn="tl">
                    <a:srgbClr val="000000">
                      <a:alpha val="43137"/>
                    </a:srgbClr>
                  </a:outerShdw>
                </a:effectLst>
              </a:rPr>
              <a:t>21 </a:t>
            </a:r>
            <a:r>
              <a:rPr lang="en-US" sz="2200" b="1" dirty="0" smtClean="0">
                <a:effectLst>
                  <a:outerShdw blurRad="38100" dist="38100" dir="2700000" algn="tl">
                    <a:srgbClr val="000000">
                      <a:alpha val="43137"/>
                    </a:srgbClr>
                  </a:outerShdw>
                </a:effectLst>
              </a:rPr>
              <a:t>in whom the whole structure, being joined together, grows into a holy temple in the Lord. </a:t>
            </a:r>
            <a:r>
              <a:rPr lang="en-US" sz="2200" b="1" baseline="30000" dirty="0" smtClean="0">
                <a:effectLst>
                  <a:outerShdw blurRad="38100" dist="38100" dir="2700000" algn="tl">
                    <a:srgbClr val="000000">
                      <a:alpha val="43137"/>
                    </a:srgbClr>
                  </a:outerShdw>
                </a:effectLst>
              </a:rPr>
              <a:t>22 </a:t>
            </a:r>
            <a:r>
              <a:rPr lang="en-US" sz="2200" b="1" dirty="0" smtClean="0">
                <a:effectLst>
                  <a:outerShdw blurRad="38100" dist="38100" dir="2700000" algn="tl">
                    <a:srgbClr val="000000">
                      <a:alpha val="43137"/>
                    </a:srgbClr>
                  </a:outerShdw>
                </a:effectLst>
              </a:rPr>
              <a:t>In him you also are being built together into a dwelling place for God by the </a:t>
            </a:r>
            <a:r>
              <a:rPr lang="en-US" sz="2200" b="1" dirty="0" smtClean="0">
                <a:effectLst>
                  <a:outerShdw blurRad="38100" dist="38100" dir="2700000" algn="tl">
                    <a:srgbClr val="000000">
                      <a:alpha val="43137"/>
                    </a:srgbClr>
                  </a:outerShdw>
                </a:effectLst>
              </a:rPr>
              <a:t>Spirit</a:t>
            </a:r>
            <a:r>
              <a:rPr lang="en-US" sz="2200" b="1" dirty="0" smtClean="0">
                <a:effectLst>
                  <a:outerShdw blurRad="38100" dist="38100" dir="2700000" algn="tl">
                    <a:srgbClr val="000000">
                      <a:alpha val="43137"/>
                    </a:srgbClr>
                  </a:outerShdw>
                </a:effectLst>
              </a:rPr>
              <a:t>.</a:t>
            </a:r>
            <a:endParaRPr lang="en-US" sz="2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47800"/>
            <a:ext cx="8839200" cy="1143000"/>
          </a:xfrm>
        </p:spPr>
        <p:txBody>
          <a:bodyPr>
            <a:noAutofit/>
          </a:bodyPr>
          <a:lstStyle/>
          <a:p>
            <a:r>
              <a:rPr lang="en-US" sz="3600" b="1" dirty="0" smtClean="0">
                <a:effectLst>
                  <a:outerShdw blurRad="38100" dist="38100" dir="2700000" algn="tl">
                    <a:srgbClr val="000000">
                      <a:alpha val="43137"/>
                    </a:srgbClr>
                  </a:outerShdw>
                </a:effectLst>
              </a:rPr>
              <a:t>“Come, everyone who thirsts, come to the waters; and he who has no money, come, buy and eat! Come, buy wine and milk without money and without price.</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Isaiah 55:1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81200"/>
            <a:ext cx="8839200" cy="1143000"/>
          </a:xfrm>
        </p:spPr>
        <p:txBody>
          <a:bodyPr>
            <a:noAutofit/>
          </a:bodyPr>
          <a:lstStyle/>
          <a:p>
            <a:r>
              <a:rPr lang="en-US" sz="3600" b="1" baseline="30000" dirty="0" smtClean="0">
                <a:effectLst>
                  <a:outerShdw blurRad="38100" dist="38100" dir="2700000" algn="tl">
                    <a:srgbClr val="000000">
                      <a:alpha val="43137"/>
                    </a:srgbClr>
                  </a:outerShdw>
                </a:effectLst>
              </a:rPr>
              <a:t>2 </a:t>
            </a:r>
            <a:r>
              <a:rPr lang="en-US" sz="3600" b="1" dirty="0" smtClean="0">
                <a:effectLst>
                  <a:outerShdw blurRad="38100" dist="38100" dir="2700000" algn="tl">
                    <a:srgbClr val="000000">
                      <a:alpha val="43137"/>
                    </a:srgbClr>
                  </a:outerShdw>
                </a:effectLst>
              </a:rPr>
              <a:t>In my Father's house are many rooms. If it were not so, would I have told you that I go to prepare a place for you? </a:t>
            </a:r>
            <a:r>
              <a:rPr lang="en-US" sz="3600" b="1" baseline="30000" dirty="0" smtClean="0">
                <a:effectLst>
                  <a:outerShdw blurRad="38100" dist="38100" dir="2700000" algn="tl">
                    <a:srgbClr val="000000">
                      <a:alpha val="43137"/>
                    </a:srgbClr>
                  </a:outerShdw>
                </a:effectLst>
              </a:rPr>
              <a:t>3 </a:t>
            </a:r>
            <a:r>
              <a:rPr lang="en-US" sz="3600" b="1" dirty="0" smtClean="0">
                <a:effectLst>
                  <a:outerShdw blurRad="38100" dist="38100" dir="2700000" algn="tl">
                    <a:srgbClr val="000000">
                      <a:alpha val="43137"/>
                    </a:srgbClr>
                  </a:outerShdw>
                </a:effectLst>
              </a:rPr>
              <a:t>And if I go and prepare a place for you, I will come again and will take you to myself, that where I am you may be also</a:t>
            </a:r>
            <a:r>
              <a:rPr lang="en-US" sz="3600" b="1" dirty="0" smtClean="0">
                <a:effectLst>
                  <a:outerShdw blurRad="38100" dist="38100" dir="2700000" algn="tl">
                    <a:srgbClr val="000000">
                      <a:alpha val="43137"/>
                    </a:srgbClr>
                  </a:outerShdw>
                </a:effectLst>
              </a:rPr>
              <a:t>.</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14:2-3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19400"/>
            <a:ext cx="8839200" cy="1143000"/>
          </a:xfrm>
        </p:spPr>
        <p:txBody>
          <a:bodyPr>
            <a:noAutofit/>
          </a:bodyPr>
          <a:lstStyle/>
          <a:p>
            <a:r>
              <a:rPr lang="en-US" sz="2800" b="1" baseline="30000" dirty="0" smtClean="0">
                <a:effectLst>
                  <a:outerShdw blurRad="38100" dist="38100" dir="2700000" algn="tl">
                    <a:srgbClr val="000000">
                      <a:alpha val="43137"/>
                    </a:srgbClr>
                  </a:outerShdw>
                </a:effectLst>
              </a:rPr>
              <a:t>34 </a:t>
            </a:r>
            <a:r>
              <a:rPr lang="en-US" sz="2800" b="1" dirty="0" smtClean="0">
                <a:effectLst>
                  <a:outerShdw blurRad="38100" dist="38100" dir="2700000" algn="tl">
                    <a:srgbClr val="000000">
                      <a:alpha val="43137"/>
                    </a:srgbClr>
                  </a:outerShdw>
                </a:effectLst>
              </a:rPr>
              <a:t>Then the King will say to those on his right, ‘Come, you who are blessed by my Father, inherit the kingdom prepared for you from the foundation of the world. </a:t>
            </a:r>
            <a:r>
              <a:rPr lang="en-US" sz="2800" b="1" baseline="30000" dirty="0" smtClean="0">
                <a:effectLst>
                  <a:outerShdw blurRad="38100" dist="38100" dir="2700000" algn="tl">
                    <a:srgbClr val="000000">
                      <a:alpha val="43137"/>
                    </a:srgbClr>
                  </a:outerShdw>
                </a:effectLst>
              </a:rPr>
              <a:t>35 </a:t>
            </a:r>
            <a:r>
              <a:rPr lang="en-US" sz="2800" b="1" dirty="0" smtClean="0">
                <a:effectLst>
                  <a:outerShdw blurRad="38100" dist="38100" dir="2700000" algn="tl">
                    <a:srgbClr val="000000">
                      <a:alpha val="43137"/>
                    </a:srgbClr>
                  </a:outerShdw>
                </a:effectLst>
              </a:rPr>
              <a:t>For I was hungry and you gave me food, I was thirsty and you gave me drink, I was a stranger and you welcomed me, </a:t>
            </a:r>
            <a:r>
              <a:rPr lang="en-US" sz="2800" b="1" baseline="30000" dirty="0" smtClean="0">
                <a:effectLst>
                  <a:outerShdw blurRad="38100" dist="38100" dir="2700000" algn="tl">
                    <a:srgbClr val="000000">
                      <a:alpha val="43137"/>
                    </a:srgbClr>
                  </a:outerShdw>
                </a:effectLst>
              </a:rPr>
              <a:t>36 </a:t>
            </a:r>
            <a:r>
              <a:rPr lang="en-US" sz="2800" b="1" dirty="0" smtClean="0">
                <a:effectLst>
                  <a:outerShdw blurRad="38100" dist="38100" dir="2700000" algn="tl">
                    <a:srgbClr val="000000">
                      <a:alpha val="43137"/>
                    </a:srgbClr>
                  </a:outerShdw>
                </a:effectLst>
              </a:rPr>
              <a:t>I was naked and you clothed me, I was sick and you visited me, I was in prison and you came to me.’ </a:t>
            </a:r>
            <a:r>
              <a:rPr lang="en-US" sz="2800" b="1" baseline="30000" dirty="0" smtClean="0">
                <a:effectLst>
                  <a:outerShdw blurRad="38100" dist="38100" dir="2700000" algn="tl">
                    <a:srgbClr val="000000">
                      <a:alpha val="43137"/>
                    </a:srgbClr>
                  </a:outerShdw>
                </a:effectLst>
              </a:rPr>
              <a:t>37 </a:t>
            </a:r>
            <a:r>
              <a:rPr lang="en-US" sz="2800" b="1" dirty="0" smtClean="0">
                <a:effectLst>
                  <a:outerShdw blurRad="38100" dist="38100" dir="2700000" algn="tl">
                    <a:srgbClr val="000000">
                      <a:alpha val="43137"/>
                    </a:srgbClr>
                  </a:outerShdw>
                </a:effectLst>
              </a:rPr>
              <a:t>Then the righteous will answer him, saying, ‘Lord, when did we see you hungry and feed you, or thirsty and give you drink? </a:t>
            </a:r>
            <a:r>
              <a:rPr lang="en-US" sz="2800" b="1" baseline="30000" dirty="0" smtClean="0">
                <a:effectLst>
                  <a:outerShdw blurRad="38100" dist="38100" dir="2700000" algn="tl">
                    <a:srgbClr val="000000">
                      <a:alpha val="43137"/>
                    </a:srgbClr>
                  </a:outerShdw>
                </a:effectLst>
              </a:rPr>
              <a:t>38 </a:t>
            </a:r>
            <a:r>
              <a:rPr lang="en-US" sz="2800" b="1" dirty="0" smtClean="0">
                <a:effectLst>
                  <a:outerShdw blurRad="38100" dist="38100" dir="2700000" algn="tl">
                    <a:srgbClr val="000000">
                      <a:alpha val="43137"/>
                    </a:srgbClr>
                  </a:outerShdw>
                </a:effectLst>
              </a:rPr>
              <a:t>And when did we see you a stranger and welcome you, or naked and clothe you? </a:t>
            </a:r>
            <a:r>
              <a:rPr lang="en-US" sz="2800" b="1" baseline="30000" dirty="0" smtClean="0">
                <a:effectLst>
                  <a:outerShdw blurRad="38100" dist="38100" dir="2700000" algn="tl">
                    <a:srgbClr val="000000">
                      <a:alpha val="43137"/>
                    </a:srgbClr>
                  </a:outerShdw>
                </a:effectLst>
              </a:rPr>
              <a:t>39 </a:t>
            </a:r>
            <a:r>
              <a:rPr lang="en-US" sz="2800" b="1" dirty="0" smtClean="0">
                <a:effectLst>
                  <a:outerShdw blurRad="38100" dist="38100" dir="2700000" algn="tl">
                    <a:srgbClr val="000000">
                      <a:alpha val="43137"/>
                    </a:srgbClr>
                  </a:outerShdw>
                </a:effectLst>
              </a:rPr>
              <a:t>And when did we see you sick or in prison and visit you?’ </a:t>
            </a:r>
            <a:r>
              <a:rPr lang="en-US" sz="2800" b="1" baseline="30000" dirty="0" smtClean="0">
                <a:effectLst>
                  <a:outerShdw blurRad="38100" dist="38100" dir="2700000" algn="tl">
                    <a:srgbClr val="000000">
                      <a:alpha val="43137"/>
                    </a:srgbClr>
                  </a:outerShdw>
                </a:effectLst>
              </a:rPr>
              <a:t>40 </a:t>
            </a:r>
            <a:r>
              <a:rPr lang="en-US" sz="2800" b="1" dirty="0" smtClean="0">
                <a:effectLst>
                  <a:outerShdw blurRad="38100" dist="38100" dir="2700000" algn="tl">
                    <a:srgbClr val="000000">
                      <a:alpha val="43137"/>
                    </a:srgbClr>
                  </a:outerShdw>
                </a:effectLst>
              </a:rPr>
              <a:t>And the King will answer them, ‘Truly, I say to you, as you did it to one of the least of these my brothers, you did it to me.’</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Matthew 25:34-40 ESV</a:t>
            </a:r>
            <a:endParaRPr lang="en-US" sz="1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95</Words>
  <Application>Microsoft Office PowerPoint</Application>
  <PresentationFormat>On-screen Show (4:3)</PresentationFormat>
  <Paragraphs>21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7 The end of all things is at hand; therefore be self-controlled and sober-minded for the sake of your prayers. 8 Above all, keep loving one another earnestly, since love covers a multitude of sins. 9 Show hospitality to one another without grumbling. 10 As each has received a gift, use it to serve one another, as good stewards of God's varied grace: 11 whoever speaks, as one who speaks oracles of God; whoever serves, as one who serves by the strength that God supplies—in order that in everything God may be glorified through Jesus Christ. To him belong glory and dominion forever and ever. Amen.   1 Peter 4:7-11 ESV</vt:lpstr>
      <vt:lpstr>7 The end of all things is at hand; therefore be self-controlled and sober-minded for the sake of your prayers. 8 Above all, keep loving one another earnestly, since love covers a multitude of sins. 9 Show hospitality to one another without grumbling. 10 As each has received a gift, use it to serve one another, as good stewards of God's varied grace: 11 whoever speaks, as one who speaks oracles of God; whoever serves, as one who serves by the strength that God supplies—in order that in everything God may be glorified through Jesus Christ. To him belong glory and dominion forever and ever. Amen.   1 Peter 4:7-11 ESV</vt:lpstr>
      <vt:lpstr>Slide 5</vt:lpstr>
      <vt:lpstr>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Gentiles.8 Therefore we ought to support people like these, that we may be fellow workers for the truth.    3 John 1:5-8 ESV</vt:lpstr>
      <vt:lpstr>3 Greet Prisca and Aquila, my fellow workers in Christ Jesus, 4 who risked their necks for my life, to whom not only I give thanks but all the churches of the Gentiles give thanks as well.   Romans 16:3-4 ESV</vt:lpstr>
      <vt:lpstr>32 But recall the former days when, after you were enlightened, you endured a hard struggle with sufferings, 33 sometimes being publicly exposed to reproach and affliction, and sometimes being partners with those so treated. 34 For you had compassion on those in prison, and you joyfully accepted the plundering of your property, since you knew that you yourselves had a better possession and an abiding one.   Hebrews 10:32-34 ESV</vt:lpstr>
      <vt:lpstr>Slide 9</vt:lpstr>
      <vt:lpstr>1 And you were dead in the trespasses and sins 2 in which you once walked, following the course of this world, following the prince of the power of the air, the spirit that is now at work in the sons of disobedience— 3 among whom we all once lived in the passions of our flesh, carrying out the desires of the body and the mind, and were by nature children of wrath, like the rest of mankind. 4 But God, being rich in mercy, because of the great love with which he loved us,  5 even when we were dead in our trespasses, made us alive together with Christ—by grace you have been saved— 6 and raised us up with him and seated us with him in the heavenly places in Christ Jesus, 7 so that in the coming ages he might show the immeasurable riches of his grace in kindness toward us in Christ Jesus. 8 For by grace you have been saved through faith. And this is not your own doing; it is the gift of God, 9 not a result of works, so that no one may boast. 10 For we are his workmanship, created in Christ Jesus for good works, which God prepared beforehand, that we should walk in them. </vt:lpstr>
      <vt:lpstr>11 Therefore remember that at one time you Gentiles in the flesh, called “the uncircumcision” by what is called the circumcision, which is made in the flesh by hands— 12 remember that you were at that time separated from Christ, alienated from the commonwealth of Israel and strangers to the covenants of promise, having no hope and without God in the world. 13 But now in Christ Jesus you who once were far off have been brought near by the blood of Christ. 14 For he himself is our peace, who has made us both one and has broken down in his flesh the dividing wall of hostility 15 by abolishing the law of commandments expressed in ordinances, that he might create in himself one new man in place of the two, so making peace, 16 and might reconcile us both to God in one body through the cross, thereby killing the hostility. 17 And he came and preached peace to you who were far off and peace to those who were near. 18 For through him we both have access in one Spirit to the Father.19 So then you are no longer strangers and aliens, you are fellow citizens with the saints and members of the household of God, 20 built on the foundation of the apostles and prophets, Christ Jesus himself being the cornerstone, 21 in whom the whole structure, being joined together, grows into a holy temple in the Lord. 22 In him you also are being built together into a dwelling place for God by the Spirit.</vt:lpstr>
      <vt:lpstr>“Come, everyone who thirsts, come to the waters; and he who has no money, come, buy and eat! Come, buy wine and milk without money and without price.  Isaiah 55:1 ESV</vt:lpstr>
      <vt:lpstr>2 In my Father's house are many rooms. If it were not so, would I have told you that I go to prepare a place for you? 3 And if I go and prepare a place for you, I will come again and will take you to myself, that where I am you may be also.  John 14:2-3 ESV</vt:lpstr>
      <vt:lpstr>34 Then the King will say to those on his right, ‘Come, you who are blessed by my Father, inherit the kingdom prepared for you from the foundation of the world. 35 For I was hungry and you gave me food, I was thirsty and you gave me drink, I was a stranger and you welcomed me, 36 I was naked and you clothed me, I was sick and you visited me, I was in prison and you came to me.’ 37 Then the righteous will answer him, saying, ‘Lord, when did we see you hungry and feed you, or thirsty and give you drink? 38 And when did we see you a stranger and welcome you, or naked and clothe you? 39 And when did we see you sick or in prison and visit you?’ 40 And the King will answer them, ‘Truly, I say to you, as you did it to one of the least of these my brothers, you did it to me.’  Matthew 25:34-40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36</cp:revision>
  <dcterms:created xsi:type="dcterms:W3CDTF">2015-07-05T02:39:43Z</dcterms:created>
  <dcterms:modified xsi:type="dcterms:W3CDTF">2016-01-31T11:27:09Z</dcterms:modified>
</cp:coreProperties>
</file>