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3" r:id="rId3"/>
    <p:sldId id="268" r:id="rId4"/>
    <p:sldId id="282" r:id="rId5"/>
    <p:sldId id="290" r:id="rId6"/>
    <p:sldId id="294" r:id="rId7"/>
    <p:sldId id="298" r:id="rId8"/>
    <p:sldId id="299" r:id="rId9"/>
    <p:sldId id="295" r:id="rId10"/>
    <p:sldId id="296" r:id="rId11"/>
    <p:sldId id="300" r:id="rId12"/>
    <p:sldId id="29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varScale="1">
        <p:scale>
          <a:sx n="69" d="100"/>
          <a:sy n="69" d="100"/>
        </p:scale>
        <p:origin x="-1446"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t>8/30/2015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283458-DC13-42B8-8D89-E527E005915B}"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283458-DC13-42B8-8D89-E527E005915B}" type="slidenum">
              <a:rPr lang="en-US" smtClean="0"/>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283458-DC13-42B8-8D89-E527E005915B}" type="slidenum">
              <a:rPr lang="en-US" smtClean="0"/>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283458-DC13-42B8-8D89-E527E005915B}"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8/30/2015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8/30/2015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8/30/2015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8/30/2015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8/30/2015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8/30/2015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tonehenge_on_27.01.08.jpg"/>
          <p:cNvPicPr>
            <a:picLocks noGrp="1" noChangeAspect="1"/>
          </p:cNvPicPr>
          <p:nvPr>
            <p:ph idx="1"/>
          </p:nvPr>
        </p:nvPicPr>
        <p:blipFill>
          <a:blip r:embed="rId2" cstate="print"/>
          <a:stretch>
            <a:fillRect/>
          </a:stretch>
        </p:blipFill>
        <p:spPr>
          <a:xfrm>
            <a:off x="3886200" y="2895600"/>
            <a:ext cx="5074709" cy="3806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easter-island-heads.jpg"/>
          <p:cNvPicPr>
            <a:picLocks noChangeAspect="1"/>
          </p:cNvPicPr>
          <p:nvPr/>
        </p:nvPicPr>
        <p:blipFill>
          <a:blip r:embed="rId3" cstate="print"/>
          <a:stretch>
            <a:fillRect/>
          </a:stretch>
        </p:blipFill>
        <p:spPr>
          <a:xfrm>
            <a:off x="228600" y="152400"/>
            <a:ext cx="4577998" cy="4010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19400"/>
            <a:ext cx="8686800" cy="1143000"/>
          </a:xfrm>
        </p:spPr>
        <p:txBody>
          <a:bodyPr>
            <a:noAutofit/>
          </a:bodyPr>
          <a:lstStyle/>
          <a:p>
            <a:pPr lvl="1" algn="ctr"/>
            <a:r>
              <a:rPr lang="en-US" sz="2200" b="1" baseline="30000" dirty="0">
                <a:effectLst>
                  <a:outerShdw blurRad="38100" dist="38100" dir="2700000" algn="tl">
                    <a:srgbClr val="000000">
                      <a:alpha val="43137"/>
                    </a:srgbClr>
                  </a:outerShdw>
                </a:effectLst>
              </a:rPr>
              <a:t>4 </a:t>
            </a:r>
            <a:r>
              <a:rPr lang="en-US" sz="2200" b="1" dirty="0">
                <a:effectLst>
                  <a:outerShdw blurRad="38100" dist="38100" dir="2700000" algn="tl">
                    <a:srgbClr val="000000">
                      <a:alpha val="43137"/>
                    </a:srgbClr>
                  </a:outerShdw>
                </a:effectLst>
              </a:rPr>
              <a:t>So as you come to him, a living stone rejected by men but chosen and precious in God’s sight, </a:t>
            </a:r>
            <a:r>
              <a:rPr lang="en-US" sz="2200" b="1" baseline="30000" dirty="0">
                <a:effectLst>
                  <a:outerShdw blurRad="38100" dist="38100" dir="2700000" algn="tl">
                    <a:srgbClr val="000000">
                      <a:alpha val="43137"/>
                    </a:srgbClr>
                  </a:outerShdw>
                </a:effectLst>
              </a:rPr>
              <a:t>5 </a:t>
            </a:r>
            <a:r>
              <a:rPr lang="en-US" sz="2200" b="1" dirty="0">
                <a:effectLst>
                  <a:outerShdw blurRad="38100" dist="38100" dir="2700000" algn="tl">
                    <a:srgbClr val="000000">
                      <a:alpha val="43137"/>
                    </a:srgbClr>
                  </a:outerShdw>
                </a:effectLst>
              </a:rPr>
              <a:t>you yourselves, as living stones, are built up as a spiritual house to be a holy priesthood and to offer spiritual sacrifices that are acceptable to God through Jesus Christ. </a:t>
            </a:r>
            <a:r>
              <a:rPr lang="en-US" sz="2200" b="1" baseline="30000" dirty="0">
                <a:effectLst>
                  <a:outerShdw blurRad="38100" dist="38100" dir="2700000" algn="tl">
                    <a:srgbClr val="000000">
                      <a:alpha val="43137"/>
                    </a:srgbClr>
                  </a:outerShdw>
                </a:effectLst>
              </a:rPr>
              <a:t>6 </a:t>
            </a:r>
            <a:r>
              <a:rPr lang="en-US" sz="2200" b="1" dirty="0">
                <a:effectLst>
                  <a:outerShdw blurRad="38100" dist="38100" dir="2700000" algn="tl">
                    <a:srgbClr val="000000">
                      <a:alpha val="43137"/>
                    </a:srgbClr>
                  </a:outerShdw>
                </a:effectLst>
              </a:rPr>
              <a:t>For it says in scripture, “</a:t>
            </a:r>
            <a:r>
              <a:rPr lang="en-US" sz="2200" b="1" i="1" dirty="0">
                <a:effectLst>
                  <a:outerShdw blurRad="38100" dist="38100" dir="2700000" algn="tl">
                    <a:srgbClr val="000000">
                      <a:alpha val="43137"/>
                    </a:srgbClr>
                  </a:outerShdw>
                </a:effectLst>
              </a:rPr>
              <a:t>Look, I lay in Zion a stone, a chosen and precious cornerstone,</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and whoever believes in him will never be put to shame</a:t>
            </a:r>
            <a:r>
              <a:rPr lang="en-US" sz="2200" b="1" dirty="0">
                <a:effectLst>
                  <a:outerShdw blurRad="38100" dist="38100" dir="2700000" algn="tl">
                    <a:srgbClr val="000000">
                      <a:alpha val="43137"/>
                    </a:srgbClr>
                  </a:outerShdw>
                </a:effectLst>
              </a:rPr>
              <a:t>.” </a:t>
            </a:r>
            <a:r>
              <a:rPr lang="en-US" sz="2200" b="1" baseline="30000" dirty="0">
                <a:effectLst>
                  <a:outerShdw blurRad="38100" dist="38100" dir="2700000" algn="tl">
                    <a:srgbClr val="000000">
                      <a:alpha val="43137"/>
                    </a:srgbClr>
                  </a:outerShdw>
                </a:effectLst>
              </a:rPr>
              <a:t>7 </a:t>
            </a:r>
            <a:r>
              <a:rPr lang="en-US" sz="2200" b="1" dirty="0">
                <a:effectLst>
                  <a:outerShdw blurRad="38100" dist="38100" dir="2700000" algn="tl">
                    <a:srgbClr val="000000">
                      <a:alpha val="43137"/>
                    </a:srgbClr>
                  </a:outerShdw>
                </a:effectLst>
              </a:rPr>
              <a:t>So you who believe see his value, but for those who do not believe, </a:t>
            </a:r>
            <a:r>
              <a:rPr lang="en-US" sz="2200" b="1" i="1" dirty="0">
                <a:effectLst>
                  <a:outerShdw blurRad="38100" dist="38100" dir="2700000" algn="tl">
                    <a:srgbClr val="000000">
                      <a:alpha val="43137"/>
                    </a:srgbClr>
                  </a:outerShdw>
                </a:effectLst>
              </a:rPr>
              <a:t>the stone that the builders rejected has become the cornerstone,</a:t>
            </a:r>
            <a:r>
              <a:rPr lang="en-US" sz="2200" b="1" dirty="0">
                <a:effectLst>
                  <a:outerShdw blurRad="38100" dist="38100" dir="2700000" algn="tl">
                    <a:srgbClr val="000000">
                      <a:alpha val="43137"/>
                    </a:srgbClr>
                  </a:outerShdw>
                </a:effectLst>
              </a:rPr>
              <a:t> </a:t>
            </a:r>
            <a:r>
              <a:rPr lang="en-US" sz="2200" b="1" baseline="30000" dirty="0">
                <a:effectLst>
                  <a:outerShdw blurRad="38100" dist="38100" dir="2700000" algn="tl">
                    <a:srgbClr val="000000">
                      <a:alpha val="43137"/>
                    </a:srgbClr>
                  </a:outerShdw>
                </a:effectLst>
              </a:rPr>
              <a:t>8 </a:t>
            </a:r>
            <a:r>
              <a:rPr lang="en-US" sz="2200" b="1" dirty="0">
                <a:effectLst>
                  <a:outerShdw blurRad="38100" dist="38100" dir="2700000" algn="tl">
                    <a:srgbClr val="000000">
                      <a:alpha val="43137"/>
                    </a:srgbClr>
                  </a:outerShdw>
                </a:effectLst>
              </a:rPr>
              <a:t>and </a:t>
            </a:r>
            <a:r>
              <a:rPr lang="en-US" sz="2200" b="1" i="1" dirty="0">
                <a:effectLst>
                  <a:outerShdw blurRad="38100" dist="38100" dir="2700000" algn="tl">
                    <a:srgbClr val="000000">
                      <a:alpha val="43137"/>
                    </a:srgbClr>
                  </a:outerShdw>
                </a:effectLst>
              </a:rPr>
              <a:t>a stumbling-stone and a rock to trip over</a:t>
            </a:r>
            <a:r>
              <a:rPr lang="en-US" sz="2200" b="1" dirty="0">
                <a:effectLst>
                  <a:outerShdw blurRad="38100" dist="38100" dir="2700000" algn="tl">
                    <a:srgbClr val="000000">
                      <a:alpha val="43137"/>
                    </a:srgbClr>
                  </a:outerShdw>
                </a:effectLst>
              </a:rPr>
              <a:t>. They stumble because they disobey the word, as they were destined to do.</a:t>
            </a:r>
            <a:r>
              <a:rPr lang="en-US" sz="2200" b="1" baseline="30000" dirty="0">
                <a:effectLst>
                  <a:outerShdw blurRad="38100" dist="38100" dir="2700000" algn="tl">
                    <a:srgbClr val="000000">
                      <a:alpha val="43137"/>
                    </a:srgbClr>
                  </a:outerShdw>
                </a:effectLst>
              </a:rPr>
              <a:t>9 </a:t>
            </a:r>
            <a:r>
              <a:rPr lang="en-US" sz="2200" b="1" dirty="0">
                <a:effectLst>
                  <a:outerShdw blurRad="38100" dist="38100" dir="2700000" algn="tl">
                    <a:srgbClr val="000000">
                      <a:alpha val="43137"/>
                    </a:srgbClr>
                  </a:outerShdw>
                </a:effectLst>
              </a:rPr>
              <a:t>But you are </a:t>
            </a:r>
            <a:r>
              <a:rPr lang="en-US" sz="2200" b="1" i="1" dirty="0">
                <a:effectLst>
                  <a:outerShdw blurRad="38100" dist="38100" dir="2700000" algn="tl">
                    <a:srgbClr val="000000">
                      <a:alpha val="43137"/>
                    </a:srgbClr>
                  </a:outerShdw>
                </a:effectLst>
              </a:rPr>
              <a:t>a chosen race</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royal priesthood</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holy nation</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people of his own</a:t>
            </a:r>
            <a:r>
              <a:rPr lang="en-US" sz="2200" b="1" dirty="0">
                <a:effectLst>
                  <a:outerShdw blurRad="38100" dist="38100" dir="2700000" algn="tl">
                    <a:srgbClr val="000000">
                      <a:alpha val="43137"/>
                    </a:srgbClr>
                  </a:outerShdw>
                </a:effectLst>
              </a:rPr>
              <a:t>, so that you may </a:t>
            </a:r>
            <a:r>
              <a:rPr lang="en-US" sz="2200" b="1" i="1" dirty="0">
                <a:effectLst>
                  <a:outerShdw blurRad="38100" dist="38100" dir="2700000" algn="tl">
                    <a:srgbClr val="000000">
                      <a:alpha val="43137"/>
                    </a:srgbClr>
                  </a:outerShdw>
                </a:effectLst>
              </a:rPr>
              <a:t>proclaim the virtues</a:t>
            </a:r>
            <a:r>
              <a:rPr lang="en-US" sz="2200" b="1" dirty="0">
                <a:effectLst>
                  <a:outerShdw blurRad="38100" dist="38100" dir="2700000" algn="tl">
                    <a:srgbClr val="000000">
                      <a:alpha val="43137"/>
                    </a:srgbClr>
                  </a:outerShdw>
                </a:effectLst>
              </a:rPr>
              <a:t> of the one who called you out of darkness into his marvelous light. </a:t>
            </a:r>
            <a:r>
              <a:rPr lang="en-US" sz="2200" b="1" baseline="30000" dirty="0">
                <a:effectLst>
                  <a:outerShdw blurRad="38100" dist="38100" dir="2700000" algn="tl">
                    <a:srgbClr val="000000">
                      <a:alpha val="43137"/>
                    </a:srgbClr>
                  </a:outerShdw>
                </a:effectLst>
              </a:rPr>
              <a:t>10 </a:t>
            </a:r>
            <a:r>
              <a:rPr lang="en-US" sz="2200" b="1" dirty="0">
                <a:effectLst>
                  <a:outerShdw blurRad="38100" dist="38100" dir="2700000" algn="tl">
                    <a:srgbClr val="000000">
                      <a:alpha val="43137"/>
                    </a:srgbClr>
                  </a:outerShdw>
                </a:effectLst>
              </a:rPr>
              <a:t>You once were </a:t>
            </a:r>
            <a:r>
              <a:rPr lang="en-US" sz="2200" b="1" i="1" dirty="0">
                <a:effectLst>
                  <a:outerShdw blurRad="38100" dist="38100" dir="2700000" algn="tl">
                    <a:srgbClr val="000000">
                      <a:alpha val="43137"/>
                    </a:srgbClr>
                  </a:outerShdw>
                </a:effectLst>
              </a:rPr>
              <a:t>not a people</a:t>
            </a:r>
            <a:r>
              <a:rPr lang="en-US" sz="2200" b="1" dirty="0">
                <a:effectLst>
                  <a:outerShdw blurRad="38100" dist="38100" dir="2700000" algn="tl">
                    <a:srgbClr val="000000">
                      <a:alpha val="43137"/>
                    </a:srgbClr>
                  </a:outerShdw>
                </a:effectLst>
              </a:rPr>
              <a:t>, but now you are God’s people. You were </a:t>
            </a:r>
            <a:r>
              <a:rPr lang="en-US" sz="2200" b="1" i="1" dirty="0">
                <a:effectLst>
                  <a:outerShdw blurRad="38100" dist="38100" dir="2700000" algn="tl">
                    <a:srgbClr val="000000">
                      <a:alpha val="43137"/>
                    </a:srgbClr>
                  </a:outerShdw>
                </a:effectLst>
              </a:rPr>
              <a:t>shown no mercy,</a:t>
            </a:r>
            <a:r>
              <a:rPr lang="en-US" sz="2200" b="1" dirty="0">
                <a:effectLst>
                  <a:outerShdw blurRad="38100" dist="38100" dir="2700000" algn="tl">
                    <a:srgbClr val="000000">
                      <a:alpha val="43137"/>
                    </a:srgbClr>
                  </a:outerShdw>
                </a:effectLst>
              </a:rPr>
              <a:t> but now you have received mercy.</a:t>
            </a:r>
            <a:r>
              <a:rPr lang="en-US" sz="2000" dirty="0"/>
              <a:t/>
            </a:r>
            <a:br>
              <a:rPr lang="en-US" sz="2000" dirty="0"/>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Peter </a:t>
            </a:r>
            <a:r>
              <a:rPr lang="en-US" sz="2000" b="1" dirty="0" smtClean="0">
                <a:effectLst>
                  <a:outerShdw blurRad="38100" dist="38100" dir="2700000" algn="tl">
                    <a:srgbClr val="000000">
                      <a:alpha val="43137"/>
                    </a:srgbClr>
                  </a:outerShdw>
                </a:effectLst>
              </a:rPr>
              <a:t>2:4-10 NET</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19 </a:t>
            </a:r>
            <a:r>
              <a:rPr lang="en-US" sz="2800" b="1" dirty="0">
                <a:effectLst>
                  <a:outerShdw blurRad="38100" dist="38100" dir="2700000" algn="tl">
                    <a:srgbClr val="000000">
                      <a:alpha val="43137"/>
                    </a:srgbClr>
                  </a:outerShdw>
                </a:effectLst>
              </a:rPr>
              <a:t>Therefore, brothers,</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since we have confidence to enter the holy places by the blood of Jesus, </a:t>
            </a:r>
            <a:r>
              <a:rPr lang="en-US" sz="2800" b="1" baseline="30000" dirty="0">
                <a:effectLst>
                  <a:outerShdw blurRad="38100" dist="38100" dir="2700000" algn="tl">
                    <a:srgbClr val="000000">
                      <a:alpha val="43137"/>
                    </a:srgbClr>
                  </a:outerShdw>
                </a:effectLst>
              </a:rPr>
              <a:t>20 </a:t>
            </a:r>
            <a:r>
              <a:rPr lang="en-US" sz="2800" b="1" dirty="0">
                <a:effectLst>
                  <a:outerShdw blurRad="38100" dist="38100" dir="2700000" algn="tl">
                    <a:srgbClr val="000000">
                      <a:alpha val="43137"/>
                    </a:srgbClr>
                  </a:outerShdw>
                </a:effectLst>
              </a:rPr>
              <a:t>by the new and living way that he opened for us through the curtain, that is, through his flesh, </a:t>
            </a:r>
            <a:r>
              <a:rPr lang="en-US" sz="2800" b="1" baseline="30000" dirty="0">
                <a:effectLst>
                  <a:outerShdw blurRad="38100" dist="38100" dir="2700000" algn="tl">
                    <a:srgbClr val="000000">
                      <a:alpha val="43137"/>
                    </a:srgbClr>
                  </a:outerShdw>
                </a:effectLst>
              </a:rPr>
              <a:t>21 </a:t>
            </a:r>
            <a:r>
              <a:rPr lang="en-US" sz="2800" b="1" dirty="0">
                <a:effectLst>
                  <a:outerShdw blurRad="38100" dist="38100" dir="2700000" algn="tl">
                    <a:srgbClr val="000000">
                      <a:alpha val="43137"/>
                    </a:srgbClr>
                  </a:outerShdw>
                </a:effectLst>
              </a:rPr>
              <a:t>and since we have a great priest over the house of God, </a:t>
            </a:r>
            <a:r>
              <a:rPr lang="en-US" sz="2800" b="1" baseline="30000" dirty="0">
                <a:effectLst>
                  <a:outerShdw blurRad="38100" dist="38100" dir="2700000" algn="tl">
                    <a:srgbClr val="000000">
                      <a:alpha val="43137"/>
                    </a:srgbClr>
                  </a:outerShdw>
                </a:effectLst>
              </a:rPr>
              <a:t>22 </a:t>
            </a:r>
            <a:r>
              <a:rPr lang="en-US" sz="2800" b="1" dirty="0">
                <a:effectLst>
                  <a:outerShdw blurRad="38100" dist="38100" dir="2700000" algn="tl">
                    <a:srgbClr val="000000">
                      <a:alpha val="43137"/>
                    </a:srgbClr>
                  </a:outerShdw>
                </a:effectLst>
              </a:rPr>
              <a:t>let us draw near with a true heart in full assurance of faith, with our hearts sprinkled clean from an evil conscience and our bodies washed with pure water. </a:t>
            </a:r>
            <a:r>
              <a:rPr lang="en-US" sz="2800" b="1" baseline="30000" dirty="0">
                <a:effectLst>
                  <a:outerShdw blurRad="38100" dist="38100" dir="2700000" algn="tl">
                    <a:srgbClr val="000000">
                      <a:alpha val="43137"/>
                    </a:srgbClr>
                  </a:outerShdw>
                </a:effectLst>
              </a:rPr>
              <a:t>23 </a:t>
            </a:r>
            <a:r>
              <a:rPr lang="en-US" sz="2800" b="1" dirty="0">
                <a:effectLst>
                  <a:outerShdw blurRad="38100" dist="38100" dir="2700000" algn="tl">
                    <a:srgbClr val="000000">
                      <a:alpha val="43137"/>
                    </a:srgbClr>
                  </a:outerShdw>
                </a:effectLst>
              </a:rPr>
              <a:t>Let us hold fast the confession of our hope without wavering, for he who promised is faithful</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Hebrews 10:19-23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200" b="1" i="1" dirty="0" smtClean="0">
                <a:effectLst>
                  <a:outerShdw blurRad="38100" dist="38100" dir="2700000" algn="tl">
                    <a:srgbClr val="000000">
                      <a:alpha val="43137"/>
                    </a:srgbClr>
                  </a:outerShdw>
                </a:effectLst>
              </a:rPr>
              <a:t>…the </a:t>
            </a:r>
            <a:r>
              <a:rPr lang="en-US" sz="3200" b="1" i="1" dirty="0" smtClean="0">
                <a:effectLst>
                  <a:outerShdw blurRad="38100" dist="38100" dir="2700000" algn="tl">
                    <a:srgbClr val="000000">
                      <a:alpha val="43137"/>
                    </a:srgbClr>
                  </a:outerShdw>
                </a:effectLst>
              </a:rPr>
              <a:t>stone that the builders rejected has become the </a:t>
            </a:r>
            <a:r>
              <a:rPr lang="en-US" sz="3200" b="1" i="1" dirty="0" smtClean="0">
                <a:effectLst>
                  <a:outerShdw blurRad="38100" dist="38100" dir="2700000" algn="tl">
                    <a:srgbClr val="000000">
                      <a:alpha val="43137"/>
                    </a:srgbClr>
                  </a:outerShdw>
                </a:effectLst>
              </a:rPr>
              <a:t>cornerstone…</a:t>
            </a:r>
            <a:endParaRPr lang="en-US"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981201"/>
            <a:ext cx="8229600" cy="4876800"/>
          </a:xfrm>
        </p:spPr>
        <p:txBody>
          <a:bodyPr>
            <a:normAutofit fontScale="85000" lnSpcReduction="20000"/>
          </a:bodyPr>
          <a:lstStyle/>
          <a:p>
            <a:r>
              <a:rPr lang="en-US" dirty="0" smtClean="0">
                <a:effectLst>
                  <a:outerShdw blurRad="38100" dist="38100" dir="2700000" algn="tl">
                    <a:srgbClr val="000000">
                      <a:alpha val="43137"/>
                    </a:srgbClr>
                  </a:outerShdw>
                </a:effectLst>
              </a:rPr>
              <a:t>1 Corinthians 3:11 ESV - </a:t>
            </a:r>
            <a:r>
              <a:rPr lang="en-US" b="1" baseline="30000" dirty="0" smtClean="0">
                <a:effectLst>
                  <a:outerShdw blurRad="38100" dist="38100" dir="2700000" algn="tl">
                    <a:srgbClr val="000000">
                      <a:alpha val="43137"/>
                    </a:srgbClr>
                  </a:outerShdw>
                </a:effectLst>
              </a:rPr>
              <a:t>11 </a:t>
            </a:r>
            <a:r>
              <a:rPr lang="en-US" b="1" dirty="0" smtClean="0">
                <a:effectLst>
                  <a:outerShdw blurRad="38100" dist="38100" dir="2700000" algn="tl">
                    <a:srgbClr val="000000">
                      <a:alpha val="43137"/>
                    </a:srgbClr>
                  </a:outerShdw>
                </a:effectLst>
              </a:rPr>
              <a:t>For no one can lay a foundation other than that which is laid, which is Jesus Christ.</a:t>
            </a:r>
            <a:endParaRPr lang="en-US" dirty="0" smtClean="0">
              <a:effectLst>
                <a:outerShdw blurRad="38100" dist="38100" dir="2700000" algn="tl">
                  <a:srgbClr val="000000">
                    <a:alpha val="43137"/>
                  </a:srgbClr>
                </a:outerShdw>
              </a:effectLst>
            </a:endParaRP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Ephesians </a:t>
            </a:r>
            <a:r>
              <a:rPr lang="en-US" dirty="0" smtClean="0">
                <a:effectLst>
                  <a:outerShdw blurRad="38100" dist="38100" dir="2700000" algn="tl">
                    <a:srgbClr val="000000">
                      <a:alpha val="43137"/>
                    </a:srgbClr>
                  </a:outerShdw>
                </a:effectLst>
              </a:rPr>
              <a:t>2:19-22 ESV - </a:t>
            </a:r>
            <a:r>
              <a:rPr lang="en-US" b="1" baseline="30000" dirty="0" smtClean="0">
                <a:effectLst>
                  <a:outerShdw blurRad="38100" dist="38100" dir="2700000" algn="tl">
                    <a:srgbClr val="000000">
                      <a:alpha val="43137"/>
                    </a:srgbClr>
                  </a:outerShdw>
                </a:effectLst>
              </a:rPr>
              <a:t>19 </a:t>
            </a:r>
            <a:r>
              <a:rPr lang="en-US" b="1" dirty="0" smtClean="0">
                <a:effectLst>
                  <a:outerShdw blurRad="38100" dist="38100" dir="2700000" algn="tl">
                    <a:srgbClr val="000000">
                      <a:alpha val="43137"/>
                    </a:srgbClr>
                  </a:outerShdw>
                </a:effectLst>
              </a:rPr>
              <a:t>So then you are no longer strangers and aliens, but you are fellow citizens with the saints and members of the household of God, </a:t>
            </a:r>
            <a:r>
              <a:rPr lang="en-US" b="1" baseline="30000" dirty="0" smtClean="0">
                <a:effectLst>
                  <a:outerShdw blurRad="38100" dist="38100" dir="2700000" algn="tl">
                    <a:srgbClr val="000000">
                      <a:alpha val="43137"/>
                    </a:srgbClr>
                  </a:outerShdw>
                </a:effectLst>
              </a:rPr>
              <a:t>20 </a:t>
            </a:r>
            <a:r>
              <a:rPr lang="en-US" b="1" dirty="0" smtClean="0">
                <a:effectLst>
                  <a:outerShdw blurRad="38100" dist="38100" dir="2700000" algn="tl">
                    <a:srgbClr val="000000">
                      <a:alpha val="43137"/>
                    </a:srgbClr>
                  </a:outerShdw>
                </a:effectLst>
              </a:rPr>
              <a:t>built on the foundation of the apostles and prophets, Christ Jesus himself being the cornerstone, </a:t>
            </a:r>
            <a:r>
              <a:rPr lang="en-US" b="1" baseline="30000" dirty="0" smtClean="0">
                <a:effectLst>
                  <a:outerShdw blurRad="38100" dist="38100" dir="2700000" algn="tl">
                    <a:srgbClr val="000000">
                      <a:alpha val="43137"/>
                    </a:srgbClr>
                  </a:outerShdw>
                </a:effectLst>
              </a:rPr>
              <a:t>21 </a:t>
            </a:r>
            <a:r>
              <a:rPr lang="en-US" b="1" dirty="0" smtClean="0">
                <a:effectLst>
                  <a:outerShdw blurRad="38100" dist="38100" dir="2700000" algn="tl">
                    <a:srgbClr val="000000">
                      <a:alpha val="43137"/>
                    </a:srgbClr>
                  </a:outerShdw>
                </a:effectLst>
              </a:rPr>
              <a:t>in whom the whole structure, being joined together, grows into a holy temple in the Lord. </a:t>
            </a:r>
            <a:r>
              <a:rPr lang="en-US" b="1" baseline="30000" dirty="0" smtClean="0">
                <a:effectLst>
                  <a:outerShdw blurRad="38100" dist="38100" dir="2700000" algn="tl">
                    <a:srgbClr val="000000">
                      <a:alpha val="43137"/>
                    </a:srgbClr>
                  </a:outerShdw>
                </a:effectLst>
              </a:rPr>
              <a:t>22 </a:t>
            </a:r>
            <a:r>
              <a:rPr lang="en-US" b="1" dirty="0" smtClean="0">
                <a:effectLst>
                  <a:outerShdw blurRad="38100" dist="38100" dir="2700000" algn="tl">
                    <a:srgbClr val="000000">
                      <a:alpha val="43137"/>
                    </a:srgbClr>
                  </a:outerShdw>
                </a:effectLst>
              </a:rPr>
              <a:t>In him you also are being built together into a dwelling place for God by</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the Spirit.</a:t>
            </a:r>
            <a:endParaRPr lang="en-US"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19400"/>
            <a:ext cx="8686800" cy="1143000"/>
          </a:xfrm>
        </p:spPr>
        <p:txBody>
          <a:bodyPr>
            <a:noAutofit/>
          </a:bodyPr>
          <a:lstStyle/>
          <a:p>
            <a:pPr lvl="1" algn="ctr"/>
            <a:r>
              <a:rPr lang="en-US" sz="2200" b="1" baseline="30000" dirty="0">
                <a:effectLst>
                  <a:outerShdw blurRad="38100" dist="38100" dir="2700000" algn="tl">
                    <a:srgbClr val="000000">
                      <a:alpha val="43137"/>
                    </a:srgbClr>
                  </a:outerShdw>
                </a:effectLst>
              </a:rPr>
              <a:t>4 </a:t>
            </a:r>
            <a:r>
              <a:rPr lang="en-US" sz="2200" b="1" dirty="0">
                <a:effectLst>
                  <a:outerShdw blurRad="38100" dist="38100" dir="2700000" algn="tl">
                    <a:srgbClr val="000000">
                      <a:alpha val="43137"/>
                    </a:srgbClr>
                  </a:outerShdw>
                </a:effectLst>
              </a:rPr>
              <a:t>So as you come to him, a living stone rejected by men but chosen and precious in God’s sight, </a:t>
            </a:r>
            <a:r>
              <a:rPr lang="en-US" sz="2200" b="1" baseline="30000" dirty="0">
                <a:effectLst>
                  <a:outerShdw blurRad="38100" dist="38100" dir="2700000" algn="tl">
                    <a:srgbClr val="000000">
                      <a:alpha val="43137"/>
                    </a:srgbClr>
                  </a:outerShdw>
                </a:effectLst>
              </a:rPr>
              <a:t>5 </a:t>
            </a:r>
            <a:r>
              <a:rPr lang="en-US" sz="2200" b="1" dirty="0">
                <a:effectLst>
                  <a:outerShdw blurRad="38100" dist="38100" dir="2700000" algn="tl">
                    <a:srgbClr val="000000">
                      <a:alpha val="43137"/>
                    </a:srgbClr>
                  </a:outerShdw>
                </a:effectLst>
              </a:rPr>
              <a:t>you yourselves, as living stones, are built up as a spiritual house to be a holy priesthood and to offer spiritual sacrifices that are acceptable to God through Jesus Christ.</a:t>
            </a:r>
            <a:r>
              <a:rPr lang="en-US" sz="2200" b="1" dirty="0">
                <a:solidFill>
                  <a:schemeClr val="bg1">
                    <a:lumMod val="65000"/>
                  </a:schemeClr>
                </a:solidFill>
                <a:effectLst>
                  <a:outerShdw blurRad="38100" dist="38100" dir="2700000" algn="tl">
                    <a:srgbClr val="000000">
                      <a:alpha val="43137"/>
                    </a:srgbClr>
                  </a:outerShdw>
                </a:effectLst>
              </a:rPr>
              <a:t> </a:t>
            </a:r>
            <a:r>
              <a:rPr lang="en-US" sz="2200" b="1" baseline="30000" dirty="0">
                <a:solidFill>
                  <a:schemeClr val="bg1">
                    <a:lumMod val="65000"/>
                  </a:schemeClr>
                </a:solidFill>
                <a:effectLst>
                  <a:outerShdw blurRad="38100" dist="38100" dir="2700000" algn="tl">
                    <a:srgbClr val="000000">
                      <a:alpha val="43137"/>
                    </a:srgbClr>
                  </a:outerShdw>
                </a:effectLst>
              </a:rPr>
              <a:t>6 </a:t>
            </a:r>
            <a:r>
              <a:rPr lang="en-US" sz="2200" b="1" dirty="0">
                <a:solidFill>
                  <a:schemeClr val="bg1">
                    <a:lumMod val="65000"/>
                  </a:schemeClr>
                </a:solidFill>
                <a:effectLst>
                  <a:outerShdw blurRad="38100" dist="38100" dir="2700000" algn="tl">
                    <a:srgbClr val="000000">
                      <a:alpha val="43137"/>
                    </a:srgbClr>
                  </a:outerShdw>
                </a:effectLst>
              </a:rPr>
              <a:t>For it says in scripture, “</a:t>
            </a:r>
            <a:r>
              <a:rPr lang="en-US" sz="2200" b="1" i="1" dirty="0">
                <a:solidFill>
                  <a:schemeClr val="bg1">
                    <a:lumMod val="65000"/>
                  </a:schemeClr>
                </a:solidFill>
                <a:effectLst>
                  <a:outerShdw blurRad="38100" dist="38100" dir="2700000" algn="tl">
                    <a:srgbClr val="000000">
                      <a:alpha val="43137"/>
                    </a:srgbClr>
                  </a:outerShdw>
                </a:effectLst>
              </a:rPr>
              <a:t>Look, I lay in Zion a stone, a chosen and precious cornerstone,</a:t>
            </a:r>
            <a:r>
              <a:rPr lang="en-US" sz="2200" b="1" dirty="0">
                <a:solidFill>
                  <a:schemeClr val="bg1">
                    <a:lumMod val="65000"/>
                  </a:schemeClr>
                </a:solidFill>
                <a:effectLst>
                  <a:outerShdw blurRad="38100" dist="38100" dir="2700000" algn="tl">
                    <a:srgbClr val="000000">
                      <a:alpha val="43137"/>
                    </a:srgbClr>
                  </a:outerShdw>
                </a:effectLst>
              </a:rPr>
              <a:t> </a:t>
            </a:r>
            <a:r>
              <a:rPr lang="en-US" sz="2200" b="1" i="1" dirty="0">
                <a:solidFill>
                  <a:schemeClr val="bg1">
                    <a:lumMod val="65000"/>
                  </a:schemeClr>
                </a:solidFill>
                <a:effectLst>
                  <a:outerShdw blurRad="38100" dist="38100" dir="2700000" algn="tl">
                    <a:srgbClr val="000000">
                      <a:alpha val="43137"/>
                    </a:srgbClr>
                  </a:outerShdw>
                </a:effectLst>
              </a:rPr>
              <a:t>and whoever believes in him will never be put to shame</a:t>
            </a:r>
            <a:r>
              <a:rPr lang="en-US" sz="2200" b="1" dirty="0">
                <a:solidFill>
                  <a:schemeClr val="bg1">
                    <a:lumMod val="65000"/>
                  </a:schemeClr>
                </a:solidFill>
                <a:effectLst>
                  <a:outerShdw blurRad="38100" dist="38100" dir="2700000" algn="tl">
                    <a:srgbClr val="000000">
                      <a:alpha val="43137"/>
                    </a:srgbClr>
                  </a:outerShdw>
                </a:effectLst>
              </a:rPr>
              <a:t>.” </a:t>
            </a:r>
            <a:r>
              <a:rPr lang="en-US" sz="2200" b="1" baseline="30000" dirty="0">
                <a:solidFill>
                  <a:schemeClr val="bg1">
                    <a:lumMod val="65000"/>
                  </a:schemeClr>
                </a:solidFill>
                <a:effectLst>
                  <a:outerShdw blurRad="38100" dist="38100" dir="2700000" algn="tl">
                    <a:srgbClr val="000000">
                      <a:alpha val="43137"/>
                    </a:srgbClr>
                  </a:outerShdw>
                </a:effectLst>
              </a:rPr>
              <a:t>7 </a:t>
            </a:r>
            <a:r>
              <a:rPr lang="en-US" sz="2200" b="1" dirty="0">
                <a:solidFill>
                  <a:schemeClr val="bg1">
                    <a:lumMod val="65000"/>
                  </a:schemeClr>
                </a:solidFill>
                <a:effectLst>
                  <a:outerShdw blurRad="38100" dist="38100" dir="2700000" algn="tl">
                    <a:srgbClr val="000000">
                      <a:alpha val="43137"/>
                    </a:srgbClr>
                  </a:outerShdw>
                </a:effectLst>
              </a:rPr>
              <a:t>So you who believe see his value, but for those who do not believe, </a:t>
            </a:r>
            <a:r>
              <a:rPr lang="en-US" sz="2200" b="1" i="1" dirty="0">
                <a:solidFill>
                  <a:schemeClr val="bg1">
                    <a:lumMod val="65000"/>
                  </a:schemeClr>
                </a:solidFill>
                <a:effectLst>
                  <a:outerShdw blurRad="38100" dist="38100" dir="2700000" algn="tl">
                    <a:srgbClr val="000000">
                      <a:alpha val="43137"/>
                    </a:srgbClr>
                  </a:outerShdw>
                </a:effectLst>
              </a:rPr>
              <a:t>the stone that the builders rejected has become the cornerstone,</a:t>
            </a:r>
            <a:r>
              <a:rPr lang="en-US" sz="2200" b="1" dirty="0">
                <a:solidFill>
                  <a:schemeClr val="bg1">
                    <a:lumMod val="65000"/>
                  </a:schemeClr>
                </a:solidFill>
                <a:effectLst>
                  <a:outerShdw blurRad="38100" dist="38100" dir="2700000" algn="tl">
                    <a:srgbClr val="000000">
                      <a:alpha val="43137"/>
                    </a:srgbClr>
                  </a:outerShdw>
                </a:effectLst>
              </a:rPr>
              <a:t> </a:t>
            </a:r>
            <a:r>
              <a:rPr lang="en-US" sz="2200" b="1" baseline="30000" dirty="0">
                <a:solidFill>
                  <a:schemeClr val="bg1">
                    <a:lumMod val="65000"/>
                  </a:schemeClr>
                </a:solidFill>
                <a:effectLst>
                  <a:outerShdw blurRad="38100" dist="38100" dir="2700000" algn="tl">
                    <a:srgbClr val="000000">
                      <a:alpha val="43137"/>
                    </a:srgbClr>
                  </a:outerShdw>
                </a:effectLst>
              </a:rPr>
              <a:t>8 </a:t>
            </a:r>
            <a:r>
              <a:rPr lang="en-US" sz="2200" b="1" dirty="0">
                <a:solidFill>
                  <a:schemeClr val="bg1">
                    <a:lumMod val="65000"/>
                  </a:schemeClr>
                </a:solidFill>
                <a:effectLst>
                  <a:outerShdw blurRad="38100" dist="38100" dir="2700000" algn="tl">
                    <a:srgbClr val="000000">
                      <a:alpha val="43137"/>
                    </a:srgbClr>
                  </a:outerShdw>
                </a:effectLst>
              </a:rPr>
              <a:t>and </a:t>
            </a:r>
            <a:r>
              <a:rPr lang="en-US" sz="2200" b="1" i="1" dirty="0">
                <a:solidFill>
                  <a:schemeClr val="bg1">
                    <a:lumMod val="65000"/>
                  </a:schemeClr>
                </a:solidFill>
                <a:effectLst>
                  <a:outerShdw blurRad="38100" dist="38100" dir="2700000" algn="tl">
                    <a:srgbClr val="000000">
                      <a:alpha val="43137"/>
                    </a:srgbClr>
                  </a:outerShdw>
                </a:effectLst>
              </a:rPr>
              <a:t>a stumbling-stone and a rock to trip over</a:t>
            </a:r>
            <a:r>
              <a:rPr lang="en-US" sz="2200" b="1" dirty="0">
                <a:solidFill>
                  <a:schemeClr val="bg1">
                    <a:lumMod val="65000"/>
                  </a:schemeClr>
                </a:solidFill>
                <a:effectLst>
                  <a:outerShdw blurRad="38100" dist="38100" dir="2700000" algn="tl">
                    <a:srgbClr val="000000">
                      <a:alpha val="43137"/>
                    </a:srgbClr>
                  </a:outerShdw>
                </a:effectLst>
              </a:rPr>
              <a:t>. They stumble because they disobey the word, as they were destined to do.</a:t>
            </a:r>
            <a:r>
              <a:rPr lang="en-US" sz="2200" b="1" baseline="30000" dirty="0">
                <a:effectLst>
                  <a:outerShdw blurRad="38100" dist="38100" dir="2700000" algn="tl">
                    <a:srgbClr val="000000">
                      <a:alpha val="43137"/>
                    </a:srgbClr>
                  </a:outerShdw>
                </a:effectLst>
              </a:rPr>
              <a:t>9 </a:t>
            </a:r>
            <a:r>
              <a:rPr lang="en-US" sz="2200" b="1" dirty="0">
                <a:effectLst>
                  <a:outerShdw blurRad="38100" dist="38100" dir="2700000" algn="tl">
                    <a:srgbClr val="000000">
                      <a:alpha val="43137"/>
                    </a:srgbClr>
                  </a:outerShdw>
                </a:effectLst>
              </a:rPr>
              <a:t>But you are </a:t>
            </a:r>
            <a:r>
              <a:rPr lang="en-US" sz="2200" b="1" i="1" dirty="0">
                <a:effectLst>
                  <a:outerShdw blurRad="38100" dist="38100" dir="2700000" algn="tl">
                    <a:srgbClr val="000000">
                      <a:alpha val="43137"/>
                    </a:srgbClr>
                  </a:outerShdw>
                </a:effectLst>
              </a:rPr>
              <a:t>a chosen race</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royal priesthood</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holy nation</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people of his own</a:t>
            </a:r>
            <a:r>
              <a:rPr lang="en-US" sz="2200" b="1" dirty="0">
                <a:effectLst>
                  <a:outerShdw blurRad="38100" dist="38100" dir="2700000" algn="tl">
                    <a:srgbClr val="000000">
                      <a:alpha val="43137"/>
                    </a:srgbClr>
                  </a:outerShdw>
                </a:effectLst>
              </a:rPr>
              <a:t>, so that you may </a:t>
            </a:r>
            <a:r>
              <a:rPr lang="en-US" sz="2200" b="1" i="1" dirty="0">
                <a:effectLst>
                  <a:outerShdw blurRad="38100" dist="38100" dir="2700000" algn="tl">
                    <a:srgbClr val="000000">
                      <a:alpha val="43137"/>
                    </a:srgbClr>
                  </a:outerShdw>
                </a:effectLst>
              </a:rPr>
              <a:t>proclaim the virtues</a:t>
            </a:r>
            <a:r>
              <a:rPr lang="en-US" sz="2200" b="1" dirty="0">
                <a:effectLst>
                  <a:outerShdw blurRad="38100" dist="38100" dir="2700000" algn="tl">
                    <a:srgbClr val="000000">
                      <a:alpha val="43137"/>
                    </a:srgbClr>
                  </a:outerShdw>
                </a:effectLst>
              </a:rPr>
              <a:t> of the one who called you out of darkness into his marvelous light. </a:t>
            </a:r>
            <a:r>
              <a:rPr lang="en-US" sz="2200" b="1" baseline="30000" dirty="0">
                <a:effectLst>
                  <a:outerShdw blurRad="38100" dist="38100" dir="2700000" algn="tl">
                    <a:srgbClr val="000000">
                      <a:alpha val="43137"/>
                    </a:srgbClr>
                  </a:outerShdw>
                </a:effectLst>
              </a:rPr>
              <a:t>10 </a:t>
            </a:r>
            <a:r>
              <a:rPr lang="en-US" sz="2200" b="1" dirty="0">
                <a:effectLst>
                  <a:outerShdw blurRad="38100" dist="38100" dir="2700000" algn="tl">
                    <a:srgbClr val="000000">
                      <a:alpha val="43137"/>
                    </a:srgbClr>
                  </a:outerShdw>
                </a:effectLst>
              </a:rPr>
              <a:t>You once were </a:t>
            </a:r>
            <a:r>
              <a:rPr lang="en-US" sz="2200" b="1" i="1" dirty="0">
                <a:effectLst>
                  <a:outerShdw blurRad="38100" dist="38100" dir="2700000" algn="tl">
                    <a:srgbClr val="000000">
                      <a:alpha val="43137"/>
                    </a:srgbClr>
                  </a:outerShdw>
                </a:effectLst>
              </a:rPr>
              <a:t>not a people</a:t>
            </a:r>
            <a:r>
              <a:rPr lang="en-US" sz="2200" b="1" dirty="0">
                <a:effectLst>
                  <a:outerShdw blurRad="38100" dist="38100" dir="2700000" algn="tl">
                    <a:srgbClr val="000000">
                      <a:alpha val="43137"/>
                    </a:srgbClr>
                  </a:outerShdw>
                </a:effectLst>
              </a:rPr>
              <a:t>, but now you are God’s people. You were </a:t>
            </a:r>
            <a:r>
              <a:rPr lang="en-US" sz="2200" b="1" i="1" dirty="0">
                <a:effectLst>
                  <a:outerShdw blurRad="38100" dist="38100" dir="2700000" algn="tl">
                    <a:srgbClr val="000000">
                      <a:alpha val="43137"/>
                    </a:srgbClr>
                  </a:outerShdw>
                </a:effectLst>
              </a:rPr>
              <a:t>shown no mercy,</a:t>
            </a:r>
            <a:r>
              <a:rPr lang="en-US" sz="2200" b="1" dirty="0">
                <a:effectLst>
                  <a:outerShdw blurRad="38100" dist="38100" dir="2700000" algn="tl">
                    <a:srgbClr val="000000">
                      <a:alpha val="43137"/>
                    </a:srgbClr>
                  </a:outerShdw>
                </a:effectLst>
              </a:rPr>
              <a:t> but now you have received mercy.</a:t>
            </a:r>
            <a:r>
              <a:rPr lang="en-US" sz="2000" dirty="0"/>
              <a:t/>
            </a:r>
            <a:br>
              <a:rPr lang="en-US" sz="2000" dirty="0"/>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Peter </a:t>
            </a:r>
            <a:r>
              <a:rPr lang="en-US" sz="2000" b="1" dirty="0" smtClean="0">
                <a:effectLst>
                  <a:outerShdw blurRad="38100" dist="38100" dir="2700000" algn="tl">
                    <a:srgbClr val="000000">
                      <a:alpha val="43137"/>
                    </a:srgbClr>
                  </a:outerShdw>
                </a:effectLst>
              </a:rPr>
              <a:t>2:4-10 NET</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4000" b="1" i="1" dirty="0" smtClean="0">
                <a:effectLst>
                  <a:outerShdw blurRad="38100" dist="38100" dir="2700000" algn="tl">
                    <a:srgbClr val="000000">
                      <a:alpha val="43137"/>
                    </a:srgbClr>
                  </a:outerShdw>
                </a:effectLst>
              </a:rPr>
              <a:t>Temple of the Holy Spirit</a:t>
            </a:r>
            <a:endParaRPr lang="en-US" sz="40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447800"/>
            <a:ext cx="8229600" cy="4876800"/>
          </a:xfrm>
        </p:spPr>
        <p:txBody>
          <a:bodyPr>
            <a:normAutofit/>
          </a:bodyPr>
          <a:lstStyle/>
          <a:p>
            <a:r>
              <a:rPr lang="en-US" dirty="0" smtClean="0">
                <a:effectLst>
                  <a:outerShdw blurRad="38100" dist="38100" dir="2700000" algn="tl">
                    <a:srgbClr val="000000">
                      <a:alpha val="43137"/>
                    </a:srgbClr>
                  </a:outerShdw>
                </a:effectLst>
              </a:rPr>
              <a:t>1 Corinthian </a:t>
            </a:r>
            <a:r>
              <a:rPr lang="en-US" dirty="0" smtClean="0">
                <a:effectLst>
                  <a:outerShdw blurRad="38100" dist="38100" dir="2700000" algn="tl">
                    <a:srgbClr val="000000">
                      <a:alpha val="43137"/>
                    </a:srgbClr>
                  </a:outerShdw>
                </a:effectLst>
              </a:rPr>
              <a:t>6:19  - </a:t>
            </a:r>
            <a:r>
              <a:rPr lang="en-US" b="1" dirty="0" smtClean="0">
                <a:effectLst>
                  <a:outerShdw blurRad="38100" dist="38100" dir="2700000" algn="tl">
                    <a:srgbClr val="000000">
                      <a:alpha val="43137"/>
                    </a:srgbClr>
                  </a:outerShdw>
                </a:effectLst>
              </a:rPr>
              <a:t>Or </a:t>
            </a:r>
            <a:r>
              <a:rPr lang="en-US" b="1" dirty="0" smtClean="0">
                <a:effectLst>
                  <a:outerShdw blurRad="38100" dist="38100" dir="2700000" algn="tl">
                    <a:srgbClr val="000000">
                      <a:alpha val="43137"/>
                    </a:srgbClr>
                  </a:outerShdw>
                </a:effectLst>
              </a:rPr>
              <a:t>do you not know that your body is a temple of the Holy Spirit within you, whom you have from God? You are not your </a:t>
            </a:r>
            <a:r>
              <a:rPr lang="en-US" b="1" dirty="0" smtClean="0">
                <a:effectLst>
                  <a:outerShdw blurRad="38100" dist="38100" dir="2700000" algn="tl">
                    <a:srgbClr val="000000">
                      <a:alpha val="43137"/>
                    </a:srgbClr>
                  </a:outerShdw>
                </a:effectLst>
              </a:rPr>
              <a:t>own</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1 Corinthians 3:16 ESV </a:t>
            </a:r>
            <a:r>
              <a:rPr lang="en-US" dirty="0" smtClean="0">
                <a:effectLst>
                  <a:outerShdw blurRad="38100" dist="38100" dir="2700000" algn="tl">
                    <a:srgbClr val="000000">
                      <a:alpha val="43137"/>
                    </a:srgbClr>
                  </a:outerShdw>
                </a:effectLst>
              </a:rPr>
              <a:t>- </a:t>
            </a:r>
            <a:r>
              <a:rPr lang="en-US" b="1" baseline="30000" dirty="0" smtClean="0">
                <a:effectLst>
                  <a:outerShdw blurRad="38100" dist="38100" dir="2700000" algn="tl">
                    <a:srgbClr val="000000">
                      <a:alpha val="43137"/>
                    </a:srgbClr>
                  </a:outerShdw>
                </a:effectLst>
              </a:rPr>
              <a:t>16 </a:t>
            </a:r>
            <a:r>
              <a:rPr lang="en-US" b="1" dirty="0" smtClean="0">
                <a:effectLst>
                  <a:outerShdw blurRad="38100" dist="38100" dir="2700000" algn="tl">
                    <a:srgbClr val="000000">
                      <a:alpha val="43137"/>
                    </a:srgbClr>
                  </a:outerShdw>
                </a:effectLst>
              </a:rPr>
              <a:t>Do you not know that you</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are God's temple and that God's Spirit dwells in you?</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4000" b="1" i="1" dirty="0" smtClean="0">
                <a:effectLst>
                  <a:outerShdw blurRad="38100" dist="38100" dir="2700000" algn="tl">
                    <a:srgbClr val="000000">
                      <a:alpha val="43137"/>
                    </a:srgbClr>
                  </a:outerShdw>
                </a:effectLst>
              </a:rPr>
              <a:t>Temple of the Holy Spirit</a:t>
            </a:r>
            <a:endParaRPr lang="en-US" sz="40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447800"/>
            <a:ext cx="8229600" cy="4876800"/>
          </a:xfrm>
        </p:spPr>
        <p:txBody>
          <a:bodyPr>
            <a:normAutofit/>
          </a:bodyPr>
          <a:lstStyle/>
          <a:p>
            <a:r>
              <a:rPr lang="en-US" dirty="0" smtClean="0">
                <a:effectLst>
                  <a:outerShdw blurRad="38100" dist="38100" dir="2700000" algn="tl">
                    <a:srgbClr val="000000">
                      <a:alpha val="43137"/>
                    </a:srgbClr>
                  </a:outerShdw>
                </a:effectLst>
              </a:rPr>
              <a:t>1 Corinthian </a:t>
            </a:r>
            <a:r>
              <a:rPr lang="en-US" dirty="0" smtClean="0">
                <a:effectLst>
                  <a:outerShdw blurRad="38100" dist="38100" dir="2700000" algn="tl">
                    <a:srgbClr val="000000">
                      <a:alpha val="43137"/>
                    </a:srgbClr>
                  </a:outerShdw>
                </a:effectLst>
              </a:rPr>
              <a:t>6:19  - </a:t>
            </a:r>
            <a:r>
              <a:rPr lang="en-US" b="1" dirty="0" smtClean="0">
                <a:effectLst>
                  <a:outerShdw blurRad="38100" dist="38100" dir="2700000" algn="tl">
                    <a:srgbClr val="000000">
                      <a:alpha val="43137"/>
                    </a:srgbClr>
                  </a:outerShdw>
                </a:effectLst>
              </a:rPr>
              <a:t>Or </a:t>
            </a:r>
            <a:r>
              <a:rPr lang="en-US" b="1" dirty="0" smtClean="0">
                <a:effectLst>
                  <a:outerShdw blurRad="38100" dist="38100" dir="2700000" algn="tl">
                    <a:srgbClr val="000000">
                      <a:alpha val="43137"/>
                    </a:srgbClr>
                  </a:outerShdw>
                </a:effectLst>
              </a:rPr>
              <a:t>do you not know that your body is a temple of the Holy Spirit within you, whom you have from God? You are not your </a:t>
            </a:r>
            <a:r>
              <a:rPr lang="en-US" b="1" dirty="0" smtClean="0">
                <a:effectLst>
                  <a:outerShdw blurRad="38100" dist="38100" dir="2700000" algn="tl">
                    <a:srgbClr val="000000">
                      <a:alpha val="43137"/>
                    </a:srgbClr>
                  </a:outerShdw>
                </a:effectLst>
              </a:rPr>
              <a:t>own</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1 Corinthians 3:16 ESV </a:t>
            </a:r>
            <a:r>
              <a:rPr lang="en-US" dirty="0" smtClean="0">
                <a:effectLst>
                  <a:outerShdw blurRad="38100" dist="38100" dir="2700000" algn="tl">
                    <a:srgbClr val="000000">
                      <a:alpha val="43137"/>
                    </a:srgbClr>
                  </a:outerShdw>
                </a:effectLst>
              </a:rPr>
              <a:t>- </a:t>
            </a:r>
            <a:r>
              <a:rPr lang="en-US" b="1" baseline="30000" dirty="0" smtClean="0">
                <a:effectLst>
                  <a:outerShdw blurRad="38100" dist="38100" dir="2700000" algn="tl">
                    <a:srgbClr val="000000">
                      <a:alpha val="43137"/>
                    </a:srgbClr>
                  </a:outerShdw>
                </a:effectLst>
              </a:rPr>
              <a:t>16 </a:t>
            </a:r>
            <a:r>
              <a:rPr lang="en-US" b="1" dirty="0" smtClean="0">
                <a:effectLst>
                  <a:outerShdw blurRad="38100" dist="38100" dir="2700000" algn="tl">
                    <a:srgbClr val="000000">
                      <a:alpha val="43137"/>
                    </a:srgbClr>
                  </a:outerShdw>
                </a:effectLst>
              </a:rPr>
              <a:t>Do you not know that you</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are God's temple and that God's Spirit dwells in you?</a:t>
            </a:r>
            <a:endParaRPr lang="en-US" dirty="0">
              <a:effectLst>
                <a:outerShdw blurRad="38100" dist="38100" dir="2700000" algn="tl">
                  <a:srgbClr val="000000">
                    <a:alpha val="43137"/>
                  </a:srgbClr>
                </a:outerShdw>
              </a:effectLst>
            </a:endParaRPr>
          </a:p>
        </p:txBody>
      </p:sp>
      <p:sp>
        <p:nvSpPr>
          <p:cNvPr id="4" name="Oval 3"/>
          <p:cNvSpPr/>
          <p:nvPr/>
        </p:nvSpPr>
        <p:spPr>
          <a:xfrm>
            <a:off x="1634835" y="2029690"/>
            <a:ext cx="1066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905000" y="2514600"/>
            <a:ext cx="9906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927765" y="2479965"/>
            <a:ext cx="872835"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391400" y="2500745"/>
            <a:ext cx="914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00600" y="3048000"/>
            <a:ext cx="1950790" cy="461665"/>
          </a:xfrm>
          <a:prstGeom prst="rect">
            <a:avLst/>
          </a:prstGeom>
          <a:noFill/>
        </p:spPr>
        <p:txBody>
          <a:bodyPr wrap="none" rtlCol="0">
            <a:spAutoFit/>
          </a:bodyPr>
          <a:lstStyle/>
          <a:p>
            <a:r>
              <a:rPr lang="en-US" sz="2400" dirty="0" smtClean="0">
                <a:solidFill>
                  <a:srgbClr val="FF0000"/>
                </a:solidFill>
                <a:effectLst>
                  <a:outerShdw blurRad="38100" dist="38100" dir="2700000" algn="tl">
                    <a:srgbClr val="000000">
                      <a:alpha val="43137"/>
                    </a:srgbClr>
                  </a:outerShdw>
                </a:effectLst>
                <a:latin typeface="Cooper Black" pitchFamily="18" charset="0"/>
              </a:rPr>
              <a:t>SINGULAR</a:t>
            </a:r>
            <a:endParaRPr lang="en-US" dirty="0">
              <a:solidFill>
                <a:srgbClr val="FF0000"/>
              </a:solidFill>
              <a:effectLst>
                <a:outerShdw blurRad="38100" dist="38100" dir="2700000" algn="tl">
                  <a:srgbClr val="000000">
                    <a:alpha val="43137"/>
                  </a:srgbClr>
                </a:outerShdw>
              </a:effectLst>
              <a:latin typeface="Cooper Black" pitchFamily="18" charset="0"/>
            </a:endParaRPr>
          </a:p>
        </p:txBody>
      </p:sp>
      <p:sp>
        <p:nvSpPr>
          <p:cNvPr id="9" name="Oval 8"/>
          <p:cNvSpPr/>
          <p:nvPr/>
        </p:nvSpPr>
        <p:spPr>
          <a:xfrm>
            <a:off x="5694220" y="4177145"/>
            <a:ext cx="872835" cy="5334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537855" y="4627420"/>
            <a:ext cx="872835" cy="5334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394365" y="5105400"/>
            <a:ext cx="872835" cy="5334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754810" y="5253335"/>
            <a:ext cx="1526252" cy="461665"/>
          </a:xfrm>
          <a:prstGeom prst="rect">
            <a:avLst/>
          </a:prstGeom>
          <a:noFill/>
        </p:spPr>
        <p:txBody>
          <a:bodyPr wrap="none" rtlCol="0">
            <a:spAutoFit/>
          </a:bodyPr>
          <a:lstStyle/>
          <a:p>
            <a:r>
              <a:rPr lang="en-US" sz="2400" dirty="0" smtClean="0">
                <a:solidFill>
                  <a:srgbClr val="FFFF00"/>
                </a:solidFill>
                <a:effectLst>
                  <a:outerShdw blurRad="38100" dist="38100" dir="2700000" algn="tl">
                    <a:srgbClr val="000000">
                      <a:alpha val="43137"/>
                    </a:srgbClr>
                  </a:outerShdw>
                </a:effectLst>
                <a:latin typeface="Cooper Black" pitchFamily="18" charset="0"/>
              </a:rPr>
              <a:t>PLURAL</a:t>
            </a:r>
            <a:endParaRPr lang="en-US" dirty="0">
              <a:solidFill>
                <a:srgbClr val="FFFF00"/>
              </a:solidFill>
              <a:effectLst>
                <a:outerShdw blurRad="38100" dist="38100" dir="2700000" algn="tl">
                  <a:srgbClr val="000000">
                    <a:alpha val="43137"/>
                  </a:srgbClr>
                </a:outerShdw>
              </a:effectLst>
              <a:latin typeface="Cooper Black" pitchFamily="18" charset="0"/>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19400"/>
            <a:ext cx="8686800" cy="1143000"/>
          </a:xfrm>
        </p:spPr>
        <p:txBody>
          <a:bodyPr>
            <a:noAutofit/>
          </a:bodyPr>
          <a:lstStyle/>
          <a:p>
            <a:pPr lvl="1" algn="ctr"/>
            <a:r>
              <a:rPr lang="en-US" sz="2200" b="1" baseline="30000" dirty="0">
                <a:solidFill>
                  <a:schemeClr val="bg1">
                    <a:lumMod val="65000"/>
                  </a:schemeClr>
                </a:solidFill>
                <a:effectLst>
                  <a:outerShdw blurRad="38100" dist="38100" dir="2700000" algn="tl">
                    <a:srgbClr val="000000">
                      <a:alpha val="43137"/>
                    </a:srgbClr>
                  </a:outerShdw>
                </a:effectLst>
              </a:rPr>
              <a:t>4 </a:t>
            </a:r>
            <a:r>
              <a:rPr lang="en-US" sz="2200" b="1" dirty="0">
                <a:solidFill>
                  <a:schemeClr val="bg1">
                    <a:lumMod val="65000"/>
                  </a:schemeClr>
                </a:solidFill>
                <a:effectLst>
                  <a:outerShdw blurRad="38100" dist="38100" dir="2700000" algn="tl">
                    <a:srgbClr val="000000">
                      <a:alpha val="43137"/>
                    </a:srgbClr>
                  </a:outerShdw>
                </a:effectLst>
              </a:rPr>
              <a:t>So as you come to him, a living stone rejected by men but chosen and precious in God’s sight, </a:t>
            </a:r>
            <a:r>
              <a:rPr lang="en-US" sz="2200" b="1" baseline="30000" dirty="0">
                <a:effectLst>
                  <a:outerShdw blurRad="38100" dist="38100" dir="2700000" algn="tl">
                    <a:srgbClr val="000000">
                      <a:alpha val="43137"/>
                    </a:srgbClr>
                  </a:outerShdw>
                </a:effectLst>
              </a:rPr>
              <a:t>5 </a:t>
            </a:r>
            <a:r>
              <a:rPr lang="en-US" sz="2200" b="1" dirty="0">
                <a:effectLst>
                  <a:outerShdw blurRad="38100" dist="38100" dir="2700000" algn="tl">
                    <a:srgbClr val="000000">
                      <a:alpha val="43137"/>
                    </a:srgbClr>
                  </a:outerShdw>
                </a:effectLst>
              </a:rPr>
              <a:t>you yourselves, as living stones, are built up as a spiritual house to be a holy priesthood and to offer spiritual sacrifices that are acceptable to God </a:t>
            </a:r>
            <a:r>
              <a:rPr lang="en-US" sz="2200" b="1" dirty="0">
                <a:solidFill>
                  <a:srgbClr val="FF0000"/>
                </a:solidFill>
                <a:effectLst>
                  <a:outerShdw blurRad="38100" dist="38100" dir="2700000" algn="tl">
                    <a:srgbClr val="000000">
                      <a:alpha val="43137"/>
                    </a:srgbClr>
                  </a:outerShdw>
                </a:effectLst>
              </a:rPr>
              <a:t>through Jesus Christ</a:t>
            </a:r>
            <a:r>
              <a:rPr lang="en-US" sz="2200" b="1" dirty="0">
                <a:effectLst>
                  <a:outerShdw blurRad="38100" dist="38100" dir="2700000" algn="tl">
                    <a:srgbClr val="000000">
                      <a:alpha val="43137"/>
                    </a:srgbClr>
                  </a:outerShdw>
                </a:effectLst>
              </a:rPr>
              <a:t>. </a:t>
            </a:r>
            <a:r>
              <a:rPr lang="en-US" sz="2200" b="1" baseline="30000" dirty="0">
                <a:solidFill>
                  <a:schemeClr val="bg1">
                    <a:lumMod val="65000"/>
                  </a:schemeClr>
                </a:solidFill>
                <a:effectLst>
                  <a:outerShdw blurRad="38100" dist="38100" dir="2700000" algn="tl">
                    <a:srgbClr val="000000">
                      <a:alpha val="43137"/>
                    </a:srgbClr>
                  </a:outerShdw>
                </a:effectLst>
              </a:rPr>
              <a:t>6 </a:t>
            </a:r>
            <a:r>
              <a:rPr lang="en-US" sz="2200" b="1" dirty="0">
                <a:solidFill>
                  <a:schemeClr val="bg1">
                    <a:lumMod val="65000"/>
                  </a:schemeClr>
                </a:solidFill>
                <a:effectLst>
                  <a:outerShdw blurRad="38100" dist="38100" dir="2700000" algn="tl">
                    <a:srgbClr val="000000">
                      <a:alpha val="43137"/>
                    </a:srgbClr>
                  </a:outerShdw>
                </a:effectLst>
              </a:rPr>
              <a:t>For it says in scripture, “</a:t>
            </a:r>
            <a:r>
              <a:rPr lang="en-US" sz="2200" b="1" i="1" dirty="0">
                <a:solidFill>
                  <a:schemeClr val="bg1">
                    <a:lumMod val="65000"/>
                  </a:schemeClr>
                </a:solidFill>
                <a:effectLst>
                  <a:outerShdw blurRad="38100" dist="38100" dir="2700000" algn="tl">
                    <a:srgbClr val="000000">
                      <a:alpha val="43137"/>
                    </a:srgbClr>
                  </a:outerShdw>
                </a:effectLst>
              </a:rPr>
              <a:t>Look, I lay in Zion a stone, a chosen and precious cornerstone,</a:t>
            </a:r>
            <a:r>
              <a:rPr lang="en-US" sz="2200" b="1" dirty="0">
                <a:solidFill>
                  <a:schemeClr val="bg1">
                    <a:lumMod val="65000"/>
                  </a:schemeClr>
                </a:solidFill>
                <a:effectLst>
                  <a:outerShdw blurRad="38100" dist="38100" dir="2700000" algn="tl">
                    <a:srgbClr val="000000">
                      <a:alpha val="43137"/>
                    </a:srgbClr>
                  </a:outerShdw>
                </a:effectLst>
              </a:rPr>
              <a:t> </a:t>
            </a:r>
            <a:r>
              <a:rPr lang="en-US" sz="2200" b="1" i="1" dirty="0">
                <a:solidFill>
                  <a:schemeClr val="bg1">
                    <a:lumMod val="65000"/>
                  </a:schemeClr>
                </a:solidFill>
                <a:effectLst>
                  <a:outerShdw blurRad="38100" dist="38100" dir="2700000" algn="tl">
                    <a:srgbClr val="000000">
                      <a:alpha val="43137"/>
                    </a:srgbClr>
                  </a:outerShdw>
                </a:effectLst>
              </a:rPr>
              <a:t>and whoever believes in him will never be put to shame</a:t>
            </a:r>
            <a:r>
              <a:rPr lang="en-US" sz="2200" b="1" dirty="0">
                <a:solidFill>
                  <a:schemeClr val="bg1">
                    <a:lumMod val="65000"/>
                  </a:schemeClr>
                </a:solidFill>
                <a:effectLst>
                  <a:outerShdw blurRad="38100" dist="38100" dir="2700000" algn="tl">
                    <a:srgbClr val="000000">
                      <a:alpha val="43137"/>
                    </a:srgbClr>
                  </a:outerShdw>
                </a:effectLst>
              </a:rPr>
              <a:t>.” </a:t>
            </a:r>
            <a:r>
              <a:rPr lang="en-US" sz="2200" b="1" baseline="30000" dirty="0">
                <a:solidFill>
                  <a:schemeClr val="bg1">
                    <a:lumMod val="65000"/>
                  </a:schemeClr>
                </a:solidFill>
                <a:effectLst>
                  <a:outerShdw blurRad="38100" dist="38100" dir="2700000" algn="tl">
                    <a:srgbClr val="000000">
                      <a:alpha val="43137"/>
                    </a:srgbClr>
                  </a:outerShdw>
                </a:effectLst>
              </a:rPr>
              <a:t>7 </a:t>
            </a:r>
            <a:r>
              <a:rPr lang="en-US" sz="2200" b="1" dirty="0">
                <a:solidFill>
                  <a:schemeClr val="bg1">
                    <a:lumMod val="65000"/>
                  </a:schemeClr>
                </a:solidFill>
                <a:effectLst>
                  <a:outerShdw blurRad="38100" dist="38100" dir="2700000" algn="tl">
                    <a:srgbClr val="000000">
                      <a:alpha val="43137"/>
                    </a:srgbClr>
                  </a:outerShdw>
                </a:effectLst>
              </a:rPr>
              <a:t>So you who believe see his value, but for those who do not believe, </a:t>
            </a:r>
            <a:r>
              <a:rPr lang="en-US" sz="2200" b="1" i="1" dirty="0">
                <a:solidFill>
                  <a:schemeClr val="bg1">
                    <a:lumMod val="65000"/>
                  </a:schemeClr>
                </a:solidFill>
                <a:effectLst>
                  <a:outerShdw blurRad="38100" dist="38100" dir="2700000" algn="tl">
                    <a:srgbClr val="000000">
                      <a:alpha val="43137"/>
                    </a:srgbClr>
                  </a:outerShdw>
                </a:effectLst>
              </a:rPr>
              <a:t>the stone that the builders rejected has become the cornerstone,</a:t>
            </a:r>
            <a:r>
              <a:rPr lang="en-US" sz="2200" b="1" dirty="0">
                <a:solidFill>
                  <a:schemeClr val="bg1">
                    <a:lumMod val="65000"/>
                  </a:schemeClr>
                </a:solidFill>
                <a:effectLst>
                  <a:outerShdw blurRad="38100" dist="38100" dir="2700000" algn="tl">
                    <a:srgbClr val="000000">
                      <a:alpha val="43137"/>
                    </a:srgbClr>
                  </a:outerShdw>
                </a:effectLst>
              </a:rPr>
              <a:t> </a:t>
            </a:r>
            <a:r>
              <a:rPr lang="en-US" sz="2200" b="1" baseline="30000" dirty="0">
                <a:solidFill>
                  <a:schemeClr val="bg1">
                    <a:lumMod val="65000"/>
                  </a:schemeClr>
                </a:solidFill>
                <a:effectLst>
                  <a:outerShdw blurRad="38100" dist="38100" dir="2700000" algn="tl">
                    <a:srgbClr val="000000">
                      <a:alpha val="43137"/>
                    </a:srgbClr>
                  </a:outerShdw>
                </a:effectLst>
              </a:rPr>
              <a:t>8 </a:t>
            </a:r>
            <a:r>
              <a:rPr lang="en-US" sz="2200" b="1" dirty="0">
                <a:solidFill>
                  <a:schemeClr val="bg1">
                    <a:lumMod val="65000"/>
                  </a:schemeClr>
                </a:solidFill>
                <a:effectLst>
                  <a:outerShdw blurRad="38100" dist="38100" dir="2700000" algn="tl">
                    <a:srgbClr val="000000">
                      <a:alpha val="43137"/>
                    </a:srgbClr>
                  </a:outerShdw>
                </a:effectLst>
              </a:rPr>
              <a:t>and </a:t>
            </a:r>
            <a:r>
              <a:rPr lang="en-US" sz="2200" b="1" i="1" dirty="0">
                <a:solidFill>
                  <a:schemeClr val="bg1">
                    <a:lumMod val="65000"/>
                  </a:schemeClr>
                </a:solidFill>
                <a:effectLst>
                  <a:outerShdw blurRad="38100" dist="38100" dir="2700000" algn="tl">
                    <a:srgbClr val="000000">
                      <a:alpha val="43137"/>
                    </a:srgbClr>
                  </a:outerShdw>
                </a:effectLst>
              </a:rPr>
              <a:t>a stumbling-stone and a rock to trip over</a:t>
            </a:r>
            <a:r>
              <a:rPr lang="en-US" sz="2200" b="1" dirty="0">
                <a:solidFill>
                  <a:schemeClr val="bg1">
                    <a:lumMod val="65000"/>
                  </a:schemeClr>
                </a:solidFill>
                <a:effectLst>
                  <a:outerShdw blurRad="38100" dist="38100" dir="2700000" algn="tl">
                    <a:srgbClr val="000000">
                      <a:alpha val="43137"/>
                    </a:srgbClr>
                  </a:outerShdw>
                </a:effectLst>
              </a:rPr>
              <a:t>. They stumble because they disobey the word, as they were destined to do.</a:t>
            </a:r>
            <a:r>
              <a:rPr lang="en-US" sz="2200" b="1" baseline="30000" dirty="0">
                <a:solidFill>
                  <a:schemeClr val="bg1">
                    <a:lumMod val="65000"/>
                  </a:schemeClr>
                </a:solidFill>
                <a:effectLst>
                  <a:outerShdw blurRad="38100" dist="38100" dir="2700000" algn="tl">
                    <a:srgbClr val="000000">
                      <a:alpha val="43137"/>
                    </a:srgbClr>
                  </a:outerShdw>
                </a:effectLst>
              </a:rPr>
              <a:t>9 </a:t>
            </a:r>
            <a:r>
              <a:rPr lang="en-US" sz="2200" b="1" dirty="0">
                <a:solidFill>
                  <a:schemeClr val="bg1">
                    <a:lumMod val="65000"/>
                  </a:schemeClr>
                </a:solidFill>
                <a:effectLst>
                  <a:outerShdw blurRad="38100" dist="38100" dir="2700000" algn="tl">
                    <a:srgbClr val="000000">
                      <a:alpha val="43137"/>
                    </a:srgbClr>
                  </a:outerShdw>
                </a:effectLst>
              </a:rPr>
              <a:t>But you are </a:t>
            </a:r>
            <a:r>
              <a:rPr lang="en-US" sz="2200" b="1" i="1" dirty="0">
                <a:solidFill>
                  <a:schemeClr val="bg1">
                    <a:lumMod val="65000"/>
                  </a:schemeClr>
                </a:solidFill>
                <a:effectLst>
                  <a:outerShdw blurRad="38100" dist="38100" dir="2700000" algn="tl">
                    <a:srgbClr val="000000">
                      <a:alpha val="43137"/>
                    </a:srgbClr>
                  </a:outerShdw>
                </a:effectLst>
              </a:rPr>
              <a:t>a chosen race</a:t>
            </a:r>
            <a:r>
              <a:rPr lang="en-US" sz="2200" b="1" dirty="0">
                <a:solidFill>
                  <a:schemeClr val="bg1">
                    <a:lumMod val="65000"/>
                  </a:schemeClr>
                </a:solidFill>
                <a:effectLst>
                  <a:outerShdw blurRad="38100" dist="38100" dir="2700000" algn="tl">
                    <a:srgbClr val="000000">
                      <a:alpha val="43137"/>
                    </a:srgbClr>
                  </a:outerShdw>
                </a:effectLst>
              </a:rPr>
              <a:t>, </a:t>
            </a:r>
            <a:r>
              <a:rPr lang="en-US" sz="2200" b="1" i="1" dirty="0">
                <a:solidFill>
                  <a:schemeClr val="bg1">
                    <a:lumMod val="65000"/>
                  </a:schemeClr>
                </a:solidFill>
                <a:effectLst>
                  <a:outerShdw blurRad="38100" dist="38100" dir="2700000" algn="tl">
                    <a:srgbClr val="000000">
                      <a:alpha val="43137"/>
                    </a:srgbClr>
                  </a:outerShdw>
                </a:effectLst>
              </a:rPr>
              <a:t>a royal priesthood</a:t>
            </a:r>
            <a:r>
              <a:rPr lang="en-US" sz="2200" b="1" dirty="0">
                <a:solidFill>
                  <a:schemeClr val="bg1">
                    <a:lumMod val="65000"/>
                  </a:schemeClr>
                </a:solidFill>
                <a:effectLst>
                  <a:outerShdw blurRad="38100" dist="38100" dir="2700000" algn="tl">
                    <a:srgbClr val="000000">
                      <a:alpha val="43137"/>
                    </a:srgbClr>
                  </a:outerShdw>
                </a:effectLst>
              </a:rPr>
              <a:t>, </a:t>
            </a:r>
            <a:r>
              <a:rPr lang="en-US" sz="2200" b="1" i="1" dirty="0">
                <a:solidFill>
                  <a:schemeClr val="bg1">
                    <a:lumMod val="65000"/>
                  </a:schemeClr>
                </a:solidFill>
                <a:effectLst>
                  <a:outerShdw blurRad="38100" dist="38100" dir="2700000" algn="tl">
                    <a:srgbClr val="000000">
                      <a:alpha val="43137"/>
                    </a:srgbClr>
                  </a:outerShdw>
                </a:effectLst>
              </a:rPr>
              <a:t>a holy nation</a:t>
            </a:r>
            <a:r>
              <a:rPr lang="en-US" sz="2200" b="1" dirty="0">
                <a:solidFill>
                  <a:schemeClr val="bg1">
                    <a:lumMod val="65000"/>
                  </a:schemeClr>
                </a:solidFill>
                <a:effectLst>
                  <a:outerShdw blurRad="38100" dist="38100" dir="2700000" algn="tl">
                    <a:srgbClr val="000000">
                      <a:alpha val="43137"/>
                    </a:srgbClr>
                  </a:outerShdw>
                </a:effectLst>
              </a:rPr>
              <a:t>, </a:t>
            </a:r>
            <a:r>
              <a:rPr lang="en-US" sz="2200" b="1" i="1" dirty="0">
                <a:solidFill>
                  <a:schemeClr val="bg1">
                    <a:lumMod val="65000"/>
                  </a:schemeClr>
                </a:solidFill>
                <a:effectLst>
                  <a:outerShdw blurRad="38100" dist="38100" dir="2700000" algn="tl">
                    <a:srgbClr val="000000">
                      <a:alpha val="43137"/>
                    </a:srgbClr>
                  </a:outerShdw>
                </a:effectLst>
              </a:rPr>
              <a:t>a people of his own</a:t>
            </a:r>
            <a:r>
              <a:rPr lang="en-US" sz="2200" b="1" dirty="0">
                <a:solidFill>
                  <a:schemeClr val="bg1">
                    <a:lumMod val="65000"/>
                  </a:schemeClr>
                </a:solidFill>
                <a:effectLst>
                  <a:outerShdw blurRad="38100" dist="38100" dir="2700000" algn="tl">
                    <a:srgbClr val="000000">
                      <a:alpha val="43137"/>
                    </a:srgbClr>
                  </a:outerShdw>
                </a:effectLst>
              </a:rPr>
              <a:t>, so that you may </a:t>
            </a:r>
            <a:r>
              <a:rPr lang="en-US" sz="2200" b="1" i="1" dirty="0">
                <a:solidFill>
                  <a:schemeClr val="bg1">
                    <a:lumMod val="65000"/>
                  </a:schemeClr>
                </a:solidFill>
                <a:effectLst>
                  <a:outerShdw blurRad="38100" dist="38100" dir="2700000" algn="tl">
                    <a:srgbClr val="000000">
                      <a:alpha val="43137"/>
                    </a:srgbClr>
                  </a:outerShdw>
                </a:effectLst>
              </a:rPr>
              <a:t>proclaim the virtues</a:t>
            </a:r>
            <a:r>
              <a:rPr lang="en-US" sz="2200" b="1" dirty="0">
                <a:solidFill>
                  <a:schemeClr val="bg1">
                    <a:lumMod val="65000"/>
                  </a:schemeClr>
                </a:solidFill>
                <a:effectLst>
                  <a:outerShdw blurRad="38100" dist="38100" dir="2700000" algn="tl">
                    <a:srgbClr val="000000">
                      <a:alpha val="43137"/>
                    </a:srgbClr>
                  </a:outerShdw>
                </a:effectLst>
              </a:rPr>
              <a:t> of the one who called you out of darkness into his marvelous light. </a:t>
            </a:r>
            <a:r>
              <a:rPr lang="en-US" sz="2200" b="1" baseline="30000" dirty="0">
                <a:solidFill>
                  <a:schemeClr val="bg1">
                    <a:lumMod val="65000"/>
                  </a:schemeClr>
                </a:solidFill>
                <a:effectLst>
                  <a:outerShdw blurRad="38100" dist="38100" dir="2700000" algn="tl">
                    <a:srgbClr val="000000">
                      <a:alpha val="43137"/>
                    </a:srgbClr>
                  </a:outerShdw>
                </a:effectLst>
              </a:rPr>
              <a:t>10 </a:t>
            </a:r>
            <a:r>
              <a:rPr lang="en-US" sz="2200" b="1" dirty="0">
                <a:solidFill>
                  <a:schemeClr val="bg1">
                    <a:lumMod val="65000"/>
                  </a:schemeClr>
                </a:solidFill>
                <a:effectLst>
                  <a:outerShdw blurRad="38100" dist="38100" dir="2700000" algn="tl">
                    <a:srgbClr val="000000">
                      <a:alpha val="43137"/>
                    </a:srgbClr>
                  </a:outerShdw>
                </a:effectLst>
              </a:rPr>
              <a:t>You once were </a:t>
            </a:r>
            <a:r>
              <a:rPr lang="en-US" sz="2200" b="1" i="1" dirty="0">
                <a:solidFill>
                  <a:schemeClr val="bg1">
                    <a:lumMod val="65000"/>
                  </a:schemeClr>
                </a:solidFill>
                <a:effectLst>
                  <a:outerShdw blurRad="38100" dist="38100" dir="2700000" algn="tl">
                    <a:srgbClr val="000000">
                      <a:alpha val="43137"/>
                    </a:srgbClr>
                  </a:outerShdw>
                </a:effectLst>
              </a:rPr>
              <a:t>not a people</a:t>
            </a:r>
            <a:r>
              <a:rPr lang="en-US" sz="2200" b="1" dirty="0">
                <a:solidFill>
                  <a:schemeClr val="bg1">
                    <a:lumMod val="65000"/>
                  </a:schemeClr>
                </a:solidFill>
                <a:effectLst>
                  <a:outerShdw blurRad="38100" dist="38100" dir="2700000" algn="tl">
                    <a:srgbClr val="000000">
                      <a:alpha val="43137"/>
                    </a:srgbClr>
                  </a:outerShdw>
                </a:effectLst>
              </a:rPr>
              <a:t>, but now you are God’s people. You were </a:t>
            </a:r>
            <a:r>
              <a:rPr lang="en-US" sz="2200" b="1" i="1" dirty="0">
                <a:solidFill>
                  <a:schemeClr val="bg1">
                    <a:lumMod val="65000"/>
                  </a:schemeClr>
                </a:solidFill>
                <a:effectLst>
                  <a:outerShdw blurRad="38100" dist="38100" dir="2700000" algn="tl">
                    <a:srgbClr val="000000">
                      <a:alpha val="43137"/>
                    </a:srgbClr>
                  </a:outerShdw>
                </a:effectLst>
              </a:rPr>
              <a:t>shown no mercy,</a:t>
            </a:r>
            <a:r>
              <a:rPr lang="en-US" sz="2200" b="1" dirty="0">
                <a:solidFill>
                  <a:schemeClr val="bg1">
                    <a:lumMod val="65000"/>
                  </a:schemeClr>
                </a:solidFill>
                <a:effectLst>
                  <a:outerShdw blurRad="38100" dist="38100" dir="2700000" algn="tl">
                    <a:srgbClr val="000000">
                      <a:alpha val="43137"/>
                    </a:srgbClr>
                  </a:outerShdw>
                </a:effectLst>
              </a:rPr>
              <a:t> but now you have received mercy.</a:t>
            </a:r>
            <a:r>
              <a:rPr lang="en-US" sz="2000" dirty="0"/>
              <a:t/>
            </a:r>
            <a:br>
              <a:rPr lang="en-US" sz="2000" dirty="0"/>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Peter </a:t>
            </a:r>
            <a:r>
              <a:rPr lang="en-US" sz="2000" b="1" dirty="0" smtClean="0">
                <a:effectLst>
                  <a:outerShdw blurRad="38100" dist="38100" dir="2700000" algn="tl">
                    <a:srgbClr val="000000">
                      <a:alpha val="43137"/>
                    </a:srgbClr>
                  </a:outerShdw>
                </a:effectLst>
              </a:rPr>
              <a:t>2:4-10 NET</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19400"/>
            <a:ext cx="8686800" cy="1143000"/>
          </a:xfrm>
        </p:spPr>
        <p:txBody>
          <a:bodyPr>
            <a:noAutofit/>
          </a:bodyPr>
          <a:lstStyle/>
          <a:p>
            <a:pPr lvl="1" algn="ctr"/>
            <a:r>
              <a:rPr lang="en-US" sz="2200" b="1" baseline="30000" dirty="0">
                <a:solidFill>
                  <a:schemeClr val="bg1">
                    <a:lumMod val="75000"/>
                  </a:schemeClr>
                </a:solidFill>
                <a:effectLst>
                  <a:outerShdw blurRad="38100" dist="38100" dir="2700000" algn="tl">
                    <a:srgbClr val="000000">
                      <a:alpha val="43137"/>
                    </a:srgbClr>
                  </a:outerShdw>
                </a:effectLst>
              </a:rPr>
              <a:t>4 </a:t>
            </a:r>
            <a:r>
              <a:rPr lang="en-US" sz="2200" b="1" dirty="0">
                <a:solidFill>
                  <a:schemeClr val="bg1">
                    <a:lumMod val="75000"/>
                  </a:schemeClr>
                </a:solidFill>
                <a:effectLst>
                  <a:outerShdw blurRad="38100" dist="38100" dir="2700000" algn="tl">
                    <a:srgbClr val="000000">
                      <a:alpha val="43137"/>
                    </a:srgbClr>
                  </a:outerShdw>
                </a:effectLst>
              </a:rPr>
              <a:t>So as you come to him, a living stone rejected by men but chosen and precious in God’s sight, </a:t>
            </a:r>
            <a:r>
              <a:rPr lang="en-US" sz="2200" b="1" baseline="30000" dirty="0">
                <a:solidFill>
                  <a:schemeClr val="bg1">
                    <a:lumMod val="75000"/>
                  </a:schemeClr>
                </a:solidFill>
                <a:effectLst>
                  <a:outerShdw blurRad="38100" dist="38100" dir="2700000" algn="tl">
                    <a:srgbClr val="000000">
                      <a:alpha val="43137"/>
                    </a:srgbClr>
                  </a:outerShdw>
                </a:effectLst>
              </a:rPr>
              <a:t>5 </a:t>
            </a:r>
            <a:r>
              <a:rPr lang="en-US" sz="2200" b="1" dirty="0">
                <a:solidFill>
                  <a:schemeClr val="bg1">
                    <a:lumMod val="75000"/>
                  </a:schemeClr>
                </a:solidFill>
                <a:effectLst>
                  <a:outerShdw blurRad="38100" dist="38100" dir="2700000" algn="tl">
                    <a:srgbClr val="000000">
                      <a:alpha val="43137"/>
                    </a:srgbClr>
                  </a:outerShdw>
                </a:effectLst>
              </a:rPr>
              <a:t>you yourselves, as living stones, are built up as a spiritual house to be a holy priesthood and to offer spiritual sacrifices that are acceptable to God through Jesus Christ. </a:t>
            </a:r>
            <a:r>
              <a:rPr lang="en-US" sz="2200" b="1" baseline="30000" dirty="0">
                <a:solidFill>
                  <a:schemeClr val="bg1">
                    <a:lumMod val="75000"/>
                  </a:schemeClr>
                </a:solidFill>
                <a:effectLst>
                  <a:outerShdw blurRad="38100" dist="38100" dir="2700000" algn="tl">
                    <a:srgbClr val="000000">
                      <a:alpha val="43137"/>
                    </a:srgbClr>
                  </a:outerShdw>
                </a:effectLst>
              </a:rPr>
              <a:t>6 </a:t>
            </a:r>
            <a:r>
              <a:rPr lang="en-US" sz="2200" b="1" dirty="0">
                <a:solidFill>
                  <a:schemeClr val="bg1">
                    <a:lumMod val="75000"/>
                  </a:schemeClr>
                </a:solidFill>
                <a:effectLst>
                  <a:outerShdw blurRad="38100" dist="38100" dir="2700000" algn="tl">
                    <a:srgbClr val="000000">
                      <a:alpha val="43137"/>
                    </a:srgbClr>
                  </a:outerShdw>
                </a:effectLst>
              </a:rPr>
              <a:t>For it says in scripture, “</a:t>
            </a:r>
            <a:r>
              <a:rPr lang="en-US" sz="2200" b="1" i="1" dirty="0">
                <a:solidFill>
                  <a:schemeClr val="bg1">
                    <a:lumMod val="75000"/>
                  </a:schemeClr>
                </a:solidFill>
                <a:effectLst>
                  <a:outerShdw blurRad="38100" dist="38100" dir="2700000" algn="tl">
                    <a:srgbClr val="000000">
                      <a:alpha val="43137"/>
                    </a:srgbClr>
                  </a:outerShdw>
                </a:effectLst>
              </a:rPr>
              <a:t>Look, I lay in Zion a stone, a chosen and precious cornerstone,</a:t>
            </a:r>
            <a:r>
              <a:rPr lang="en-US" sz="2200" b="1" dirty="0">
                <a:solidFill>
                  <a:schemeClr val="bg1">
                    <a:lumMod val="75000"/>
                  </a:schemeClr>
                </a:solidFill>
                <a:effectLst>
                  <a:outerShdw blurRad="38100" dist="38100" dir="2700000" algn="tl">
                    <a:srgbClr val="000000">
                      <a:alpha val="43137"/>
                    </a:srgbClr>
                  </a:outerShdw>
                </a:effectLst>
              </a:rPr>
              <a:t> </a:t>
            </a:r>
            <a:r>
              <a:rPr lang="en-US" sz="2200" b="1" i="1" dirty="0">
                <a:solidFill>
                  <a:schemeClr val="bg1">
                    <a:lumMod val="75000"/>
                  </a:schemeClr>
                </a:solidFill>
                <a:effectLst>
                  <a:outerShdw blurRad="38100" dist="38100" dir="2700000" algn="tl">
                    <a:srgbClr val="000000">
                      <a:alpha val="43137"/>
                    </a:srgbClr>
                  </a:outerShdw>
                </a:effectLst>
              </a:rPr>
              <a:t>and whoever believes in him will never be put to shame</a:t>
            </a:r>
            <a:r>
              <a:rPr lang="en-US" sz="2200" b="1" dirty="0">
                <a:solidFill>
                  <a:schemeClr val="bg1">
                    <a:lumMod val="75000"/>
                  </a:schemeClr>
                </a:solidFill>
                <a:effectLst>
                  <a:outerShdw blurRad="38100" dist="38100" dir="2700000" algn="tl">
                    <a:srgbClr val="000000">
                      <a:alpha val="43137"/>
                    </a:srgbClr>
                  </a:outerShdw>
                </a:effectLst>
              </a:rPr>
              <a:t>.” </a:t>
            </a:r>
            <a:r>
              <a:rPr lang="en-US" sz="2200" b="1" baseline="30000" dirty="0">
                <a:solidFill>
                  <a:schemeClr val="bg1">
                    <a:lumMod val="75000"/>
                  </a:schemeClr>
                </a:solidFill>
                <a:effectLst>
                  <a:outerShdw blurRad="38100" dist="38100" dir="2700000" algn="tl">
                    <a:srgbClr val="000000">
                      <a:alpha val="43137"/>
                    </a:srgbClr>
                  </a:outerShdw>
                </a:effectLst>
              </a:rPr>
              <a:t>7 </a:t>
            </a:r>
            <a:r>
              <a:rPr lang="en-US" sz="2200" b="1" dirty="0">
                <a:solidFill>
                  <a:schemeClr val="bg1">
                    <a:lumMod val="75000"/>
                  </a:schemeClr>
                </a:solidFill>
                <a:effectLst>
                  <a:outerShdw blurRad="38100" dist="38100" dir="2700000" algn="tl">
                    <a:srgbClr val="000000">
                      <a:alpha val="43137"/>
                    </a:srgbClr>
                  </a:outerShdw>
                </a:effectLst>
              </a:rPr>
              <a:t>So you who believe see his value, but for those who do not believe, </a:t>
            </a:r>
            <a:r>
              <a:rPr lang="en-US" sz="2200" b="1" i="1" dirty="0">
                <a:solidFill>
                  <a:schemeClr val="bg1">
                    <a:lumMod val="75000"/>
                  </a:schemeClr>
                </a:solidFill>
                <a:effectLst>
                  <a:outerShdw blurRad="38100" dist="38100" dir="2700000" algn="tl">
                    <a:srgbClr val="000000">
                      <a:alpha val="43137"/>
                    </a:srgbClr>
                  </a:outerShdw>
                </a:effectLst>
              </a:rPr>
              <a:t>the stone that the builders rejected has become the cornerstone,</a:t>
            </a:r>
            <a:r>
              <a:rPr lang="en-US" sz="2200" b="1" dirty="0">
                <a:solidFill>
                  <a:schemeClr val="bg1">
                    <a:lumMod val="75000"/>
                  </a:schemeClr>
                </a:solidFill>
                <a:effectLst>
                  <a:outerShdw blurRad="38100" dist="38100" dir="2700000" algn="tl">
                    <a:srgbClr val="000000">
                      <a:alpha val="43137"/>
                    </a:srgbClr>
                  </a:outerShdw>
                </a:effectLst>
              </a:rPr>
              <a:t> </a:t>
            </a:r>
            <a:r>
              <a:rPr lang="en-US" sz="2200" b="1" baseline="30000" dirty="0">
                <a:solidFill>
                  <a:schemeClr val="bg1">
                    <a:lumMod val="75000"/>
                  </a:schemeClr>
                </a:solidFill>
                <a:effectLst>
                  <a:outerShdw blurRad="38100" dist="38100" dir="2700000" algn="tl">
                    <a:srgbClr val="000000">
                      <a:alpha val="43137"/>
                    </a:srgbClr>
                  </a:outerShdw>
                </a:effectLst>
              </a:rPr>
              <a:t>8 </a:t>
            </a:r>
            <a:r>
              <a:rPr lang="en-US" sz="2200" b="1" dirty="0">
                <a:solidFill>
                  <a:schemeClr val="bg1">
                    <a:lumMod val="75000"/>
                  </a:schemeClr>
                </a:solidFill>
                <a:effectLst>
                  <a:outerShdw blurRad="38100" dist="38100" dir="2700000" algn="tl">
                    <a:srgbClr val="000000">
                      <a:alpha val="43137"/>
                    </a:srgbClr>
                  </a:outerShdw>
                </a:effectLst>
              </a:rPr>
              <a:t>and </a:t>
            </a:r>
            <a:r>
              <a:rPr lang="en-US" sz="2200" b="1" i="1" dirty="0">
                <a:solidFill>
                  <a:schemeClr val="bg1">
                    <a:lumMod val="75000"/>
                  </a:schemeClr>
                </a:solidFill>
                <a:effectLst>
                  <a:outerShdw blurRad="38100" dist="38100" dir="2700000" algn="tl">
                    <a:srgbClr val="000000">
                      <a:alpha val="43137"/>
                    </a:srgbClr>
                  </a:outerShdw>
                </a:effectLst>
              </a:rPr>
              <a:t>a stumbling-stone and a rock to trip over</a:t>
            </a:r>
            <a:r>
              <a:rPr lang="en-US" sz="2200" b="1" dirty="0">
                <a:solidFill>
                  <a:schemeClr val="bg1">
                    <a:lumMod val="75000"/>
                  </a:schemeClr>
                </a:solidFill>
                <a:effectLst>
                  <a:outerShdw blurRad="38100" dist="38100" dir="2700000" algn="tl">
                    <a:srgbClr val="000000">
                      <a:alpha val="43137"/>
                    </a:srgbClr>
                  </a:outerShdw>
                </a:effectLst>
              </a:rPr>
              <a:t>. They stumble because they disobey the word, as they were destined to do</a:t>
            </a:r>
            <a:r>
              <a:rPr lang="en-US" sz="2200" b="1" dirty="0" smtClean="0">
                <a:solidFill>
                  <a:schemeClr val="bg1">
                    <a:lumMod val="75000"/>
                  </a:schemeClr>
                </a:solidFill>
                <a:effectLst>
                  <a:outerShdw blurRad="38100" dist="38100" dir="2700000" algn="tl">
                    <a:srgbClr val="000000">
                      <a:alpha val="43137"/>
                    </a:srgbClr>
                  </a:outerShdw>
                </a:effectLst>
              </a:rPr>
              <a:t>. </a:t>
            </a:r>
            <a:r>
              <a:rPr lang="en-US" sz="2200" b="1" baseline="30000" dirty="0" smtClean="0">
                <a:effectLst>
                  <a:outerShdw blurRad="38100" dist="38100" dir="2700000" algn="tl">
                    <a:srgbClr val="000000">
                      <a:alpha val="43137"/>
                    </a:srgbClr>
                  </a:outerShdw>
                </a:effectLst>
              </a:rPr>
              <a:t>9</a:t>
            </a:r>
            <a:r>
              <a:rPr lang="en-US" sz="2200" b="1" baseline="30000" dirty="0">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But you are </a:t>
            </a:r>
            <a:r>
              <a:rPr lang="en-US" sz="2200" b="1" i="1" dirty="0">
                <a:effectLst>
                  <a:outerShdw blurRad="38100" dist="38100" dir="2700000" algn="tl">
                    <a:srgbClr val="000000">
                      <a:alpha val="43137"/>
                    </a:srgbClr>
                  </a:outerShdw>
                </a:effectLst>
              </a:rPr>
              <a:t>a chosen race</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royal priesthood</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holy nation</a:t>
            </a:r>
            <a:r>
              <a:rPr lang="en-US" sz="2200" b="1" dirty="0">
                <a:effectLst>
                  <a:outerShdw blurRad="38100" dist="38100" dir="2700000" algn="tl">
                    <a:srgbClr val="000000">
                      <a:alpha val="43137"/>
                    </a:srgbClr>
                  </a:outerShdw>
                </a:effectLst>
              </a:rPr>
              <a:t>, </a:t>
            </a:r>
            <a:r>
              <a:rPr lang="en-US" sz="2200" b="1" i="1" dirty="0">
                <a:effectLst>
                  <a:outerShdw blurRad="38100" dist="38100" dir="2700000" algn="tl">
                    <a:srgbClr val="000000">
                      <a:alpha val="43137"/>
                    </a:srgbClr>
                  </a:outerShdw>
                </a:effectLst>
              </a:rPr>
              <a:t>a people of his own</a:t>
            </a:r>
            <a:r>
              <a:rPr lang="en-US" sz="2200" b="1" dirty="0">
                <a:effectLst>
                  <a:outerShdw blurRad="38100" dist="38100" dir="2700000" algn="tl">
                    <a:srgbClr val="000000">
                      <a:alpha val="43137"/>
                    </a:srgbClr>
                  </a:outerShdw>
                </a:effectLst>
              </a:rPr>
              <a:t>, so that you may </a:t>
            </a:r>
            <a:r>
              <a:rPr lang="en-US" sz="2200" b="1" i="1" dirty="0">
                <a:effectLst>
                  <a:outerShdw blurRad="38100" dist="38100" dir="2700000" algn="tl">
                    <a:srgbClr val="000000">
                      <a:alpha val="43137"/>
                    </a:srgbClr>
                  </a:outerShdw>
                </a:effectLst>
              </a:rPr>
              <a:t>proclaim the virtues</a:t>
            </a:r>
            <a:r>
              <a:rPr lang="en-US" sz="2200" b="1" dirty="0">
                <a:effectLst>
                  <a:outerShdw blurRad="38100" dist="38100" dir="2700000" algn="tl">
                    <a:srgbClr val="000000">
                      <a:alpha val="43137"/>
                    </a:srgbClr>
                  </a:outerShdw>
                </a:effectLst>
              </a:rPr>
              <a:t> of the one who called you out of darkness into his marvelous light. </a:t>
            </a:r>
            <a:r>
              <a:rPr lang="en-US" sz="2200" b="1" baseline="30000" dirty="0">
                <a:solidFill>
                  <a:schemeClr val="bg1">
                    <a:lumMod val="75000"/>
                  </a:schemeClr>
                </a:solidFill>
                <a:effectLst>
                  <a:outerShdw blurRad="38100" dist="38100" dir="2700000" algn="tl">
                    <a:srgbClr val="000000">
                      <a:alpha val="43137"/>
                    </a:srgbClr>
                  </a:outerShdw>
                </a:effectLst>
              </a:rPr>
              <a:t>10 </a:t>
            </a:r>
            <a:r>
              <a:rPr lang="en-US" sz="2200" b="1" dirty="0">
                <a:solidFill>
                  <a:schemeClr val="bg1">
                    <a:lumMod val="75000"/>
                  </a:schemeClr>
                </a:solidFill>
                <a:effectLst>
                  <a:outerShdw blurRad="38100" dist="38100" dir="2700000" algn="tl">
                    <a:srgbClr val="000000">
                      <a:alpha val="43137"/>
                    </a:srgbClr>
                  </a:outerShdw>
                </a:effectLst>
              </a:rPr>
              <a:t>You once were </a:t>
            </a:r>
            <a:r>
              <a:rPr lang="en-US" sz="2200" b="1" i="1" dirty="0">
                <a:solidFill>
                  <a:schemeClr val="bg1">
                    <a:lumMod val="75000"/>
                  </a:schemeClr>
                </a:solidFill>
                <a:effectLst>
                  <a:outerShdw blurRad="38100" dist="38100" dir="2700000" algn="tl">
                    <a:srgbClr val="000000">
                      <a:alpha val="43137"/>
                    </a:srgbClr>
                  </a:outerShdw>
                </a:effectLst>
              </a:rPr>
              <a:t>not a people</a:t>
            </a:r>
            <a:r>
              <a:rPr lang="en-US" sz="2200" b="1" dirty="0">
                <a:solidFill>
                  <a:schemeClr val="bg1">
                    <a:lumMod val="75000"/>
                  </a:schemeClr>
                </a:solidFill>
                <a:effectLst>
                  <a:outerShdw blurRad="38100" dist="38100" dir="2700000" algn="tl">
                    <a:srgbClr val="000000">
                      <a:alpha val="43137"/>
                    </a:srgbClr>
                  </a:outerShdw>
                </a:effectLst>
              </a:rPr>
              <a:t>, but now you are God’s people. You were </a:t>
            </a:r>
            <a:r>
              <a:rPr lang="en-US" sz="2200" b="1" i="1" dirty="0">
                <a:solidFill>
                  <a:schemeClr val="bg1">
                    <a:lumMod val="75000"/>
                  </a:schemeClr>
                </a:solidFill>
                <a:effectLst>
                  <a:outerShdw blurRad="38100" dist="38100" dir="2700000" algn="tl">
                    <a:srgbClr val="000000">
                      <a:alpha val="43137"/>
                    </a:srgbClr>
                  </a:outerShdw>
                </a:effectLst>
              </a:rPr>
              <a:t>shown no mercy,</a:t>
            </a:r>
            <a:r>
              <a:rPr lang="en-US" sz="2200" b="1" dirty="0">
                <a:solidFill>
                  <a:schemeClr val="bg1">
                    <a:lumMod val="75000"/>
                  </a:schemeClr>
                </a:solidFill>
                <a:effectLst>
                  <a:outerShdw blurRad="38100" dist="38100" dir="2700000" algn="tl">
                    <a:srgbClr val="000000">
                      <a:alpha val="43137"/>
                    </a:srgbClr>
                  </a:outerShdw>
                </a:effectLst>
              </a:rPr>
              <a:t> but now you have received mercy.</a:t>
            </a:r>
            <a:r>
              <a:rPr lang="en-US" sz="2000" dirty="0">
                <a:solidFill>
                  <a:schemeClr val="bg1">
                    <a:lumMod val="75000"/>
                  </a:schemeClr>
                </a:solidFill>
              </a:rPr>
              <a:t/>
            </a:r>
            <a:br>
              <a:rPr lang="en-US" sz="2000" dirty="0">
                <a:solidFill>
                  <a:schemeClr val="bg1">
                    <a:lumMod val="75000"/>
                  </a:schemeClr>
                </a:solidFill>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Peter </a:t>
            </a:r>
            <a:r>
              <a:rPr lang="en-US" sz="2000" b="1" dirty="0" smtClean="0">
                <a:effectLst>
                  <a:outerShdw blurRad="38100" dist="38100" dir="2700000" algn="tl">
                    <a:srgbClr val="000000">
                      <a:alpha val="43137"/>
                    </a:srgbClr>
                  </a:outerShdw>
                </a:effectLst>
              </a:rPr>
              <a:t>2:4-10 NET</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eadstone.jpg"/>
          <p:cNvPicPr>
            <a:picLocks noGrp="1" noChangeAspect="1"/>
          </p:cNvPicPr>
          <p:nvPr>
            <p:ph idx="1"/>
          </p:nvPr>
        </p:nvPicPr>
        <p:blipFill>
          <a:blip r:embed="rId2" cstate="print"/>
          <a:stretch>
            <a:fillRect/>
          </a:stretch>
        </p:blipFill>
        <p:spPr>
          <a:xfrm>
            <a:off x="1975663" y="381000"/>
            <a:ext cx="4958537" cy="52456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noAutofit/>
          </a:bodyPr>
          <a:lstStyle/>
          <a:p>
            <a:pPr lvl="1" algn="ctr"/>
            <a:r>
              <a:rPr lang="en-US" sz="2800" b="1" baseline="30000" dirty="0"/>
              <a:t>28 </a:t>
            </a:r>
            <a:r>
              <a:rPr lang="en-US" sz="2800" b="1" dirty="0"/>
              <a:t>Come to me, all who labor and are heavy laden, and I will give you rest.</a:t>
            </a:r>
            <a:r>
              <a:rPr lang="en-US" sz="2800" b="1" baseline="30000" dirty="0"/>
              <a:t>29 </a:t>
            </a:r>
            <a:r>
              <a:rPr lang="en-US" sz="2800" b="1" dirty="0"/>
              <a:t>Take my yoke upon you, and learn from me, for I am gentle and lowly in heart, and you will find rest for your souls. </a:t>
            </a:r>
            <a:r>
              <a:rPr lang="en-US" sz="2800" b="1" baseline="30000" dirty="0"/>
              <a:t>30 </a:t>
            </a:r>
            <a:r>
              <a:rPr lang="en-US" sz="2800" b="1" dirty="0"/>
              <a:t>For my yoke is easy, and my burden is light.”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Matthew 11:28-30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118</Words>
  <Application>Microsoft Office PowerPoint</Application>
  <PresentationFormat>On-screen Show (4:3)</PresentationFormat>
  <Paragraphs>24</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4 So as you come to him, a living stone rejected by men but chosen and precious in God’s sight, 5 you yourselves, as living stones, are built up as a spiritual house to be a holy priesthood and to offer spiritual sacrifices that are acceptable to God through Jesus Christ. 6 For it says in scripture, “Look, I lay in Zion a stone, a chosen and precious cornerstone, and whoever believes in him will never be put to shame.” 7 So you who believe see his value, but for those who do not believe, the stone that the builders rejected has become the cornerstone, 8 and a stumbling-stone and a rock to trip over. They stumble because they disobey the word, as they were destined to do.9 But you are a chosen race, a royal priesthood, a holy nation, a people of his own, so that you may proclaim the virtues of the one who called you out of darkness into his marvelous light. 10 You once were not a people, but now you are God’s people. You were shown no mercy, but now you have received mercy.   1 Peter 2:4-10 NET</vt:lpstr>
      <vt:lpstr>19 Therefore, brothers, since we have confidence to enter the holy places by the blood of Jesus, 20 by the new and living way that he opened for us through the curtain, that is, through his flesh, 21 and since we have a great priest over the house of God, 22 let us draw near with a true heart in full assurance of faith, with our hearts sprinkled clean from an evil conscience and our bodies washed with pure water. 23 Let us hold fast the confession of our hope without wavering, for he who promised is faithful    Hebrews 10:19-23 ESV</vt:lpstr>
      <vt:lpstr>…the stone that the builders rejected has become the cornerstone…</vt:lpstr>
      <vt:lpstr>4 So as you come to him, a living stone rejected by men but chosen and precious in God’s sight, 5 you yourselves, as living stones, are built up as a spiritual house to be a holy priesthood and to offer spiritual sacrifices that are acceptable to God through Jesus Christ. 6 For it says in scripture, “Look, I lay in Zion a stone, a chosen and precious cornerstone, and whoever believes in him will never be put to shame.” 7 So you who believe see his value, but for those who do not believe, the stone that the builders rejected has become the cornerstone, 8 and a stumbling-stone and a rock to trip over. They stumble because they disobey the word, as they were destined to do.9 But you are a chosen race, a royal priesthood, a holy nation, a people of his own, so that you may proclaim the virtues of the one who called you out of darkness into his marvelous light. 10 You once were not a people, but now you are God’s people. You were shown no mercy, but now you have received mercy.   1 Peter 2:4-10 NET</vt:lpstr>
      <vt:lpstr>Temple of the Holy Spirit</vt:lpstr>
      <vt:lpstr>Temple of the Holy Spirit</vt:lpstr>
      <vt:lpstr>4 So as you come to him, a living stone rejected by men but chosen and precious in God’s sight, 5 you yourselves, as living stones, are built up as a spiritual house to be a holy priesthood and to offer spiritual sacrifices that are acceptable to God through Jesus Christ. 6 For it says in scripture, “Look, I lay in Zion a stone, a chosen and precious cornerstone, and whoever believes in him will never be put to shame.” 7 So you who believe see his value, but for those who do not believe, the stone that the builders rejected has become the cornerstone, 8 and a stumbling-stone and a rock to trip over. They stumble because they disobey the word, as they were destined to do.9 But you are a chosen race, a royal priesthood, a holy nation, a people of his own, so that you may proclaim the virtues of the one who called you out of darkness into his marvelous light. 10 You once were not a people, but now you are God’s people. You were shown no mercy, but now you have received mercy.   1 Peter 2:4-10 NET</vt:lpstr>
      <vt:lpstr>4 So as you come to him, a living stone rejected by men but chosen and precious in God’s sight, 5 you yourselves, as living stones, are built up as a spiritual house to be a holy priesthood and to offer spiritual sacrifices that are acceptable to God through Jesus Christ. 6 For it says in scripture, “Look, I lay in Zion a stone, a chosen and precious cornerstone, and whoever believes in him will never be put to shame.” 7 So you who believe see his value, but for those who do not believe, the stone that the builders rejected has become the cornerstone, 8 and a stumbling-stone and a rock to trip over. They stumble because they disobey the word, as they were destined to do. 9 But you are a chosen race, a royal priesthood, a holy nation, a people of his own, so that you may proclaim the virtues of the one who called you out of darkness into his marvelous light. 10 You once were not a people, but now you are God’s people. You were shown no mercy, but now you have received mercy.   1 Peter 2:4-10 NET</vt:lpstr>
      <vt:lpstr>Slide 11</vt:lpstr>
      <vt:lpstr>28 Come to me, all who labor and are heavy laden, and I will give you rest.29 Take my yoke upon you, and learn from me, for I am gentle and lowly in heart, and you will find rest for your souls. 30 For my yoke is easy, and my burden is light.”     Matthew 11:28-30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13</cp:revision>
  <dcterms:created xsi:type="dcterms:W3CDTF">2015-07-05T02:39:43Z</dcterms:created>
  <dcterms:modified xsi:type="dcterms:W3CDTF">2015-08-30T10:51:35Z</dcterms:modified>
</cp:coreProperties>
</file>