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335" r:id="rId3"/>
    <p:sldId id="336" r:id="rId4"/>
    <p:sldId id="344" r:id="rId5"/>
    <p:sldId id="357" r:id="rId6"/>
    <p:sldId id="347" r:id="rId7"/>
    <p:sldId id="358" r:id="rId8"/>
    <p:sldId id="359" r:id="rId9"/>
    <p:sldId id="348" r:id="rId10"/>
    <p:sldId id="356" r:id="rId11"/>
    <p:sldId id="360" r:id="rId12"/>
    <p:sldId id="361" r:id="rId13"/>
    <p:sldId id="362" r:id="rId14"/>
    <p:sldId id="363" r:id="rId15"/>
    <p:sldId id="364" r:id="rId16"/>
    <p:sldId id="365"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79" autoAdjust="0"/>
    <p:restoredTop sz="94624" autoAdjust="0"/>
  </p:normalViewPr>
  <p:slideViewPr>
    <p:cSldViewPr>
      <p:cViewPr>
        <p:scale>
          <a:sx n="70" d="100"/>
          <a:sy n="70" d="100"/>
        </p:scale>
        <p:origin x="-1416" y="-72"/>
      </p:cViewPr>
      <p:guideLst>
        <p:guide orient="horz" pos="2160"/>
        <p:guide pos="2880"/>
      </p:guideLst>
    </p:cSldViewPr>
  </p:slideViewPr>
  <p:outlineViewPr>
    <p:cViewPr>
      <p:scale>
        <a:sx n="33" d="100"/>
        <a:sy n="33" d="100"/>
      </p:scale>
      <p:origin x="0" y="930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7FF288-7353-4AC1-9976-75614FDD42ED}" type="datetimeFigureOut">
              <a:rPr lang="en-US" smtClean="0"/>
              <a:pPr/>
              <a:t>12/27/2015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283458-DC13-42B8-8D89-E527E005915B}"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12/27/2015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12/27/2015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F0DE16-4537-4A8E-A5A8-28E7A77B1021}" type="datetimeFigureOut">
              <a:rPr lang="en-US" smtClean="0"/>
              <a:pPr/>
              <a:t>12/27/2015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F0DE16-4537-4A8E-A5A8-28E7A77B1021}" type="datetimeFigureOut">
              <a:rPr lang="en-US" smtClean="0"/>
              <a:pPr/>
              <a:t>12/27/2015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F0DE16-4537-4A8E-A5A8-28E7A77B1021}" type="datetimeFigureOut">
              <a:rPr lang="en-US" smtClean="0"/>
              <a:pPr/>
              <a:t>12/27/2015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F0DE16-4537-4A8E-A5A8-28E7A77B1021}" type="datetimeFigureOut">
              <a:rPr lang="en-US" smtClean="0"/>
              <a:pPr/>
              <a:t>12/27/2015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F0DE16-4537-4A8E-A5A8-28E7A77B1021}" type="datetimeFigureOut">
              <a:rPr lang="en-US" smtClean="0"/>
              <a:pPr/>
              <a:t>12/27/2015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12/27/2015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12/27/2015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12/27/2015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12/27/2015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9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0DE16-4537-4A8E-A5A8-28E7A77B1021}" type="datetimeFigureOut">
              <a:rPr lang="en-US" smtClean="0"/>
              <a:pPr/>
              <a:t>12/27/2015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7833E-EF06-4953-8140-4B77AF583CF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4" name="Subtitle 3"/>
          <p:cNvSpPr>
            <a:spLocks noGrp="1"/>
          </p:cNvSpPr>
          <p:nvPr>
            <p:ph type="subTitle" idx="1"/>
          </p:nvPr>
        </p:nvSpPr>
        <p:spPr/>
        <p:txBody>
          <a:bodyPr/>
          <a:lstStyle/>
          <a:p>
            <a:endParaRPr lang="en-US"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895600"/>
            <a:ext cx="8991600" cy="1143000"/>
          </a:xfrm>
        </p:spPr>
        <p:txBody>
          <a:bodyPr>
            <a:noAutofit/>
          </a:bodyPr>
          <a:lstStyle/>
          <a:p>
            <a:r>
              <a:rPr lang="en-US" sz="2800" b="1" dirty="0" smtClean="0"/>
              <a:t>Since therefore Christ suffered in the flesh, arm yourselves with the same way of thinking, for whoever has suffered in the flesh has ceased from sin, </a:t>
            </a:r>
            <a:r>
              <a:rPr lang="en-US" sz="2800" b="1" baseline="30000" dirty="0" smtClean="0"/>
              <a:t>2 </a:t>
            </a:r>
            <a:r>
              <a:rPr lang="en-US" sz="2800" b="1" dirty="0" smtClean="0"/>
              <a:t>so as to live for the rest of the time in the flesh no longer for human passions but for the will of God. </a:t>
            </a:r>
            <a:r>
              <a:rPr lang="en-US" sz="2800" b="1" baseline="30000" dirty="0" smtClean="0"/>
              <a:t>3 </a:t>
            </a:r>
            <a:r>
              <a:rPr lang="en-US" sz="2800" b="1" dirty="0" smtClean="0"/>
              <a:t>For the time that is past suffices for doing what the Gentiles want to do, living in sensuality, passions, drunkenness, orgies, drinking parties, and lawless idolatry. </a:t>
            </a:r>
            <a:r>
              <a:rPr lang="en-US" sz="2800" b="1" baseline="30000" dirty="0" smtClean="0"/>
              <a:t>4 </a:t>
            </a:r>
            <a:r>
              <a:rPr lang="en-US" sz="2800" b="1" dirty="0" smtClean="0"/>
              <a:t>With respect to this they are surprised when you do not join them in the same flood of debauchery, and they malign you; </a:t>
            </a:r>
            <a:r>
              <a:rPr lang="en-US" sz="2800" b="1" baseline="30000" dirty="0" smtClean="0"/>
              <a:t>5 </a:t>
            </a:r>
            <a:r>
              <a:rPr lang="en-US" sz="2800" b="1" dirty="0" smtClean="0"/>
              <a:t>but they will give account to him who is ready to judge the living and the dead</a:t>
            </a:r>
            <a:r>
              <a:rPr lang="en-US" sz="2800" b="1" dirty="0" smtClean="0"/>
              <a:t>. </a:t>
            </a:r>
            <a:r>
              <a:rPr lang="en-US" sz="2800" b="1" baseline="30000" dirty="0" smtClean="0"/>
              <a:t>6 </a:t>
            </a:r>
            <a:r>
              <a:rPr lang="en-US" sz="2800" b="1" dirty="0" smtClean="0"/>
              <a:t>For this is why the gospel was preached even to those who are dead, that though judged in the flesh the way people are, they might live in the spirit the way God does.</a:t>
            </a:r>
            <a:r>
              <a:rPr lang="en-US" sz="2800" dirty="0" smtClean="0"/>
              <a:t/>
            </a:r>
            <a:br>
              <a:rPr lang="en-US" sz="2800" dirty="0" smtClean="0"/>
            </a:br>
            <a:r>
              <a:rPr lang="en-US" sz="2000" dirty="0" smtClean="0"/>
              <a:t> </a:t>
            </a:r>
            <a:r>
              <a:rPr lang="en-US" sz="2800" b="1" dirty="0" smtClean="0"/>
              <a:t/>
            </a:r>
            <a:br>
              <a:rPr lang="en-US" sz="2800" b="1" dirty="0" smtClean="0"/>
            </a:br>
            <a:r>
              <a:rPr lang="en-US" sz="2400" b="1" dirty="0" smtClean="0"/>
              <a:t>1 Peter </a:t>
            </a:r>
            <a:r>
              <a:rPr lang="en-US" sz="2400" b="1" dirty="0" smtClean="0"/>
              <a:t>4:1-6 </a:t>
            </a:r>
            <a:r>
              <a:rPr lang="en-US" sz="2400" b="1" dirty="0" smtClean="0"/>
              <a:t>ESV</a:t>
            </a:r>
            <a:endParaRPr lang="en-US" sz="1800" dirty="0"/>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447800"/>
            <a:ext cx="8686800" cy="1143000"/>
          </a:xfrm>
        </p:spPr>
        <p:txBody>
          <a:bodyPr>
            <a:noAutofit/>
          </a:bodyPr>
          <a:lstStyle/>
          <a:p>
            <a:r>
              <a:rPr lang="en-US" sz="3600" b="1" dirty="0" smtClean="0">
                <a:effectLst>
                  <a:outerShdw blurRad="38100" dist="38100" dir="2700000" algn="tl">
                    <a:srgbClr val="000000">
                      <a:alpha val="43137"/>
                    </a:srgbClr>
                  </a:outerShdw>
                </a:effectLst>
              </a:rPr>
              <a:t>And we all, with unveiled face, beholding the glory of the Lord, are being transformed into the same image from one degree of glory to another.</a:t>
            </a: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3600" dirty="0" smtClean="0">
                <a:effectLst>
                  <a:outerShdw blurRad="38100" dist="38100" dir="2700000" algn="tl">
                    <a:srgbClr val="000000">
                      <a:alpha val="43137"/>
                    </a:srgbClr>
                  </a:outerShdw>
                </a:effectLst>
              </a:rPr>
              <a:t/>
            </a:r>
            <a:br>
              <a:rPr lang="en-US" sz="3600"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Corinthians 3:18a ESV</a:t>
            </a:r>
            <a:endParaRPr lang="en-US" sz="20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143000"/>
            <a:ext cx="8686800" cy="1143000"/>
          </a:xfrm>
        </p:spPr>
        <p:txBody>
          <a:bodyPr>
            <a:noAutofit/>
          </a:bodyPr>
          <a:lstStyle/>
          <a:p>
            <a:r>
              <a:rPr lang="en-US" sz="3600" b="1" dirty="0" smtClean="0">
                <a:effectLst>
                  <a:outerShdw blurRad="38100" dist="38100" dir="2700000" algn="tl">
                    <a:srgbClr val="000000">
                      <a:alpha val="43137"/>
                    </a:srgbClr>
                  </a:outerShdw>
                </a:effectLst>
              </a:rPr>
              <a:t>with this goal in mind, I strive toward the prize of the upward call of God in Christ Jesus.</a:t>
            </a: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Philippians 3:14 NET</a:t>
            </a:r>
            <a:endParaRPr lang="en-US" sz="36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057400"/>
            <a:ext cx="8686800" cy="1143000"/>
          </a:xfrm>
        </p:spPr>
        <p:txBody>
          <a:bodyPr>
            <a:noAutofit/>
          </a:bodyPr>
          <a:lstStyle/>
          <a:p>
            <a:pPr lvl="1" algn="ctr" rtl="0">
              <a:spcBef>
                <a:spcPct val="0"/>
              </a:spcBef>
            </a:pPr>
            <a:r>
              <a:rPr lang="en-US" sz="3600" b="1" dirty="0" smtClean="0">
                <a:effectLst>
                  <a:outerShdw blurRad="38100" dist="38100" dir="2700000" algn="tl">
                    <a:srgbClr val="000000">
                      <a:alpha val="43137"/>
                    </a:srgbClr>
                  </a:outerShdw>
                </a:effectLst>
              </a:rPr>
              <a:t>And we all, with unveiled face, beholding the glory of the Lord, are being transformed into the same image from one degree of glory to another</a:t>
            </a:r>
            <a:r>
              <a:rPr lang="en-US" sz="3600" b="1" dirty="0" smtClean="0">
                <a:effectLst>
                  <a:outerShdw blurRad="38100" dist="38100" dir="2700000" algn="tl">
                    <a:srgbClr val="000000">
                      <a:alpha val="43137"/>
                    </a:srgbClr>
                  </a:outerShdw>
                </a:effectLst>
              </a:rPr>
              <a:t>.  </a:t>
            </a:r>
            <a:r>
              <a:rPr lang="en-US" sz="3600" b="1" dirty="0" smtClean="0">
                <a:solidFill>
                  <a:srgbClr val="C00000"/>
                </a:solidFill>
                <a:effectLst>
                  <a:outerShdw blurRad="38100" dist="38100" dir="2700000" algn="tl">
                    <a:srgbClr val="000000">
                      <a:alpha val="43137"/>
                    </a:srgbClr>
                  </a:outerShdw>
                </a:effectLst>
              </a:rPr>
              <a:t>For </a:t>
            </a:r>
            <a:r>
              <a:rPr lang="en-US" sz="3600" b="1" dirty="0">
                <a:solidFill>
                  <a:srgbClr val="C00000"/>
                </a:solidFill>
                <a:effectLst>
                  <a:outerShdw blurRad="38100" dist="38100" dir="2700000" algn="tl">
                    <a:srgbClr val="000000">
                      <a:alpha val="43137"/>
                    </a:srgbClr>
                  </a:outerShdw>
                </a:effectLst>
              </a:rPr>
              <a:t>this comes from the Lord who is the Spirit.</a:t>
            </a:r>
            <a:r>
              <a:rPr lang="en-US" dirty="0"/>
              <a:t/>
            </a:r>
            <a:br>
              <a:rPr lang="en-US" dirty="0"/>
            </a:br>
            <a:r>
              <a:rPr lang="en-US" sz="5400" dirty="0" smtClean="0">
                <a:effectLst>
                  <a:outerShdw blurRad="38100" dist="38100" dir="2700000" algn="tl">
                    <a:srgbClr val="000000">
                      <a:alpha val="43137"/>
                    </a:srgbClr>
                  </a:outerShdw>
                </a:effectLst>
              </a:rPr>
              <a:t/>
            </a:r>
            <a:br>
              <a:rPr lang="en-US" sz="5400"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Corinthians 3:18 ESV</a:t>
            </a:r>
            <a:endParaRPr lang="en-US"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219200"/>
            <a:ext cx="8686800" cy="1143000"/>
          </a:xfrm>
        </p:spPr>
        <p:txBody>
          <a:bodyPr>
            <a:noAutofit/>
          </a:bodyPr>
          <a:lstStyle/>
          <a:p>
            <a:pPr lvl="0"/>
            <a:r>
              <a:rPr lang="en-US" sz="3600" b="1" baseline="30000" dirty="0" smtClean="0">
                <a:effectLst>
                  <a:outerShdw blurRad="38100" dist="38100" dir="2700000" algn="tl">
                    <a:srgbClr val="000000">
                      <a:alpha val="43137"/>
                    </a:srgbClr>
                  </a:outerShdw>
                </a:effectLst>
              </a:rPr>
              <a:t>2 </a:t>
            </a:r>
            <a:r>
              <a:rPr lang="en-US" sz="3600" b="1" dirty="0" smtClean="0">
                <a:effectLst>
                  <a:outerShdw blurRad="38100" dist="38100" dir="2700000" algn="tl">
                    <a:srgbClr val="000000">
                      <a:alpha val="43137"/>
                    </a:srgbClr>
                  </a:outerShdw>
                </a:effectLst>
              </a:rPr>
              <a:t>And do not be conformed to this world, but be transformed by the renewing of your mind </a:t>
            </a:r>
            <a:r>
              <a:rPr lang="en-US" sz="4000" dirty="0" smtClean="0">
                <a:effectLst>
                  <a:outerShdw blurRad="38100" dist="38100" dir="2700000" algn="tl">
                    <a:srgbClr val="000000">
                      <a:alpha val="43137"/>
                    </a:srgbClr>
                  </a:outerShdw>
                </a:effectLst>
              </a:rPr>
              <a:t/>
            </a:r>
            <a:br>
              <a:rPr lang="en-US" sz="4000" dirty="0" smtClean="0">
                <a:effectLst>
                  <a:outerShdw blurRad="38100" dist="38100" dir="2700000" algn="tl">
                    <a:srgbClr val="000000">
                      <a:alpha val="43137"/>
                    </a:srgbClr>
                  </a:outerShdw>
                </a:effectLst>
              </a:rPr>
            </a:br>
            <a:r>
              <a:rPr lang="en-US" sz="4000" dirty="0">
                <a:effectLst>
                  <a:outerShdw blurRad="38100" dist="38100" dir="2700000" algn="tl">
                    <a:srgbClr val="000000">
                      <a:alpha val="43137"/>
                    </a:srgbClr>
                  </a:outerShdw>
                </a:effectLst>
              </a:rPr>
              <a:t/>
            </a:r>
            <a:br>
              <a:rPr lang="en-US" sz="4000"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Romans 12:2 ESV</a:t>
            </a:r>
            <a:endParaRPr lang="en-US" sz="2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895600"/>
            <a:ext cx="8991600" cy="1143000"/>
          </a:xfrm>
        </p:spPr>
        <p:txBody>
          <a:bodyPr>
            <a:noAutofit/>
          </a:bodyPr>
          <a:lstStyle/>
          <a:p>
            <a:r>
              <a:rPr lang="en-US" sz="2800" b="1" dirty="0" smtClean="0"/>
              <a:t>Since therefore Christ suffered in the flesh, arm yourselves with the same way of thinking, for whoever has suffered in the flesh has ceased from sin,</a:t>
            </a:r>
            <a:r>
              <a:rPr lang="en-US" sz="2800" b="1" dirty="0" smtClean="0">
                <a:solidFill>
                  <a:srgbClr val="C00000"/>
                </a:solidFill>
              </a:rPr>
              <a:t> </a:t>
            </a:r>
            <a:r>
              <a:rPr lang="en-US" sz="2800" b="1" baseline="30000" dirty="0" smtClean="0">
                <a:solidFill>
                  <a:srgbClr val="C00000"/>
                </a:solidFill>
              </a:rPr>
              <a:t>2 </a:t>
            </a:r>
            <a:r>
              <a:rPr lang="en-US" sz="2800" b="1" dirty="0" smtClean="0">
                <a:solidFill>
                  <a:srgbClr val="C00000"/>
                </a:solidFill>
              </a:rPr>
              <a:t>so as to live for the rest of the time in the flesh no longer for human passions but for the will of God. </a:t>
            </a:r>
            <a:r>
              <a:rPr lang="en-US" sz="2800" b="1" baseline="30000" dirty="0" smtClean="0"/>
              <a:t>3 </a:t>
            </a:r>
            <a:r>
              <a:rPr lang="en-US" sz="2800" b="1" dirty="0" smtClean="0"/>
              <a:t>For the time that is past suffices for doing what the Gentiles want to do, living in sensuality, passions, drunkenness, orgies, drinking parties, and lawless idolatry. </a:t>
            </a:r>
            <a:r>
              <a:rPr lang="en-US" sz="2800" b="1" baseline="30000" dirty="0" smtClean="0"/>
              <a:t>4 </a:t>
            </a:r>
            <a:r>
              <a:rPr lang="en-US" sz="2800" b="1" dirty="0" smtClean="0"/>
              <a:t>With respect to this they are surprised when you do not join them in the same flood of debauchery, and they malign you; </a:t>
            </a:r>
            <a:r>
              <a:rPr lang="en-US" sz="2800" b="1" baseline="30000" dirty="0" smtClean="0"/>
              <a:t>5 </a:t>
            </a:r>
            <a:r>
              <a:rPr lang="en-US" sz="2800" b="1" dirty="0" smtClean="0"/>
              <a:t>but they will give account to him who is ready to judge the living and the dead</a:t>
            </a:r>
            <a:r>
              <a:rPr lang="en-US" sz="2800" b="1" dirty="0" smtClean="0"/>
              <a:t>. </a:t>
            </a:r>
            <a:r>
              <a:rPr lang="en-US" sz="2800" b="1" baseline="30000" dirty="0" smtClean="0"/>
              <a:t>6 </a:t>
            </a:r>
            <a:r>
              <a:rPr lang="en-US" sz="2800" b="1" dirty="0" smtClean="0"/>
              <a:t>For this is why the gospel was preached even to those who are dead, that though judged in the flesh the way people are, they might live in the spirit the way God does.</a:t>
            </a:r>
            <a:r>
              <a:rPr lang="en-US" sz="2800" dirty="0" smtClean="0"/>
              <a:t/>
            </a:r>
            <a:br>
              <a:rPr lang="en-US" sz="2800" dirty="0" smtClean="0"/>
            </a:br>
            <a:r>
              <a:rPr lang="en-US" sz="2000" dirty="0" smtClean="0"/>
              <a:t> </a:t>
            </a:r>
            <a:r>
              <a:rPr lang="en-US" sz="2800" b="1" dirty="0" smtClean="0"/>
              <a:t/>
            </a:r>
            <a:br>
              <a:rPr lang="en-US" sz="2800" b="1" dirty="0" smtClean="0"/>
            </a:br>
            <a:r>
              <a:rPr lang="en-US" sz="2400" b="1" dirty="0" smtClean="0"/>
              <a:t>1 Peter </a:t>
            </a:r>
            <a:r>
              <a:rPr lang="en-US" sz="2400" b="1" dirty="0" smtClean="0"/>
              <a:t>4:1-6 </a:t>
            </a:r>
            <a:r>
              <a:rPr lang="en-US" sz="2400" b="1" dirty="0" smtClean="0"/>
              <a:t>ESV</a:t>
            </a:r>
            <a:endParaRPr lang="en-US" sz="1800" dirty="0"/>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lots wife3.gif"/>
          <p:cNvPicPr>
            <a:picLocks noGrp="1" noChangeAspect="1"/>
          </p:cNvPicPr>
          <p:nvPr>
            <p:ph idx="1"/>
          </p:nvPr>
        </p:nvPicPr>
        <p:blipFill>
          <a:blip r:embed="rId2" cstate="print"/>
          <a:stretch>
            <a:fillRect/>
          </a:stretch>
        </p:blipFill>
        <p:spPr>
          <a:xfrm>
            <a:off x="1295400" y="1295400"/>
            <a:ext cx="6324600" cy="36861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447800"/>
            <a:ext cx="8686800" cy="1143000"/>
          </a:xfrm>
        </p:spPr>
        <p:txBody>
          <a:bodyPr>
            <a:noAutofit/>
          </a:bodyPr>
          <a:lstStyle/>
          <a:p>
            <a:r>
              <a:rPr lang="en-US" sz="3600" b="1" baseline="30000" dirty="0" smtClean="0">
                <a:effectLst>
                  <a:outerShdw blurRad="38100" dist="38100" dir="2700000" algn="tl">
                    <a:srgbClr val="000000">
                      <a:alpha val="43137"/>
                    </a:srgbClr>
                  </a:outerShdw>
                </a:effectLst>
              </a:rPr>
              <a:t>13 </a:t>
            </a:r>
            <a:r>
              <a:rPr lang="en-US" sz="3600" b="1" dirty="0" smtClean="0">
                <a:effectLst>
                  <a:outerShdw blurRad="38100" dist="38100" dir="2700000" algn="tl">
                    <a:srgbClr val="000000">
                      <a:alpha val="43137"/>
                    </a:srgbClr>
                  </a:outerShdw>
                </a:effectLst>
              </a:rPr>
              <a:t>Brothers, I do not consider that I have made it my own.  But one thing I do: forgetting what lies behind and straining forward to what lies ahead</a:t>
            </a: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Philippians 3:13 ESV</a:t>
            </a:r>
            <a:endParaRPr lang="en-US" sz="36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14400"/>
            <a:ext cx="8686800" cy="1143000"/>
          </a:xfrm>
        </p:spPr>
        <p:txBody>
          <a:bodyPr>
            <a:noAutofit/>
          </a:bodyPr>
          <a:lstStyle/>
          <a:p>
            <a:r>
              <a:rPr lang="en-US" sz="3600" b="1" dirty="0" smtClean="0">
                <a:effectLst>
                  <a:outerShdw blurRad="38100" dist="38100" dir="2700000" algn="tl">
                    <a:srgbClr val="000000">
                      <a:alpha val="43137"/>
                    </a:srgbClr>
                  </a:outerShdw>
                </a:effectLst>
              </a:rPr>
              <a:t>Wretched man that I am! Who will deliver me from this body of death?</a:t>
            </a:r>
            <a:r>
              <a:rPr lang="en-US" sz="3600" dirty="0" smtClean="0">
                <a:effectLst>
                  <a:outerShdw blurRad="38100" dist="38100" dir="2700000" algn="tl">
                    <a:srgbClr val="000000">
                      <a:alpha val="43137"/>
                    </a:srgbClr>
                  </a:outerShdw>
                </a:effectLst>
              </a:rPr>
              <a:t/>
            </a:r>
            <a:br>
              <a:rPr lang="en-US" sz="3600" dirty="0" smtClean="0">
                <a:effectLst>
                  <a:outerShdw blurRad="38100" dist="38100" dir="2700000" algn="tl">
                    <a:srgbClr val="000000">
                      <a:alpha val="43137"/>
                    </a:srgbClr>
                  </a:outerShdw>
                </a:effectLst>
              </a:rPr>
            </a:b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Romans 7:24 ESV</a:t>
            </a:r>
            <a:endParaRPr lang="en-US" sz="36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14400"/>
            <a:ext cx="8686800" cy="1143000"/>
          </a:xfrm>
        </p:spPr>
        <p:txBody>
          <a:bodyPr>
            <a:noAutofit/>
          </a:bodyPr>
          <a:lstStyle/>
          <a:p>
            <a:r>
              <a:rPr lang="en-US" sz="3600" b="1" baseline="30000" dirty="0" smtClean="0">
                <a:effectLst>
                  <a:outerShdw blurRad="38100" dist="38100" dir="2700000" algn="tl">
                    <a:srgbClr val="000000">
                      <a:alpha val="43137"/>
                    </a:srgbClr>
                  </a:outerShdw>
                </a:effectLst>
              </a:rPr>
              <a:t>13 </a:t>
            </a:r>
            <a:r>
              <a:rPr lang="en-US" sz="3600" b="1" dirty="0" smtClean="0">
                <a:effectLst>
                  <a:outerShdw blurRad="38100" dist="38100" dir="2700000" algn="tl">
                    <a:srgbClr val="000000">
                      <a:alpha val="43137"/>
                    </a:srgbClr>
                  </a:outerShdw>
                </a:effectLst>
              </a:rPr>
              <a:t>for it is God who works in you, both to will and to work for his good pleasure.</a:t>
            </a:r>
            <a:r>
              <a:rPr lang="en-US" sz="3600" dirty="0" smtClean="0">
                <a:effectLst>
                  <a:outerShdw blurRad="38100" dist="38100" dir="2700000" algn="tl">
                    <a:srgbClr val="000000">
                      <a:alpha val="43137"/>
                    </a:srgbClr>
                  </a:outerShdw>
                </a:effectLst>
              </a:rPr>
              <a:t/>
            </a:r>
            <a:br>
              <a:rPr lang="en-US" sz="3600" dirty="0" smtClean="0">
                <a:effectLst>
                  <a:outerShdw blurRad="38100" dist="38100" dir="2700000" algn="tl">
                    <a:srgbClr val="000000">
                      <a:alpha val="43137"/>
                    </a:srgbClr>
                  </a:outerShdw>
                </a:effectLst>
              </a:rPr>
            </a:b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Philippians 2:13 </a:t>
            </a:r>
            <a:r>
              <a:rPr lang="en-US" sz="2800" b="1" dirty="0" smtClean="0">
                <a:effectLst>
                  <a:outerShdw blurRad="38100" dist="38100" dir="2700000" algn="tl">
                    <a:srgbClr val="000000">
                      <a:alpha val="43137"/>
                    </a:srgbClr>
                  </a:outerShdw>
                </a:effectLst>
              </a:rPr>
              <a:t>ESV</a:t>
            </a:r>
            <a:endParaRPr lang="en-US" sz="36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895600"/>
            <a:ext cx="8991600" cy="1143000"/>
          </a:xfrm>
        </p:spPr>
        <p:txBody>
          <a:bodyPr>
            <a:noAutofit/>
          </a:bodyPr>
          <a:lstStyle/>
          <a:p>
            <a:r>
              <a:rPr lang="en-US" sz="2800" b="1" dirty="0" smtClean="0"/>
              <a:t>Since therefore Christ suffered in the flesh, arm yourselves with the same way of thinking, for whoever has suffered in the flesh has ceased from sin, </a:t>
            </a:r>
            <a:r>
              <a:rPr lang="en-US" sz="2800" b="1" baseline="30000" dirty="0" smtClean="0"/>
              <a:t>2 </a:t>
            </a:r>
            <a:r>
              <a:rPr lang="en-US" sz="2800" b="1" dirty="0" smtClean="0"/>
              <a:t>so as to live for the rest of the time in the flesh no longer for human passions but for the will of God. </a:t>
            </a:r>
            <a:r>
              <a:rPr lang="en-US" sz="2800" b="1" baseline="30000" dirty="0" smtClean="0"/>
              <a:t>3 </a:t>
            </a:r>
            <a:r>
              <a:rPr lang="en-US" sz="2800" b="1" dirty="0" smtClean="0"/>
              <a:t>For the time that is past suffices for doing what the Gentiles want to do, living in sensuality, passions, drunkenness, orgies, drinking parties, and lawless idolatry. </a:t>
            </a:r>
            <a:r>
              <a:rPr lang="en-US" sz="2800" b="1" baseline="30000" dirty="0" smtClean="0"/>
              <a:t>4 </a:t>
            </a:r>
            <a:r>
              <a:rPr lang="en-US" sz="2800" b="1" dirty="0" smtClean="0"/>
              <a:t>With respect to this they are surprised when you do not join them in the same flood of debauchery, and they malign you; </a:t>
            </a:r>
            <a:r>
              <a:rPr lang="en-US" sz="2800" b="1" baseline="30000" dirty="0" smtClean="0"/>
              <a:t>5 </a:t>
            </a:r>
            <a:r>
              <a:rPr lang="en-US" sz="2800" b="1" dirty="0" smtClean="0"/>
              <a:t>but they will give account to him who is ready to judge the living and the dead</a:t>
            </a:r>
            <a:r>
              <a:rPr lang="en-US" sz="2800" b="1" dirty="0" smtClean="0"/>
              <a:t>. </a:t>
            </a:r>
            <a:r>
              <a:rPr lang="en-US" sz="2800" b="1" baseline="30000" dirty="0" smtClean="0">
                <a:solidFill>
                  <a:srgbClr val="C00000"/>
                </a:solidFill>
              </a:rPr>
              <a:t>6 </a:t>
            </a:r>
            <a:r>
              <a:rPr lang="en-US" sz="2800" b="1" dirty="0" smtClean="0">
                <a:solidFill>
                  <a:srgbClr val="C00000"/>
                </a:solidFill>
              </a:rPr>
              <a:t>For this is why the gospel was preached even to those who are dead, that though judged in the flesh the way people are, they might live in the spirit the way God does.</a:t>
            </a:r>
            <a:r>
              <a:rPr lang="en-US" sz="2800" dirty="0" smtClean="0"/>
              <a:t/>
            </a:r>
            <a:br>
              <a:rPr lang="en-US" sz="2800" dirty="0" smtClean="0"/>
            </a:br>
            <a:r>
              <a:rPr lang="en-US" sz="2000" dirty="0" smtClean="0"/>
              <a:t> </a:t>
            </a:r>
            <a:r>
              <a:rPr lang="en-US" sz="2800" b="1" dirty="0" smtClean="0"/>
              <a:t/>
            </a:r>
            <a:br>
              <a:rPr lang="en-US" sz="2800" b="1" dirty="0" smtClean="0"/>
            </a:br>
            <a:r>
              <a:rPr lang="en-US" sz="2400" b="1" dirty="0" smtClean="0"/>
              <a:t>1 Peter </a:t>
            </a:r>
            <a:r>
              <a:rPr lang="en-US" sz="2400" b="1" dirty="0" smtClean="0"/>
              <a:t>4:1-6 </a:t>
            </a:r>
            <a:r>
              <a:rPr lang="en-US" sz="2400" b="1" dirty="0" smtClean="0"/>
              <a:t>ESV</a:t>
            </a:r>
            <a:endParaRPr lang="en-US" sz="1800" dirty="0"/>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8686800" cy="1143000"/>
          </a:xfrm>
        </p:spPr>
        <p:txBody>
          <a:bodyPr>
            <a:noAutofit/>
          </a:bodyPr>
          <a:lstStyle/>
          <a:p>
            <a:r>
              <a:rPr lang="en-US" sz="3600" dirty="0" smtClean="0">
                <a:effectLst>
                  <a:outerShdw blurRad="38100" dist="38100" dir="2700000" algn="tl">
                    <a:srgbClr val="000000">
                      <a:alpha val="43137"/>
                    </a:srgbClr>
                  </a:outerShdw>
                </a:effectLst>
              </a:rPr>
              <a:t>…</a:t>
            </a:r>
            <a:r>
              <a:rPr lang="en-US" sz="3600" b="1" dirty="0" smtClean="0">
                <a:effectLst>
                  <a:outerShdw blurRad="38100" dist="38100" dir="2700000" algn="tl">
                    <a:srgbClr val="000000">
                      <a:alpha val="43137"/>
                    </a:srgbClr>
                  </a:outerShdw>
                </a:effectLst>
              </a:rPr>
              <a:t>just as people are appointed to die once, and then to face judgment… </a:t>
            </a:r>
            <a:r>
              <a:rPr lang="en-US" sz="3600" dirty="0" smtClean="0">
                <a:effectLst>
                  <a:outerShdw blurRad="38100" dist="38100" dir="2700000" algn="tl">
                    <a:srgbClr val="000000">
                      <a:alpha val="43137"/>
                    </a:srgbClr>
                  </a:outerShdw>
                </a:effectLst>
              </a:rPr>
              <a:t/>
            </a:r>
            <a:br>
              <a:rPr lang="en-US" sz="3600" dirty="0" smtClean="0">
                <a:effectLst>
                  <a:outerShdw blurRad="38100" dist="38100" dir="2700000" algn="tl">
                    <a:srgbClr val="000000">
                      <a:alpha val="43137"/>
                    </a:srgbClr>
                  </a:outerShdw>
                </a:effectLst>
              </a:rPr>
            </a:b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Hebrews 9:27 NET</a:t>
            </a:r>
            <a:endParaRPr lang="en-US" sz="36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895600"/>
            <a:ext cx="8991600" cy="1143000"/>
          </a:xfrm>
        </p:spPr>
        <p:txBody>
          <a:bodyPr>
            <a:noAutofit/>
          </a:bodyPr>
          <a:lstStyle/>
          <a:p>
            <a:r>
              <a:rPr lang="en-US" sz="2800" b="1" dirty="0" smtClean="0"/>
              <a:t>Since therefore Christ suffered in the flesh, arm yourselves with the same way of thinking, for whoever has suffered in the flesh has ceased from sin, </a:t>
            </a:r>
            <a:r>
              <a:rPr lang="en-US" sz="2800" b="1" baseline="30000" dirty="0" smtClean="0"/>
              <a:t>2 </a:t>
            </a:r>
            <a:r>
              <a:rPr lang="en-US" sz="2800" b="1" dirty="0" smtClean="0"/>
              <a:t>so as to live for the rest of the time in the flesh no longer for human passions but for the will of God. </a:t>
            </a:r>
            <a:r>
              <a:rPr lang="en-US" sz="2800" b="1" baseline="30000" dirty="0" smtClean="0"/>
              <a:t>3 </a:t>
            </a:r>
            <a:r>
              <a:rPr lang="en-US" sz="2800" b="1" dirty="0" smtClean="0"/>
              <a:t>For the time that is past suffices for doing what the Gentiles want to do, living in sensuality, passions, drunkenness, orgies, drinking parties, and lawless idolatry. </a:t>
            </a:r>
            <a:r>
              <a:rPr lang="en-US" sz="2800" b="1" baseline="30000" dirty="0" smtClean="0">
                <a:solidFill>
                  <a:srgbClr val="C00000"/>
                </a:solidFill>
              </a:rPr>
              <a:t>4 </a:t>
            </a:r>
            <a:r>
              <a:rPr lang="en-US" sz="2800" b="1" dirty="0" smtClean="0">
                <a:solidFill>
                  <a:srgbClr val="C00000"/>
                </a:solidFill>
              </a:rPr>
              <a:t>With respect to this they are surprised when you do not join them in the same flood of debauchery, and they malign you; </a:t>
            </a:r>
            <a:r>
              <a:rPr lang="en-US" sz="2800" b="1" baseline="30000" dirty="0" smtClean="0">
                <a:solidFill>
                  <a:srgbClr val="C00000"/>
                </a:solidFill>
              </a:rPr>
              <a:t>5 </a:t>
            </a:r>
            <a:r>
              <a:rPr lang="en-US" sz="2800" b="1" dirty="0" smtClean="0">
                <a:solidFill>
                  <a:srgbClr val="C00000"/>
                </a:solidFill>
              </a:rPr>
              <a:t>but they will give account to him who is ready to judge the living and the dead</a:t>
            </a:r>
            <a:r>
              <a:rPr lang="en-US" sz="2800" b="1" dirty="0" smtClean="0">
                <a:solidFill>
                  <a:srgbClr val="C00000"/>
                </a:solidFill>
              </a:rPr>
              <a:t>.</a:t>
            </a:r>
            <a:r>
              <a:rPr lang="en-US" sz="2800" b="1" dirty="0" smtClean="0"/>
              <a:t> </a:t>
            </a:r>
            <a:r>
              <a:rPr lang="en-US" sz="2800" b="1" baseline="30000" dirty="0" smtClean="0"/>
              <a:t>6 </a:t>
            </a:r>
            <a:r>
              <a:rPr lang="en-US" sz="2800" b="1" dirty="0" smtClean="0"/>
              <a:t>For this is why the gospel was preached even to those who are dead, that though judged in the flesh the way people are, they might live in the spirit the way God does.</a:t>
            </a:r>
            <a:r>
              <a:rPr lang="en-US" sz="2800" dirty="0" smtClean="0"/>
              <a:t/>
            </a:r>
            <a:br>
              <a:rPr lang="en-US" sz="2800" dirty="0" smtClean="0"/>
            </a:br>
            <a:r>
              <a:rPr lang="en-US" sz="2000" dirty="0" smtClean="0"/>
              <a:t> </a:t>
            </a:r>
            <a:r>
              <a:rPr lang="en-US" sz="2800" b="1" dirty="0" smtClean="0"/>
              <a:t/>
            </a:r>
            <a:br>
              <a:rPr lang="en-US" sz="2800" b="1" dirty="0" smtClean="0"/>
            </a:br>
            <a:r>
              <a:rPr lang="en-US" sz="2400" b="1" dirty="0" smtClean="0"/>
              <a:t>1 Peter </a:t>
            </a:r>
            <a:r>
              <a:rPr lang="en-US" sz="2400" b="1" dirty="0" smtClean="0"/>
              <a:t>4:1-6 </a:t>
            </a:r>
            <a:r>
              <a:rPr lang="en-US" sz="2400" b="1" dirty="0" smtClean="0"/>
              <a:t>ESV</a:t>
            </a:r>
            <a:endParaRPr lang="en-US" sz="1800" dirty="0"/>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828800"/>
            <a:ext cx="8686800" cy="1143000"/>
          </a:xfrm>
        </p:spPr>
        <p:txBody>
          <a:bodyPr>
            <a:noAutofit/>
          </a:bodyPr>
          <a:lstStyle/>
          <a:p>
            <a:r>
              <a:rPr lang="en-US" sz="3200" b="1" baseline="30000" dirty="0" smtClean="0">
                <a:effectLst>
                  <a:outerShdw blurRad="38100" dist="38100" dir="2700000" algn="tl">
                    <a:srgbClr val="000000">
                      <a:alpha val="43137"/>
                    </a:srgbClr>
                  </a:outerShdw>
                </a:effectLst>
              </a:rPr>
              <a:t>19 </a:t>
            </a:r>
            <a:r>
              <a:rPr lang="en-US" sz="3200" b="1" dirty="0" smtClean="0">
                <a:effectLst>
                  <a:outerShdw blurRad="38100" dist="38100" dir="2700000" algn="tl">
                    <a:srgbClr val="000000">
                      <a:alpha val="43137"/>
                    </a:srgbClr>
                  </a:outerShdw>
                </a:effectLst>
              </a:rPr>
              <a:t>And this is the judgment: the light has come into the world, and people loved the darkness rather than the light because their works were evil. </a:t>
            </a:r>
            <a:r>
              <a:rPr lang="en-US" sz="3200" b="1" baseline="30000" dirty="0" smtClean="0">
                <a:effectLst>
                  <a:outerShdw blurRad="38100" dist="38100" dir="2700000" algn="tl">
                    <a:srgbClr val="000000">
                      <a:alpha val="43137"/>
                    </a:srgbClr>
                  </a:outerShdw>
                </a:effectLst>
              </a:rPr>
              <a:t>20 </a:t>
            </a:r>
            <a:r>
              <a:rPr lang="en-US" sz="3200" b="1" dirty="0" smtClean="0">
                <a:effectLst>
                  <a:outerShdw blurRad="38100" dist="38100" dir="2700000" algn="tl">
                    <a:srgbClr val="000000">
                      <a:alpha val="43137"/>
                    </a:srgbClr>
                  </a:outerShdw>
                </a:effectLst>
              </a:rPr>
              <a:t>For everyone who does wicked things hates the light and does not come to the light, lest his works should be exposed. </a:t>
            </a:r>
            <a:r>
              <a:rPr lang="en-US" sz="3600" dirty="0" smtClean="0">
                <a:effectLst>
                  <a:outerShdw blurRad="38100" dist="38100" dir="2700000" algn="tl">
                    <a:srgbClr val="000000">
                      <a:alpha val="43137"/>
                    </a:srgbClr>
                  </a:outerShdw>
                </a:effectLst>
              </a:rPr>
              <a:t/>
            </a:r>
            <a:br>
              <a:rPr lang="en-US" sz="3600" dirty="0" smtClean="0">
                <a:effectLst>
                  <a:outerShdw blurRad="38100" dist="38100" dir="2700000" algn="tl">
                    <a:srgbClr val="000000">
                      <a:alpha val="43137"/>
                    </a:srgbClr>
                  </a:outerShdw>
                </a:effectLst>
              </a:rPr>
            </a:b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John 3:19-20 ESV</a:t>
            </a:r>
            <a:endParaRPr lang="en-US" sz="36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09800"/>
            <a:ext cx="8686800" cy="1143000"/>
          </a:xfrm>
        </p:spPr>
        <p:txBody>
          <a:bodyPr>
            <a:noAutofit/>
          </a:bodyPr>
          <a:lstStyle/>
          <a:p>
            <a:r>
              <a:rPr lang="en-US" sz="3200" b="1" baseline="30000" dirty="0">
                <a:effectLst>
                  <a:outerShdw blurRad="38100" dist="38100" dir="2700000" algn="tl">
                    <a:srgbClr val="000000">
                      <a:alpha val="43137"/>
                    </a:srgbClr>
                  </a:outerShdw>
                </a:effectLst>
              </a:rPr>
              <a:t>15 </a:t>
            </a:r>
            <a:r>
              <a:rPr lang="en-US" sz="3200" b="1" dirty="0">
                <a:effectLst>
                  <a:outerShdw blurRad="38100" dist="38100" dir="2700000" algn="tl">
                    <a:srgbClr val="000000">
                      <a:alpha val="43137"/>
                    </a:srgbClr>
                  </a:outerShdw>
                </a:effectLst>
              </a:rPr>
              <a:t>Do not love the world or the things in the world. If anyone loves the world, the love of the Father is not in him. </a:t>
            </a:r>
            <a:r>
              <a:rPr lang="en-US" sz="3200" b="1" baseline="30000" dirty="0">
                <a:effectLst>
                  <a:outerShdw blurRad="38100" dist="38100" dir="2700000" algn="tl">
                    <a:srgbClr val="000000">
                      <a:alpha val="43137"/>
                    </a:srgbClr>
                  </a:outerShdw>
                </a:effectLst>
              </a:rPr>
              <a:t>16 </a:t>
            </a:r>
            <a:r>
              <a:rPr lang="en-US" sz="3200" b="1" dirty="0">
                <a:effectLst>
                  <a:outerShdw blurRad="38100" dist="38100" dir="2700000" algn="tl">
                    <a:srgbClr val="000000">
                      <a:alpha val="43137"/>
                    </a:srgbClr>
                  </a:outerShdw>
                </a:effectLst>
              </a:rPr>
              <a:t>For all that is in the world-the desires of the flesh and the desires of the eyes and pride of life - is not from the Father but is from the world. </a:t>
            </a:r>
            <a:r>
              <a:rPr lang="en-US" sz="3200" b="1" baseline="30000" dirty="0">
                <a:effectLst>
                  <a:outerShdw blurRad="38100" dist="38100" dir="2700000" algn="tl">
                    <a:srgbClr val="000000">
                      <a:alpha val="43137"/>
                    </a:srgbClr>
                  </a:outerShdw>
                </a:effectLst>
              </a:rPr>
              <a:t>17 </a:t>
            </a:r>
            <a:r>
              <a:rPr lang="en-US" sz="3200" b="1" dirty="0">
                <a:effectLst>
                  <a:outerShdw blurRad="38100" dist="38100" dir="2700000" algn="tl">
                    <a:srgbClr val="000000">
                      <a:alpha val="43137"/>
                    </a:srgbClr>
                  </a:outerShdw>
                </a:effectLst>
              </a:rPr>
              <a:t>And the world is passing away along with its desires, but whoever does the will of God abides forever.</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John 3:19-20 ESV</a:t>
            </a:r>
            <a:endParaRPr lang="en-US" sz="3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502</TotalTime>
  <Words>168</Words>
  <Application>Microsoft Office PowerPoint</Application>
  <PresentationFormat>On-screen Show (4:3)</PresentationFormat>
  <Paragraphs>14</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Slide 1</vt:lpstr>
      <vt:lpstr>Since therefore Christ suffered in the flesh, arm yourselves with the same way of thinking, for whoever has suffered in the flesh has ceased from sin, 2 so as to live for the rest of the time in the flesh no longer for human passions but for the will of God. 3 For the time that is past suffices for doing what the Gentiles want to do, living in sensuality, passions, drunkenness, orgies, drinking parties, and lawless idolatry. 4 With respect to this they are surprised when you do not join them in the same flood of debauchery, and they malign you; 5 but they will give account to him who is ready to judge the living and the dead. 6 For this is why the gospel was preached even to those who are dead, that though judged in the flesh the way people are, they might live in the spirit the way God does.   1 Peter 4:1-6 ESV</vt:lpstr>
      <vt:lpstr>And we all, with unveiled face, beholding the glory of the Lord, are being transformed into the same image from one degree of glory to another.  1 Corinthians 3:18a ESV</vt:lpstr>
      <vt:lpstr>with this goal in mind, I strive toward the prize of the upward call of God in Christ Jesus.  Philippians 3:14 NET</vt:lpstr>
      <vt:lpstr>And we all, with unveiled face, beholding the glory of the Lord, are being transformed into the same image from one degree of glory to another.  For this comes from the Lord who is the Spirit.  1 Corinthians 3:18 ESV</vt:lpstr>
      <vt:lpstr>2 And do not be conformed to this world, but be transformed by the renewing of your mind   Romans 12:2 ESV</vt:lpstr>
      <vt:lpstr>Since therefore Christ suffered in the flesh, arm yourselves with the same way of thinking, for whoever has suffered in the flesh has ceased from sin, 2 so as to live for the rest of the time in the flesh no longer for human passions but for the will of God. 3 For the time that is past suffices for doing what the Gentiles want to do, living in sensuality, passions, drunkenness, orgies, drinking parties, and lawless idolatry. 4 With respect to this they are surprised when you do not join them in the same flood of debauchery, and they malign you; 5 but they will give account to him who is ready to judge the living and the dead. 6 For this is why the gospel was preached even to those who are dead, that though judged in the flesh the way people are, they might live in the spirit the way God does.   1 Peter 4:1-6 ESV</vt:lpstr>
      <vt:lpstr>Slide 8</vt:lpstr>
      <vt:lpstr>13 Brothers, I do not consider that I have made it my own.  But one thing I do: forgetting what lies behind and straining forward to what lies ahead  Philippians 3:13 ESV</vt:lpstr>
      <vt:lpstr>Wretched man that I am! Who will deliver me from this body of death?  Romans 7:24 ESV</vt:lpstr>
      <vt:lpstr>13 for it is God who works in you, both to will and to work for his good pleasure.  Philippians 2:13 ESV</vt:lpstr>
      <vt:lpstr>Since therefore Christ suffered in the flesh, arm yourselves with the same way of thinking, for whoever has suffered in the flesh has ceased from sin, 2 so as to live for the rest of the time in the flesh no longer for human passions but for the will of God. 3 For the time that is past suffices for doing what the Gentiles want to do, living in sensuality, passions, drunkenness, orgies, drinking parties, and lawless idolatry. 4 With respect to this they are surprised when you do not join them in the same flood of debauchery, and they malign you; 5 but they will give account to him who is ready to judge the living and the dead. 6 For this is why the gospel was preached even to those who are dead, that though judged in the flesh the way people are, they might live in the spirit the way God does.   1 Peter 4:1-6 ESV</vt:lpstr>
      <vt:lpstr>…just as people are appointed to die once, and then to face judgment…   Hebrews 9:27 NET</vt:lpstr>
      <vt:lpstr>Since therefore Christ suffered in the flesh, arm yourselves with the same way of thinking, for whoever has suffered in the flesh has ceased from sin, 2 so as to live for the rest of the time in the flesh no longer for human passions but for the will of God. 3 For the time that is past suffices for doing what the Gentiles want to do, living in sensuality, passions, drunkenness, orgies, drinking parties, and lawless idolatry. 4 With respect to this they are surprised when you do not join them in the same flood of debauchery, and they malign you; 5 but they will give account to him who is ready to judge the living and the dead. 6 For this is why the gospel was preached even to those who are dead, that though judged in the flesh the way people are, they might live in the spirit the way God does.   1 Peter 4:1-6 ESV</vt:lpstr>
      <vt:lpstr>19 And this is the judgment: the light has come into the world, and people loved the darkness rather than the light because their works were evil. 20 For everyone who does wicked things hates the light and does not come to the light, lest his works should be exposed.   John 3:19-20 ESV</vt:lpstr>
      <vt:lpstr>15 Do not love the world or the things in the world. If anyone loves the world, the love of the Father is not in him. 16 For all that is in the world-the desires of the flesh and the desires of the eyes and pride of life - is not from the Father but is from the world. 17 And the world is passing away along with its desires, but whoever does the will of God abides forever.  John 3:19-20 ESV</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c:creator>
  <cp:lastModifiedBy>Dad</cp:lastModifiedBy>
  <cp:revision>30</cp:revision>
  <dcterms:created xsi:type="dcterms:W3CDTF">2015-07-05T02:39:43Z</dcterms:created>
  <dcterms:modified xsi:type="dcterms:W3CDTF">2015-12-27T11:40:20Z</dcterms:modified>
</cp:coreProperties>
</file>