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F2223"/>
    <a:srgbClr val="6BA7C9"/>
    <a:srgbClr val="DF3D3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6" d="100"/>
          <a:sy n="66" d="100"/>
        </p:scale>
        <p:origin x="90" y="17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7E0AA59-65DB-4015-9EDA-41D5E1C94F3F}" type="datetimeFigureOut">
              <a:rPr lang="en-US" smtClean="0"/>
              <a:t>8/25/2018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2E3909-F544-4C81-9414-C5D28C26B166}" type="slidenum">
              <a:rPr lang="en-US" smtClean="0"/>
              <a:t>‹#›</a:t>
            </a:fld>
            <a:endParaRPr lang="en-US"/>
          </a:p>
        </p:txBody>
      </p:sp>
    </p:spTree>
    <p:extLst>
      <p:ext uri="{BB962C8B-B14F-4D97-AF65-F5344CB8AC3E}">
        <p14:creationId xmlns:p14="http://schemas.microsoft.com/office/powerpoint/2010/main" val="30175381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7E0AA59-65DB-4015-9EDA-41D5E1C94F3F}" type="datetimeFigureOut">
              <a:rPr lang="en-US" smtClean="0"/>
              <a:t>8/25/2018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2E3909-F544-4C81-9414-C5D28C26B166}" type="slidenum">
              <a:rPr lang="en-US" smtClean="0"/>
              <a:t>‹#›</a:t>
            </a:fld>
            <a:endParaRPr lang="en-US"/>
          </a:p>
        </p:txBody>
      </p:sp>
    </p:spTree>
    <p:extLst>
      <p:ext uri="{BB962C8B-B14F-4D97-AF65-F5344CB8AC3E}">
        <p14:creationId xmlns:p14="http://schemas.microsoft.com/office/powerpoint/2010/main" val="74230400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7E0AA59-65DB-4015-9EDA-41D5E1C94F3F}" type="datetimeFigureOut">
              <a:rPr lang="en-US" smtClean="0"/>
              <a:t>8/25/2018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2E3909-F544-4C81-9414-C5D28C26B166}" type="slidenum">
              <a:rPr lang="en-US" smtClean="0"/>
              <a:t>‹#›</a:t>
            </a:fld>
            <a:endParaRPr lang="en-US"/>
          </a:p>
        </p:txBody>
      </p:sp>
    </p:spTree>
    <p:extLst>
      <p:ext uri="{BB962C8B-B14F-4D97-AF65-F5344CB8AC3E}">
        <p14:creationId xmlns:p14="http://schemas.microsoft.com/office/powerpoint/2010/main" val="370100822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7E0AA59-65DB-4015-9EDA-41D5E1C94F3F}" type="datetimeFigureOut">
              <a:rPr lang="en-US" smtClean="0"/>
              <a:t>8/25/2018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2E3909-F544-4C81-9414-C5D28C26B166}" type="slidenum">
              <a:rPr lang="en-US" smtClean="0"/>
              <a:t>‹#›</a:t>
            </a:fld>
            <a:endParaRPr lang="en-US"/>
          </a:p>
        </p:txBody>
      </p:sp>
    </p:spTree>
    <p:extLst>
      <p:ext uri="{BB962C8B-B14F-4D97-AF65-F5344CB8AC3E}">
        <p14:creationId xmlns:p14="http://schemas.microsoft.com/office/powerpoint/2010/main" val="8403413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7E0AA59-65DB-4015-9EDA-41D5E1C94F3F}" type="datetimeFigureOut">
              <a:rPr lang="en-US" smtClean="0"/>
              <a:t>8/25/2018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02E3909-F544-4C81-9414-C5D28C26B166}" type="slidenum">
              <a:rPr lang="en-US" smtClean="0"/>
              <a:t>‹#›</a:t>
            </a:fld>
            <a:endParaRPr lang="en-US"/>
          </a:p>
        </p:txBody>
      </p:sp>
    </p:spTree>
    <p:extLst>
      <p:ext uri="{BB962C8B-B14F-4D97-AF65-F5344CB8AC3E}">
        <p14:creationId xmlns:p14="http://schemas.microsoft.com/office/powerpoint/2010/main" val="166096632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7E0AA59-65DB-4015-9EDA-41D5E1C94F3F}" type="datetimeFigureOut">
              <a:rPr lang="en-US" smtClean="0"/>
              <a:t>8/25/2018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02E3909-F544-4C81-9414-C5D28C26B166}" type="slidenum">
              <a:rPr lang="en-US" smtClean="0"/>
              <a:t>‹#›</a:t>
            </a:fld>
            <a:endParaRPr lang="en-US"/>
          </a:p>
        </p:txBody>
      </p:sp>
    </p:spTree>
    <p:extLst>
      <p:ext uri="{BB962C8B-B14F-4D97-AF65-F5344CB8AC3E}">
        <p14:creationId xmlns:p14="http://schemas.microsoft.com/office/powerpoint/2010/main" val="260242195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7E0AA59-65DB-4015-9EDA-41D5E1C94F3F}" type="datetimeFigureOut">
              <a:rPr lang="en-US" smtClean="0"/>
              <a:t>8/25/2018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02E3909-F544-4C81-9414-C5D28C26B166}" type="slidenum">
              <a:rPr lang="en-US" smtClean="0"/>
              <a:t>‹#›</a:t>
            </a:fld>
            <a:endParaRPr lang="en-US"/>
          </a:p>
        </p:txBody>
      </p:sp>
    </p:spTree>
    <p:extLst>
      <p:ext uri="{BB962C8B-B14F-4D97-AF65-F5344CB8AC3E}">
        <p14:creationId xmlns:p14="http://schemas.microsoft.com/office/powerpoint/2010/main" val="77526678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7E0AA59-65DB-4015-9EDA-41D5E1C94F3F}" type="datetimeFigureOut">
              <a:rPr lang="en-US" smtClean="0"/>
              <a:t>8/25/2018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2E3909-F544-4C81-9414-C5D28C26B166}" type="slidenum">
              <a:rPr lang="en-US" smtClean="0"/>
              <a:t>‹#›</a:t>
            </a:fld>
            <a:endParaRPr lang="en-US"/>
          </a:p>
        </p:txBody>
      </p:sp>
    </p:spTree>
    <p:extLst>
      <p:ext uri="{BB962C8B-B14F-4D97-AF65-F5344CB8AC3E}">
        <p14:creationId xmlns:p14="http://schemas.microsoft.com/office/powerpoint/2010/main" val="83170927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7E0AA59-65DB-4015-9EDA-41D5E1C94F3F}" type="datetimeFigureOut">
              <a:rPr lang="en-US" smtClean="0"/>
              <a:t>8/25/2018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2E3909-F544-4C81-9414-C5D28C26B166}" type="slidenum">
              <a:rPr lang="en-US" smtClean="0"/>
              <a:t>‹#›</a:t>
            </a:fld>
            <a:endParaRPr lang="en-US"/>
          </a:p>
        </p:txBody>
      </p:sp>
    </p:spTree>
    <p:extLst>
      <p:ext uri="{BB962C8B-B14F-4D97-AF65-F5344CB8AC3E}">
        <p14:creationId xmlns:p14="http://schemas.microsoft.com/office/powerpoint/2010/main" val="22798927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7E0AA59-65DB-4015-9EDA-41D5E1C94F3F}" type="datetimeFigureOut">
              <a:rPr lang="en-US" smtClean="0"/>
              <a:t>8/25/2018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2E3909-F544-4C81-9414-C5D28C26B166}" type="slidenum">
              <a:rPr lang="en-US" smtClean="0"/>
              <a:t>‹#›</a:t>
            </a:fld>
            <a:endParaRPr lang="en-US"/>
          </a:p>
        </p:txBody>
      </p:sp>
    </p:spTree>
    <p:extLst>
      <p:ext uri="{BB962C8B-B14F-4D97-AF65-F5344CB8AC3E}">
        <p14:creationId xmlns:p14="http://schemas.microsoft.com/office/powerpoint/2010/main" val="227129616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7E0AA59-65DB-4015-9EDA-41D5E1C94F3F}" type="datetimeFigureOut">
              <a:rPr lang="en-US" smtClean="0"/>
              <a:t>8/25/2018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2E3909-F544-4C81-9414-C5D28C26B166}" type="slidenum">
              <a:rPr lang="en-US" smtClean="0"/>
              <a:t>‹#›</a:t>
            </a:fld>
            <a:endParaRPr lang="en-US"/>
          </a:p>
        </p:txBody>
      </p:sp>
    </p:spTree>
    <p:extLst>
      <p:ext uri="{BB962C8B-B14F-4D97-AF65-F5344CB8AC3E}">
        <p14:creationId xmlns:p14="http://schemas.microsoft.com/office/powerpoint/2010/main" val="24952114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47000"/>
            <a:lum/>
          </a:blip>
          <a:srcRect/>
          <a:stretch>
            <a:fillRect t="-9000" b="-9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7E0AA59-65DB-4015-9EDA-41D5E1C94F3F}" type="datetimeFigureOut">
              <a:rPr lang="en-US" smtClean="0"/>
              <a:t>8/25/2018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02E3909-F544-4C81-9414-C5D28C26B166}" type="slidenum">
              <a:rPr lang="en-US" smtClean="0"/>
              <a:t>‹#›</a:t>
            </a:fld>
            <a:endParaRPr lang="en-US"/>
          </a:p>
        </p:txBody>
      </p:sp>
    </p:spTree>
    <p:extLst>
      <p:ext uri="{BB962C8B-B14F-4D97-AF65-F5344CB8AC3E}">
        <p14:creationId xmlns:p14="http://schemas.microsoft.com/office/powerpoint/2010/main" val="39296595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8500786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2229" y="2658384"/>
            <a:ext cx="11713028" cy="1325563"/>
          </a:xfrm>
        </p:spPr>
        <p:txBody>
          <a:bodyPr>
            <a:noAutofit/>
          </a:bodyPr>
          <a:lstStyle/>
          <a:p>
            <a:pPr algn="ctr"/>
            <a:r>
              <a:rPr lang="en-US" sz="2800" b="1" baseline="30000" dirty="0">
                <a:effectLst>
                  <a:outerShdw blurRad="38100" dist="38100" dir="2700000" algn="tl">
                    <a:srgbClr val="000000">
                      <a:alpha val="43137"/>
                    </a:srgbClr>
                  </a:outerShdw>
                </a:effectLst>
                <a:latin typeface="+mn-lt"/>
              </a:rPr>
              <a:t>1 </a:t>
            </a:r>
            <a:r>
              <a:rPr lang="en-US" sz="2800" b="1" dirty="0">
                <a:effectLst>
                  <a:outerShdw blurRad="38100" dist="38100" dir="2700000" algn="tl">
                    <a:srgbClr val="000000">
                      <a:alpha val="43137"/>
                    </a:srgbClr>
                  </a:outerShdw>
                </a:effectLst>
                <a:latin typeface="+mn-lt"/>
              </a:rPr>
              <a:t>For you yourselves know, brothers, that our coming to you was not in vain.  </a:t>
            </a:r>
            <a:r>
              <a:rPr lang="en-US" sz="2800" b="1" baseline="30000" dirty="0">
                <a:effectLst>
                  <a:outerShdw blurRad="38100" dist="38100" dir="2700000" algn="tl">
                    <a:srgbClr val="000000">
                      <a:alpha val="43137"/>
                    </a:srgbClr>
                  </a:outerShdw>
                </a:effectLst>
                <a:latin typeface="+mn-lt"/>
              </a:rPr>
              <a:t>2 </a:t>
            </a:r>
            <a:r>
              <a:rPr lang="en-US" sz="2800" b="1" dirty="0">
                <a:effectLst>
                  <a:outerShdw blurRad="38100" dist="38100" dir="2700000" algn="tl">
                    <a:srgbClr val="000000">
                      <a:alpha val="43137"/>
                    </a:srgbClr>
                  </a:outerShdw>
                </a:effectLst>
                <a:latin typeface="+mn-lt"/>
              </a:rPr>
              <a:t>But though we had already suffered and been shamefully treated at Philippi, as you know, we had boldness in our God to declare to you the gospel of God in the midst of much conflict.</a:t>
            </a:r>
            <a:r>
              <a:rPr lang="en-US" sz="2800" b="1" dirty="0">
                <a:effectLst>
                  <a:outerShdw blurRad="38100" dist="38100" dir="2700000" algn="tl">
                    <a:srgbClr val="000000">
                      <a:alpha val="43137"/>
                    </a:srgbClr>
                  </a:outerShdw>
                </a:effectLst>
                <a:latin typeface="+mn-lt"/>
              </a:rPr>
              <a:t>  </a:t>
            </a:r>
            <a:r>
              <a:rPr lang="en-US" sz="2800" b="1" baseline="30000" dirty="0">
                <a:effectLst>
                  <a:outerShdw blurRad="38100" dist="38100" dir="2700000" algn="tl">
                    <a:srgbClr val="000000">
                      <a:alpha val="43137"/>
                    </a:srgbClr>
                  </a:outerShdw>
                </a:effectLst>
                <a:latin typeface="+mn-lt"/>
              </a:rPr>
              <a:t>3 </a:t>
            </a:r>
            <a:r>
              <a:rPr lang="en-US" sz="2800" b="1" dirty="0">
                <a:effectLst>
                  <a:outerShdw blurRad="38100" dist="38100" dir="2700000" algn="tl">
                    <a:srgbClr val="000000">
                      <a:alpha val="43137"/>
                    </a:srgbClr>
                  </a:outerShdw>
                </a:effectLst>
                <a:latin typeface="+mn-lt"/>
              </a:rPr>
              <a:t>For our appeal does not spring from error or impurity or any attempt to deceive, </a:t>
            </a:r>
            <a:r>
              <a:rPr lang="en-US" sz="2800" b="1" baseline="30000" dirty="0">
                <a:effectLst>
                  <a:outerShdw blurRad="38100" dist="38100" dir="2700000" algn="tl">
                    <a:srgbClr val="000000">
                      <a:alpha val="43137"/>
                    </a:srgbClr>
                  </a:outerShdw>
                </a:effectLst>
                <a:latin typeface="+mn-lt"/>
              </a:rPr>
              <a:t>4 </a:t>
            </a:r>
            <a:r>
              <a:rPr lang="en-US" sz="2800" b="1" dirty="0">
                <a:effectLst>
                  <a:outerShdw blurRad="38100" dist="38100" dir="2700000" algn="tl">
                    <a:srgbClr val="000000">
                      <a:alpha val="43137"/>
                    </a:srgbClr>
                  </a:outerShdw>
                </a:effectLst>
                <a:latin typeface="+mn-lt"/>
              </a:rPr>
              <a:t>but just as we have been approved by God to be entrusted with the gospel, so we speak, not to please man, but to please God who tests our hearts.  </a:t>
            </a:r>
            <a:r>
              <a:rPr lang="en-US" sz="2800" b="1" baseline="30000" dirty="0">
                <a:effectLst>
                  <a:outerShdw blurRad="38100" dist="38100" dir="2700000" algn="tl">
                    <a:srgbClr val="000000">
                      <a:alpha val="43137"/>
                    </a:srgbClr>
                  </a:outerShdw>
                </a:effectLst>
                <a:latin typeface="+mn-lt"/>
              </a:rPr>
              <a:t>5 </a:t>
            </a:r>
            <a:r>
              <a:rPr lang="en-US" sz="2800" b="1" dirty="0">
                <a:effectLst>
                  <a:outerShdw blurRad="38100" dist="38100" dir="2700000" algn="tl">
                    <a:srgbClr val="000000">
                      <a:alpha val="43137"/>
                    </a:srgbClr>
                  </a:outerShdw>
                </a:effectLst>
                <a:latin typeface="+mn-lt"/>
              </a:rPr>
              <a:t>For we never came with words of flattery, as you know, nor with a pretext for greed—God is witness.  </a:t>
            </a:r>
            <a:r>
              <a:rPr lang="en-US" sz="2800" b="1" baseline="30000" dirty="0">
                <a:effectLst>
                  <a:outerShdw blurRad="38100" dist="38100" dir="2700000" algn="tl">
                    <a:srgbClr val="000000">
                      <a:alpha val="43137"/>
                    </a:srgbClr>
                  </a:outerShdw>
                </a:effectLst>
                <a:latin typeface="+mn-lt"/>
              </a:rPr>
              <a:t>6 </a:t>
            </a:r>
            <a:r>
              <a:rPr lang="en-US" sz="2800" b="1" dirty="0">
                <a:effectLst>
                  <a:outerShdw blurRad="38100" dist="38100" dir="2700000" algn="tl">
                    <a:srgbClr val="000000">
                      <a:alpha val="43137"/>
                    </a:srgbClr>
                  </a:outerShdw>
                </a:effectLst>
                <a:latin typeface="+mn-lt"/>
              </a:rPr>
              <a:t>Nor did we seek glory from people, whether from you or from others, though we could have made demands as apostles of Christ. </a:t>
            </a:r>
            <a:r>
              <a:rPr lang="en-US" sz="2800" b="1" baseline="30000" dirty="0">
                <a:effectLst>
                  <a:outerShdw blurRad="38100" dist="38100" dir="2700000" algn="tl">
                    <a:srgbClr val="000000">
                      <a:alpha val="43137"/>
                    </a:srgbClr>
                  </a:outerShdw>
                </a:effectLst>
                <a:latin typeface="+mn-lt"/>
              </a:rPr>
              <a:t>7 </a:t>
            </a:r>
            <a:r>
              <a:rPr lang="en-US" sz="2800" b="1" dirty="0">
                <a:effectLst>
                  <a:outerShdw blurRad="38100" dist="38100" dir="2700000" algn="tl">
                    <a:srgbClr val="000000">
                      <a:alpha val="43137"/>
                    </a:srgbClr>
                  </a:outerShdw>
                </a:effectLst>
                <a:latin typeface="+mn-lt"/>
              </a:rPr>
              <a:t>But we were gentle among you, like a nursing mother taking care of her own children. </a:t>
            </a:r>
            <a:r>
              <a:rPr lang="en-US" sz="2800" b="1" baseline="30000" dirty="0">
                <a:effectLst>
                  <a:outerShdw blurRad="38100" dist="38100" dir="2700000" algn="tl">
                    <a:srgbClr val="000000">
                      <a:alpha val="43137"/>
                    </a:srgbClr>
                  </a:outerShdw>
                </a:effectLst>
                <a:latin typeface="+mn-lt"/>
              </a:rPr>
              <a:t>8 </a:t>
            </a:r>
            <a:r>
              <a:rPr lang="en-US" sz="2800" b="1" dirty="0">
                <a:effectLst>
                  <a:outerShdw blurRad="38100" dist="38100" dir="2700000" algn="tl">
                    <a:srgbClr val="000000">
                      <a:alpha val="43137"/>
                    </a:srgbClr>
                  </a:outerShdw>
                </a:effectLst>
                <a:latin typeface="+mn-lt"/>
              </a:rPr>
              <a:t>So, being affectionately desirous of you, we were ready to share with you not only the gospel of God but also our own selves, because you had become very dear to us. </a:t>
            </a:r>
            <a:r>
              <a:rPr lang="en-US" sz="2800" b="1" baseline="30000" dirty="0">
                <a:effectLst>
                  <a:outerShdw blurRad="38100" dist="38100" dir="2700000" algn="tl">
                    <a:srgbClr val="000000">
                      <a:alpha val="43137"/>
                    </a:srgbClr>
                  </a:outerShdw>
                </a:effectLst>
                <a:latin typeface="+mn-lt"/>
              </a:rPr>
              <a:t>9 </a:t>
            </a:r>
            <a:r>
              <a:rPr lang="en-US" sz="2800" b="1" dirty="0">
                <a:effectLst>
                  <a:outerShdw blurRad="38100" dist="38100" dir="2700000" algn="tl">
                    <a:srgbClr val="000000">
                      <a:alpha val="43137"/>
                    </a:srgbClr>
                  </a:outerShdw>
                </a:effectLst>
                <a:latin typeface="+mn-lt"/>
              </a:rPr>
              <a:t>For you remember, brothers, our labor and toil: we worked night and day, that we might not be a burden to any of you, while we proclaimed to you the gospel of God. </a:t>
            </a:r>
            <a:endParaRPr lang="en-US" sz="2800" b="1" dirty="0">
              <a:effectLst>
                <a:outerShdw blurRad="38100" dist="38100" dir="2700000" algn="tl">
                  <a:srgbClr val="000000">
                    <a:alpha val="43137"/>
                  </a:srgbClr>
                </a:outerShdw>
              </a:effectLst>
              <a:latin typeface="+mn-lt"/>
            </a:endParaRP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82607" y="6210643"/>
            <a:ext cx="1878765" cy="489634"/>
          </a:xfrm>
          <a:prstGeom prst="rect">
            <a:avLst/>
          </a:prstGeom>
        </p:spPr>
      </p:pic>
    </p:spTree>
    <p:extLst>
      <p:ext uri="{BB962C8B-B14F-4D97-AF65-F5344CB8AC3E}">
        <p14:creationId xmlns:p14="http://schemas.microsoft.com/office/powerpoint/2010/main" val="110116597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2229" y="2614842"/>
            <a:ext cx="11713028" cy="1325563"/>
          </a:xfrm>
        </p:spPr>
        <p:txBody>
          <a:bodyPr>
            <a:noAutofit/>
          </a:bodyPr>
          <a:lstStyle/>
          <a:p>
            <a:pPr algn="ctr"/>
            <a:r>
              <a:rPr lang="en-US" sz="2800" b="1" baseline="30000" dirty="0" smtClean="0">
                <a:effectLst>
                  <a:outerShdw blurRad="38100" dist="38100" dir="2700000" algn="tl">
                    <a:srgbClr val="000000">
                      <a:alpha val="43137"/>
                    </a:srgbClr>
                  </a:outerShdw>
                </a:effectLst>
                <a:latin typeface="+mn-lt"/>
              </a:rPr>
              <a:t>10</a:t>
            </a:r>
            <a:r>
              <a:rPr lang="en-US" sz="2800" b="1" baseline="30000" dirty="0">
                <a:effectLst>
                  <a:outerShdw blurRad="38100" dist="38100" dir="2700000" algn="tl">
                    <a:srgbClr val="000000">
                      <a:alpha val="43137"/>
                    </a:srgbClr>
                  </a:outerShdw>
                </a:effectLst>
                <a:latin typeface="+mn-lt"/>
              </a:rPr>
              <a:t> </a:t>
            </a:r>
            <a:r>
              <a:rPr lang="en-US" sz="2800" b="1" dirty="0">
                <a:effectLst>
                  <a:outerShdw blurRad="38100" dist="38100" dir="2700000" algn="tl">
                    <a:srgbClr val="000000">
                      <a:alpha val="43137"/>
                    </a:srgbClr>
                  </a:outerShdw>
                </a:effectLst>
                <a:latin typeface="+mn-lt"/>
              </a:rPr>
              <a:t>You are witnesses, and God also, how holy and righteous and blameless was our conduct toward you believers.  </a:t>
            </a:r>
            <a:r>
              <a:rPr lang="en-US" sz="2800" b="1" baseline="30000" dirty="0">
                <a:effectLst>
                  <a:outerShdw blurRad="38100" dist="38100" dir="2700000" algn="tl">
                    <a:srgbClr val="000000">
                      <a:alpha val="43137"/>
                    </a:srgbClr>
                  </a:outerShdw>
                </a:effectLst>
                <a:latin typeface="+mn-lt"/>
              </a:rPr>
              <a:t>11 </a:t>
            </a:r>
            <a:r>
              <a:rPr lang="en-US" sz="2800" b="1" dirty="0">
                <a:effectLst>
                  <a:outerShdw blurRad="38100" dist="38100" dir="2700000" algn="tl">
                    <a:srgbClr val="000000">
                      <a:alpha val="43137"/>
                    </a:srgbClr>
                  </a:outerShdw>
                </a:effectLst>
                <a:latin typeface="+mn-lt"/>
              </a:rPr>
              <a:t>For you know how, like a father with his children, </a:t>
            </a:r>
            <a:r>
              <a:rPr lang="en-US" sz="2800" b="1" baseline="30000" dirty="0">
                <a:effectLst>
                  <a:outerShdw blurRad="38100" dist="38100" dir="2700000" algn="tl">
                    <a:srgbClr val="000000">
                      <a:alpha val="43137"/>
                    </a:srgbClr>
                  </a:outerShdw>
                </a:effectLst>
                <a:latin typeface="+mn-lt"/>
              </a:rPr>
              <a:t>12 </a:t>
            </a:r>
            <a:r>
              <a:rPr lang="en-US" sz="2800" b="1" dirty="0">
                <a:effectLst>
                  <a:outerShdw blurRad="38100" dist="38100" dir="2700000" algn="tl">
                    <a:srgbClr val="000000">
                      <a:alpha val="43137"/>
                    </a:srgbClr>
                  </a:outerShdw>
                </a:effectLst>
                <a:latin typeface="+mn-lt"/>
              </a:rPr>
              <a:t>we exhorted each one of you and encouraged you and charged you to walk in a manner worthy of God, who calls you into his own kingdom and glory.  </a:t>
            </a:r>
            <a:r>
              <a:rPr lang="en-US" sz="2800" b="1" baseline="30000" dirty="0">
                <a:effectLst>
                  <a:outerShdw blurRad="38100" dist="38100" dir="2700000" algn="tl">
                    <a:srgbClr val="000000">
                      <a:alpha val="43137"/>
                    </a:srgbClr>
                  </a:outerShdw>
                </a:effectLst>
                <a:latin typeface="+mn-lt"/>
              </a:rPr>
              <a:t>13 </a:t>
            </a:r>
            <a:r>
              <a:rPr lang="en-US" sz="2800" b="1" dirty="0">
                <a:effectLst>
                  <a:outerShdw blurRad="38100" dist="38100" dir="2700000" algn="tl">
                    <a:srgbClr val="000000">
                      <a:alpha val="43137"/>
                    </a:srgbClr>
                  </a:outerShdw>
                </a:effectLst>
                <a:latin typeface="+mn-lt"/>
              </a:rPr>
              <a:t>And we also thank God constantly for this, that when you received the word of God, which you heard from us, you accepted it not as the word of men but as what it really is, the word of God, which is at work in you believers.  </a:t>
            </a:r>
            <a:r>
              <a:rPr lang="en-US" sz="2800" b="1" baseline="30000" dirty="0">
                <a:effectLst>
                  <a:outerShdw blurRad="38100" dist="38100" dir="2700000" algn="tl">
                    <a:srgbClr val="000000">
                      <a:alpha val="43137"/>
                    </a:srgbClr>
                  </a:outerShdw>
                </a:effectLst>
                <a:latin typeface="+mn-lt"/>
              </a:rPr>
              <a:t>14 </a:t>
            </a:r>
            <a:r>
              <a:rPr lang="en-US" sz="2800" b="1" dirty="0">
                <a:effectLst>
                  <a:outerShdw blurRad="38100" dist="38100" dir="2700000" algn="tl">
                    <a:srgbClr val="000000">
                      <a:alpha val="43137"/>
                    </a:srgbClr>
                  </a:outerShdw>
                </a:effectLst>
                <a:latin typeface="+mn-lt"/>
              </a:rPr>
              <a:t>For you, brothers, became imitators of the churches of God in Christ Jesus that are in Judea. For you suffered the same things from your own countrymen as they did from the Jews,</a:t>
            </a:r>
            <a:r>
              <a:rPr lang="en-US" sz="2800" b="1" baseline="30000" dirty="0">
                <a:effectLst>
                  <a:outerShdw blurRad="38100" dist="38100" dir="2700000" algn="tl">
                    <a:srgbClr val="000000">
                      <a:alpha val="43137"/>
                    </a:srgbClr>
                  </a:outerShdw>
                </a:effectLst>
                <a:latin typeface="+mn-lt"/>
              </a:rPr>
              <a:t> 15 </a:t>
            </a:r>
            <a:r>
              <a:rPr lang="en-US" sz="2800" b="1" dirty="0">
                <a:effectLst>
                  <a:outerShdw blurRad="38100" dist="38100" dir="2700000" algn="tl">
                    <a:srgbClr val="000000">
                      <a:alpha val="43137"/>
                    </a:srgbClr>
                  </a:outerShdw>
                </a:effectLst>
                <a:latin typeface="+mn-lt"/>
              </a:rPr>
              <a:t>who killed both the Lord Jesus and the prophets, and drove us out, and displease God and oppose all mankind </a:t>
            </a:r>
            <a:r>
              <a:rPr lang="en-US" sz="2800" b="1" baseline="30000" dirty="0">
                <a:effectLst>
                  <a:outerShdw blurRad="38100" dist="38100" dir="2700000" algn="tl">
                    <a:srgbClr val="000000">
                      <a:alpha val="43137"/>
                    </a:srgbClr>
                  </a:outerShdw>
                </a:effectLst>
                <a:latin typeface="+mn-lt"/>
              </a:rPr>
              <a:t>16 </a:t>
            </a:r>
            <a:r>
              <a:rPr lang="en-US" sz="2800" b="1" dirty="0">
                <a:effectLst>
                  <a:outerShdw blurRad="38100" dist="38100" dir="2700000" algn="tl">
                    <a:srgbClr val="000000">
                      <a:alpha val="43137"/>
                    </a:srgbClr>
                  </a:outerShdw>
                </a:effectLst>
                <a:latin typeface="+mn-lt"/>
              </a:rPr>
              <a:t>by hindering us from speaking to the Gentiles that they might be saved—so as always to fill up the measure of their sins. But wrath has come upon them at last! </a:t>
            </a:r>
            <a:r>
              <a:rPr lang="en-US" sz="2800" b="1" dirty="0" smtClean="0">
                <a:effectLst>
                  <a:outerShdw blurRad="38100" dist="38100" dir="2700000" algn="tl">
                    <a:srgbClr val="000000">
                      <a:alpha val="43137"/>
                    </a:srgbClr>
                  </a:outerShdw>
                </a:effectLst>
                <a:latin typeface="+mn-lt"/>
              </a:rPr>
              <a:t/>
            </a:r>
            <a:br>
              <a:rPr lang="en-US" sz="2800" b="1" dirty="0" smtClean="0">
                <a:effectLst>
                  <a:outerShdw blurRad="38100" dist="38100" dir="2700000" algn="tl">
                    <a:srgbClr val="000000">
                      <a:alpha val="43137"/>
                    </a:srgbClr>
                  </a:outerShdw>
                </a:effectLst>
                <a:latin typeface="+mn-lt"/>
              </a:rPr>
            </a:br>
            <a:r>
              <a:rPr lang="en-US" sz="2000" b="1" dirty="0">
                <a:effectLst>
                  <a:outerShdw blurRad="38100" dist="38100" dir="2700000" algn="tl">
                    <a:srgbClr val="000000">
                      <a:alpha val="43137"/>
                    </a:srgbClr>
                  </a:outerShdw>
                </a:effectLst>
                <a:latin typeface="+mn-lt"/>
              </a:rPr>
              <a:t/>
            </a:r>
            <a:br>
              <a:rPr lang="en-US" sz="2000" b="1" dirty="0">
                <a:effectLst>
                  <a:outerShdw blurRad="38100" dist="38100" dir="2700000" algn="tl">
                    <a:srgbClr val="000000">
                      <a:alpha val="43137"/>
                    </a:srgbClr>
                  </a:outerShdw>
                </a:effectLst>
                <a:latin typeface="+mn-lt"/>
              </a:rPr>
            </a:br>
            <a:r>
              <a:rPr lang="en-US" sz="2000" b="1" dirty="0" smtClean="0">
                <a:effectLst>
                  <a:outerShdw blurRad="38100" dist="38100" dir="2700000" algn="tl">
                    <a:srgbClr val="000000">
                      <a:alpha val="43137"/>
                    </a:srgbClr>
                  </a:outerShdw>
                </a:effectLst>
                <a:latin typeface="+mn-lt"/>
              </a:rPr>
              <a:t>1 Thessalonians 2:1-16 ESV</a:t>
            </a:r>
            <a:endParaRPr lang="en-US" sz="2000" b="1" dirty="0">
              <a:effectLst>
                <a:outerShdw blurRad="38100" dist="38100" dir="2700000" algn="tl">
                  <a:srgbClr val="000000">
                    <a:alpha val="43137"/>
                  </a:srgbClr>
                </a:outerShdw>
              </a:effectLst>
              <a:latin typeface="+mn-lt"/>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82607" y="6210643"/>
            <a:ext cx="1878765" cy="489634"/>
          </a:xfrm>
          <a:prstGeom prst="rect">
            <a:avLst/>
          </a:prstGeom>
        </p:spPr>
      </p:pic>
    </p:spTree>
    <p:extLst>
      <p:ext uri="{BB962C8B-B14F-4D97-AF65-F5344CB8AC3E}">
        <p14:creationId xmlns:p14="http://schemas.microsoft.com/office/powerpoint/2010/main" val="145024202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2229" y="2658384"/>
            <a:ext cx="11713028" cy="1325563"/>
          </a:xfrm>
        </p:spPr>
        <p:txBody>
          <a:bodyPr>
            <a:noAutofit/>
          </a:bodyPr>
          <a:lstStyle/>
          <a:p>
            <a:pPr algn="ctr"/>
            <a:r>
              <a:rPr lang="en-US" sz="2800" b="1" baseline="30000" dirty="0">
                <a:solidFill>
                  <a:srgbClr val="C00000"/>
                </a:solidFill>
                <a:effectLst>
                  <a:outerShdw blurRad="38100" dist="38100" dir="2700000" algn="tl">
                    <a:srgbClr val="000000">
                      <a:alpha val="43137"/>
                    </a:srgbClr>
                  </a:outerShdw>
                </a:effectLst>
                <a:latin typeface="+mn-lt"/>
              </a:rPr>
              <a:t>1 </a:t>
            </a:r>
            <a:r>
              <a:rPr lang="en-US" sz="2800" b="1" dirty="0">
                <a:solidFill>
                  <a:srgbClr val="C00000"/>
                </a:solidFill>
                <a:effectLst>
                  <a:outerShdw blurRad="38100" dist="38100" dir="2700000" algn="tl">
                    <a:srgbClr val="000000">
                      <a:alpha val="43137"/>
                    </a:srgbClr>
                  </a:outerShdw>
                </a:effectLst>
                <a:latin typeface="+mn-lt"/>
              </a:rPr>
              <a:t>For you yourselves know, brothers, that our coming to you was not in vain.  </a:t>
            </a:r>
            <a:r>
              <a:rPr lang="en-US" sz="2800" b="1" baseline="30000" dirty="0">
                <a:effectLst>
                  <a:outerShdw blurRad="38100" dist="38100" dir="2700000" algn="tl">
                    <a:srgbClr val="000000">
                      <a:alpha val="43137"/>
                    </a:srgbClr>
                  </a:outerShdw>
                </a:effectLst>
                <a:latin typeface="+mn-lt"/>
              </a:rPr>
              <a:t>2 </a:t>
            </a:r>
            <a:r>
              <a:rPr lang="en-US" sz="2800" b="1" dirty="0">
                <a:effectLst>
                  <a:outerShdw blurRad="38100" dist="38100" dir="2700000" algn="tl">
                    <a:srgbClr val="000000">
                      <a:alpha val="43137"/>
                    </a:srgbClr>
                  </a:outerShdw>
                </a:effectLst>
                <a:latin typeface="+mn-lt"/>
              </a:rPr>
              <a:t>But though we had already suffered and been shamefully treated at Philippi, as you know, we had boldness in our God to declare to you the gospel of God in the midst of much conflict.</a:t>
            </a:r>
            <a:r>
              <a:rPr lang="en-US" sz="2800" b="1" dirty="0">
                <a:effectLst>
                  <a:outerShdw blurRad="38100" dist="38100" dir="2700000" algn="tl">
                    <a:srgbClr val="000000">
                      <a:alpha val="43137"/>
                    </a:srgbClr>
                  </a:outerShdw>
                </a:effectLst>
                <a:latin typeface="+mn-lt"/>
              </a:rPr>
              <a:t>  </a:t>
            </a:r>
            <a:r>
              <a:rPr lang="en-US" sz="2800" b="1" baseline="30000" dirty="0">
                <a:effectLst>
                  <a:outerShdw blurRad="38100" dist="38100" dir="2700000" algn="tl">
                    <a:srgbClr val="000000">
                      <a:alpha val="43137"/>
                    </a:srgbClr>
                  </a:outerShdw>
                </a:effectLst>
                <a:latin typeface="+mn-lt"/>
              </a:rPr>
              <a:t>3 </a:t>
            </a:r>
            <a:r>
              <a:rPr lang="en-US" sz="2800" b="1" dirty="0">
                <a:effectLst>
                  <a:outerShdw blurRad="38100" dist="38100" dir="2700000" algn="tl">
                    <a:srgbClr val="000000">
                      <a:alpha val="43137"/>
                    </a:srgbClr>
                  </a:outerShdw>
                </a:effectLst>
                <a:latin typeface="+mn-lt"/>
              </a:rPr>
              <a:t>For our appeal does not spring from error or impurity or any attempt to deceive, </a:t>
            </a:r>
            <a:r>
              <a:rPr lang="en-US" sz="2800" b="1" baseline="30000" dirty="0">
                <a:effectLst>
                  <a:outerShdw blurRad="38100" dist="38100" dir="2700000" algn="tl">
                    <a:srgbClr val="000000">
                      <a:alpha val="43137"/>
                    </a:srgbClr>
                  </a:outerShdw>
                </a:effectLst>
                <a:latin typeface="+mn-lt"/>
              </a:rPr>
              <a:t>4 </a:t>
            </a:r>
            <a:r>
              <a:rPr lang="en-US" sz="2800" b="1" dirty="0">
                <a:effectLst>
                  <a:outerShdw blurRad="38100" dist="38100" dir="2700000" algn="tl">
                    <a:srgbClr val="000000">
                      <a:alpha val="43137"/>
                    </a:srgbClr>
                  </a:outerShdw>
                </a:effectLst>
                <a:latin typeface="+mn-lt"/>
              </a:rPr>
              <a:t>but just as we have been approved by God to be entrusted with the gospel, so we speak, not to please man, but to please God who tests our hearts.  </a:t>
            </a:r>
            <a:r>
              <a:rPr lang="en-US" sz="2800" b="1" baseline="30000" dirty="0">
                <a:effectLst>
                  <a:outerShdw blurRad="38100" dist="38100" dir="2700000" algn="tl">
                    <a:srgbClr val="000000">
                      <a:alpha val="43137"/>
                    </a:srgbClr>
                  </a:outerShdw>
                </a:effectLst>
                <a:latin typeface="+mn-lt"/>
              </a:rPr>
              <a:t>5 </a:t>
            </a:r>
            <a:r>
              <a:rPr lang="en-US" sz="2800" b="1" dirty="0">
                <a:effectLst>
                  <a:outerShdw blurRad="38100" dist="38100" dir="2700000" algn="tl">
                    <a:srgbClr val="000000">
                      <a:alpha val="43137"/>
                    </a:srgbClr>
                  </a:outerShdw>
                </a:effectLst>
                <a:latin typeface="+mn-lt"/>
              </a:rPr>
              <a:t>For we never came with words of flattery, as you know, nor with a pretext for greed—God is witness.  </a:t>
            </a:r>
            <a:r>
              <a:rPr lang="en-US" sz="2800" b="1" baseline="30000" dirty="0">
                <a:effectLst>
                  <a:outerShdw blurRad="38100" dist="38100" dir="2700000" algn="tl">
                    <a:srgbClr val="000000">
                      <a:alpha val="43137"/>
                    </a:srgbClr>
                  </a:outerShdw>
                </a:effectLst>
                <a:latin typeface="+mn-lt"/>
              </a:rPr>
              <a:t>6 </a:t>
            </a:r>
            <a:r>
              <a:rPr lang="en-US" sz="2800" b="1" dirty="0">
                <a:effectLst>
                  <a:outerShdw blurRad="38100" dist="38100" dir="2700000" algn="tl">
                    <a:srgbClr val="000000">
                      <a:alpha val="43137"/>
                    </a:srgbClr>
                  </a:outerShdw>
                </a:effectLst>
                <a:latin typeface="+mn-lt"/>
              </a:rPr>
              <a:t>Nor did we seek glory from people, whether from you or from others, though we could have made demands as apostles of Christ. </a:t>
            </a:r>
            <a:r>
              <a:rPr lang="en-US" sz="2800" b="1" baseline="30000" dirty="0">
                <a:effectLst>
                  <a:outerShdw blurRad="38100" dist="38100" dir="2700000" algn="tl">
                    <a:srgbClr val="000000">
                      <a:alpha val="43137"/>
                    </a:srgbClr>
                  </a:outerShdw>
                </a:effectLst>
                <a:latin typeface="+mn-lt"/>
              </a:rPr>
              <a:t>7 </a:t>
            </a:r>
            <a:r>
              <a:rPr lang="en-US" sz="2800" b="1" dirty="0">
                <a:effectLst>
                  <a:outerShdw blurRad="38100" dist="38100" dir="2700000" algn="tl">
                    <a:srgbClr val="000000">
                      <a:alpha val="43137"/>
                    </a:srgbClr>
                  </a:outerShdw>
                </a:effectLst>
                <a:latin typeface="+mn-lt"/>
              </a:rPr>
              <a:t>But we were gentle among you, like a nursing mother taking care of her own children. </a:t>
            </a:r>
            <a:r>
              <a:rPr lang="en-US" sz="2800" b="1" baseline="30000" dirty="0">
                <a:effectLst>
                  <a:outerShdw blurRad="38100" dist="38100" dir="2700000" algn="tl">
                    <a:srgbClr val="000000">
                      <a:alpha val="43137"/>
                    </a:srgbClr>
                  </a:outerShdw>
                </a:effectLst>
                <a:latin typeface="+mn-lt"/>
              </a:rPr>
              <a:t>8 </a:t>
            </a:r>
            <a:r>
              <a:rPr lang="en-US" sz="2800" b="1" dirty="0">
                <a:effectLst>
                  <a:outerShdw blurRad="38100" dist="38100" dir="2700000" algn="tl">
                    <a:srgbClr val="000000">
                      <a:alpha val="43137"/>
                    </a:srgbClr>
                  </a:outerShdw>
                </a:effectLst>
                <a:latin typeface="+mn-lt"/>
              </a:rPr>
              <a:t>So, being affectionately desirous of you, we were ready to share with you not only the gospel of God but also our own selves, because you had become very dear to us. </a:t>
            </a:r>
            <a:r>
              <a:rPr lang="en-US" sz="2800" b="1" baseline="30000" dirty="0">
                <a:effectLst>
                  <a:outerShdw blurRad="38100" dist="38100" dir="2700000" algn="tl">
                    <a:srgbClr val="000000">
                      <a:alpha val="43137"/>
                    </a:srgbClr>
                  </a:outerShdw>
                </a:effectLst>
                <a:latin typeface="+mn-lt"/>
              </a:rPr>
              <a:t>9 </a:t>
            </a:r>
            <a:r>
              <a:rPr lang="en-US" sz="2800" b="1" dirty="0">
                <a:effectLst>
                  <a:outerShdw blurRad="38100" dist="38100" dir="2700000" algn="tl">
                    <a:srgbClr val="000000">
                      <a:alpha val="43137"/>
                    </a:srgbClr>
                  </a:outerShdw>
                </a:effectLst>
                <a:latin typeface="+mn-lt"/>
              </a:rPr>
              <a:t>For you remember, brothers, our labor and toil: we worked night and day, that we might not be a burden to any of you, while we proclaimed to you the gospel of God. </a:t>
            </a:r>
            <a:endParaRPr lang="en-US" sz="2800" b="1" dirty="0">
              <a:effectLst>
                <a:outerShdw blurRad="38100" dist="38100" dir="2700000" algn="tl">
                  <a:srgbClr val="000000">
                    <a:alpha val="43137"/>
                  </a:srgbClr>
                </a:outerShdw>
              </a:effectLst>
              <a:latin typeface="+mn-lt"/>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82607" y="6210643"/>
            <a:ext cx="1878765" cy="489634"/>
          </a:xfrm>
          <a:prstGeom prst="rect">
            <a:avLst/>
          </a:prstGeom>
        </p:spPr>
      </p:pic>
    </p:spTree>
    <p:extLst>
      <p:ext uri="{BB962C8B-B14F-4D97-AF65-F5344CB8AC3E}">
        <p14:creationId xmlns:p14="http://schemas.microsoft.com/office/powerpoint/2010/main" val="269372766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2229" y="2658384"/>
            <a:ext cx="11713028" cy="1325563"/>
          </a:xfrm>
        </p:spPr>
        <p:txBody>
          <a:bodyPr>
            <a:noAutofit/>
          </a:bodyPr>
          <a:lstStyle/>
          <a:p>
            <a:pPr algn="ctr"/>
            <a:r>
              <a:rPr lang="en-US" sz="2800" b="1" baseline="30000" dirty="0">
                <a:effectLst>
                  <a:outerShdw blurRad="38100" dist="38100" dir="2700000" algn="tl">
                    <a:srgbClr val="000000">
                      <a:alpha val="43137"/>
                    </a:srgbClr>
                  </a:outerShdw>
                </a:effectLst>
                <a:latin typeface="+mn-lt"/>
              </a:rPr>
              <a:t>1 </a:t>
            </a:r>
            <a:r>
              <a:rPr lang="en-US" sz="2800" b="1" dirty="0">
                <a:effectLst>
                  <a:outerShdw blurRad="38100" dist="38100" dir="2700000" algn="tl">
                    <a:srgbClr val="000000">
                      <a:alpha val="43137"/>
                    </a:srgbClr>
                  </a:outerShdw>
                </a:effectLst>
                <a:latin typeface="+mn-lt"/>
              </a:rPr>
              <a:t>For you yourselves know, brothers, that our coming to you was not in vain.  </a:t>
            </a:r>
            <a:r>
              <a:rPr lang="en-US" sz="2800" b="1" baseline="30000" dirty="0">
                <a:solidFill>
                  <a:srgbClr val="C00000"/>
                </a:solidFill>
                <a:effectLst>
                  <a:outerShdw blurRad="38100" dist="38100" dir="2700000" algn="tl">
                    <a:srgbClr val="000000">
                      <a:alpha val="43137"/>
                    </a:srgbClr>
                  </a:outerShdw>
                </a:effectLst>
                <a:latin typeface="+mn-lt"/>
              </a:rPr>
              <a:t>2 </a:t>
            </a:r>
            <a:r>
              <a:rPr lang="en-US" sz="2800" b="1" dirty="0">
                <a:solidFill>
                  <a:srgbClr val="C00000"/>
                </a:solidFill>
                <a:effectLst>
                  <a:outerShdw blurRad="38100" dist="38100" dir="2700000" algn="tl">
                    <a:srgbClr val="000000">
                      <a:alpha val="43137"/>
                    </a:srgbClr>
                  </a:outerShdw>
                </a:effectLst>
                <a:latin typeface="+mn-lt"/>
              </a:rPr>
              <a:t>But though we had already suffered and been shamefully treated at Philippi, as you know, we had boldness in our God to declare to you the gospel of God in the midst of much conflict.</a:t>
            </a:r>
            <a:r>
              <a:rPr lang="en-US" sz="2800" b="1" dirty="0">
                <a:solidFill>
                  <a:srgbClr val="C00000"/>
                </a:solidFill>
                <a:effectLst>
                  <a:outerShdw blurRad="38100" dist="38100" dir="2700000" algn="tl">
                    <a:srgbClr val="000000">
                      <a:alpha val="43137"/>
                    </a:srgbClr>
                  </a:outerShdw>
                </a:effectLst>
                <a:latin typeface="+mn-lt"/>
              </a:rPr>
              <a:t>  </a:t>
            </a:r>
            <a:r>
              <a:rPr lang="en-US" sz="2800" b="1" baseline="30000" dirty="0">
                <a:effectLst>
                  <a:outerShdw blurRad="38100" dist="38100" dir="2700000" algn="tl">
                    <a:srgbClr val="000000">
                      <a:alpha val="43137"/>
                    </a:srgbClr>
                  </a:outerShdw>
                </a:effectLst>
                <a:latin typeface="+mn-lt"/>
              </a:rPr>
              <a:t>3 </a:t>
            </a:r>
            <a:r>
              <a:rPr lang="en-US" sz="2800" b="1" dirty="0">
                <a:effectLst>
                  <a:outerShdw blurRad="38100" dist="38100" dir="2700000" algn="tl">
                    <a:srgbClr val="000000">
                      <a:alpha val="43137"/>
                    </a:srgbClr>
                  </a:outerShdw>
                </a:effectLst>
                <a:latin typeface="+mn-lt"/>
              </a:rPr>
              <a:t>For our appeal does not spring from error or impurity or any attempt to deceive, </a:t>
            </a:r>
            <a:r>
              <a:rPr lang="en-US" sz="2800" b="1" baseline="30000" dirty="0">
                <a:effectLst>
                  <a:outerShdw blurRad="38100" dist="38100" dir="2700000" algn="tl">
                    <a:srgbClr val="000000">
                      <a:alpha val="43137"/>
                    </a:srgbClr>
                  </a:outerShdw>
                </a:effectLst>
                <a:latin typeface="+mn-lt"/>
              </a:rPr>
              <a:t>4 </a:t>
            </a:r>
            <a:r>
              <a:rPr lang="en-US" sz="2800" b="1" dirty="0">
                <a:effectLst>
                  <a:outerShdw blurRad="38100" dist="38100" dir="2700000" algn="tl">
                    <a:srgbClr val="000000">
                      <a:alpha val="43137"/>
                    </a:srgbClr>
                  </a:outerShdw>
                </a:effectLst>
                <a:latin typeface="+mn-lt"/>
              </a:rPr>
              <a:t>but just as we have been approved by God to be entrusted with the gospel, so we speak, not to please man, but to please God who tests our hearts.  </a:t>
            </a:r>
            <a:r>
              <a:rPr lang="en-US" sz="2800" b="1" baseline="30000" dirty="0">
                <a:effectLst>
                  <a:outerShdw blurRad="38100" dist="38100" dir="2700000" algn="tl">
                    <a:srgbClr val="000000">
                      <a:alpha val="43137"/>
                    </a:srgbClr>
                  </a:outerShdw>
                </a:effectLst>
                <a:latin typeface="+mn-lt"/>
              </a:rPr>
              <a:t>5 </a:t>
            </a:r>
            <a:r>
              <a:rPr lang="en-US" sz="2800" b="1" dirty="0">
                <a:effectLst>
                  <a:outerShdw blurRad="38100" dist="38100" dir="2700000" algn="tl">
                    <a:srgbClr val="000000">
                      <a:alpha val="43137"/>
                    </a:srgbClr>
                  </a:outerShdw>
                </a:effectLst>
                <a:latin typeface="+mn-lt"/>
              </a:rPr>
              <a:t>For we never came with words of flattery, as you know, nor with a pretext for greed—God is witness.  </a:t>
            </a:r>
            <a:r>
              <a:rPr lang="en-US" sz="2800" b="1" baseline="30000" dirty="0">
                <a:effectLst>
                  <a:outerShdw blurRad="38100" dist="38100" dir="2700000" algn="tl">
                    <a:srgbClr val="000000">
                      <a:alpha val="43137"/>
                    </a:srgbClr>
                  </a:outerShdw>
                </a:effectLst>
                <a:latin typeface="+mn-lt"/>
              </a:rPr>
              <a:t>6 </a:t>
            </a:r>
            <a:r>
              <a:rPr lang="en-US" sz="2800" b="1" dirty="0">
                <a:effectLst>
                  <a:outerShdw blurRad="38100" dist="38100" dir="2700000" algn="tl">
                    <a:srgbClr val="000000">
                      <a:alpha val="43137"/>
                    </a:srgbClr>
                  </a:outerShdw>
                </a:effectLst>
                <a:latin typeface="+mn-lt"/>
              </a:rPr>
              <a:t>Nor did we seek glory from people, whether from you or from others, though we could have made demands as apostles of Christ. </a:t>
            </a:r>
            <a:r>
              <a:rPr lang="en-US" sz="2800" b="1" baseline="30000" dirty="0">
                <a:effectLst>
                  <a:outerShdw blurRad="38100" dist="38100" dir="2700000" algn="tl">
                    <a:srgbClr val="000000">
                      <a:alpha val="43137"/>
                    </a:srgbClr>
                  </a:outerShdw>
                </a:effectLst>
                <a:latin typeface="+mn-lt"/>
              </a:rPr>
              <a:t>7 </a:t>
            </a:r>
            <a:r>
              <a:rPr lang="en-US" sz="2800" b="1" dirty="0">
                <a:effectLst>
                  <a:outerShdw blurRad="38100" dist="38100" dir="2700000" algn="tl">
                    <a:srgbClr val="000000">
                      <a:alpha val="43137"/>
                    </a:srgbClr>
                  </a:outerShdw>
                </a:effectLst>
                <a:latin typeface="+mn-lt"/>
              </a:rPr>
              <a:t>But we were gentle among you, like a nursing mother taking care of her own children. </a:t>
            </a:r>
            <a:r>
              <a:rPr lang="en-US" sz="2800" b="1" baseline="30000" dirty="0">
                <a:effectLst>
                  <a:outerShdw blurRad="38100" dist="38100" dir="2700000" algn="tl">
                    <a:srgbClr val="000000">
                      <a:alpha val="43137"/>
                    </a:srgbClr>
                  </a:outerShdw>
                </a:effectLst>
                <a:latin typeface="+mn-lt"/>
              </a:rPr>
              <a:t>8 </a:t>
            </a:r>
            <a:r>
              <a:rPr lang="en-US" sz="2800" b="1" dirty="0">
                <a:effectLst>
                  <a:outerShdw blurRad="38100" dist="38100" dir="2700000" algn="tl">
                    <a:srgbClr val="000000">
                      <a:alpha val="43137"/>
                    </a:srgbClr>
                  </a:outerShdw>
                </a:effectLst>
                <a:latin typeface="+mn-lt"/>
              </a:rPr>
              <a:t>So, being affectionately desirous of you, we were ready to share with you not only the gospel of God but also our own selves, because you had become very dear to us. </a:t>
            </a:r>
            <a:r>
              <a:rPr lang="en-US" sz="2800" b="1" baseline="30000" dirty="0">
                <a:effectLst>
                  <a:outerShdw blurRad="38100" dist="38100" dir="2700000" algn="tl">
                    <a:srgbClr val="000000">
                      <a:alpha val="43137"/>
                    </a:srgbClr>
                  </a:outerShdw>
                </a:effectLst>
                <a:latin typeface="+mn-lt"/>
              </a:rPr>
              <a:t>9 </a:t>
            </a:r>
            <a:r>
              <a:rPr lang="en-US" sz="2800" b="1" dirty="0">
                <a:effectLst>
                  <a:outerShdw blurRad="38100" dist="38100" dir="2700000" algn="tl">
                    <a:srgbClr val="000000">
                      <a:alpha val="43137"/>
                    </a:srgbClr>
                  </a:outerShdw>
                </a:effectLst>
                <a:latin typeface="+mn-lt"/>
              </a:rPr>
              <a:t>For you remember, brothers, our labor and toil: we worked night and day, that we might not be a burden to any of you, while we proclaimed to you the gospel of God. </a:t>
            </a:r>
            <a:endParaRPr lang="en-US" sz="2800" b="1" dirty="0">
              <a:effectLst>
                <a:outerShdw blurRad="38100" dist="38100" dir="2700000" algn="tl">
                  <a:srgbClr val="000000">
                    <a:alpha val="43137"/>
                  </a:srgbClr>
                </a:outerShdw>
              </a:effectLst>
              <a:latin typeface="+mn-lt"/>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82607" y="6210643"/>
            <a:ext cx="1878765" cy="489634"/>
          </a:xfrm>
          <a:prstGeom prst="rect">
            <a:avLst/>
          </a:prstGeom>
        </p:spPr>
      </p:pic>
    </p:spTree>
    <p:extLst>
      <p:ext uri="{BB962C8B-B14F-4D97-AF65-F5344CB8AC3E}">
        <p14:creationId xmlns:p14="http://schemas.microsoft.com/office/powerpoint/2010/main" val="297306666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2229" y="2658384"/>
            <a:ext cx="11713028" cy="1325563"/>
          </a:xfrm>
        </p:spPr>
        <p:txBody>
          <a:bodyPr>
            <a:noAutofit/>
          </a:bodyPr>
          <a:lstStyle/>
          <a:p>
            <a:pPr algn="ctr"/>
            <a:r>
              <a:rPr lang="en-US" sz="2800" b="1" baseline="30000" dirty="0">
                <a:effectLst>
                  <a:outerShdw blurRad="38100" dist="38100" dir="2700000" algn="tl">
                    <a:srgbClr val="000000">
                      <a:alpha val="43137"/>
                    </a:srgbClr>
                  </a:outerShdw>
                </a:effectLst>
                <a:latin typeface="+mn-lt"/>
              </a:rPr>
              <a:t>1 </a:t>
            </a:r>
            <a:r>
              <a:rPr lang="en-US" sz="2800" b="1" dirty="0">
                <a:effectLst>
                  <a:outerShdw blurRad="38100" dist="38100" dir="2700000" algn="tl">
                    <a:srgbClr val="000000">
                      <a:alpha val="43137"/>
                    </a:srgbClr>
                  </a:outerShdw>
                </a:effectLst>
                <a:latin typeface="+mn-lt"/>
              </a:rPr>
              <a:t>For you yourselves know, brothers, that our coming to you was not in vain.  </a:t>
            </a:r>
            <a:r>
              <a:rPr lang="en-US" sz="2800" b="1" baseline="30000" dirty="0">
                <a:effectLst>
                  <a:outerShdw blurRad="38100" dist="38100" dir="2700000" algn="tl">
                    <a:srgbClr val="000000">
                      <a:alpha val="43137"/>
                    </a:srgbClr>
                  </a:outerShdw>
                </a:effectLst>
                <a:latin typeface="+mn-lt"/>
              </a:rPr>
              <a:t>2 </a:t>
            </a:r>
            <a:r>
              <a:rPr lang="en-US" sz="2800" b="1" dirty="0">
                <a:effectLst>
                  <a:outerShdw blurRad="38100" dist="38100" dir="2700000" algn="tl">
                    <a:srgbClr val="000000">
                      <a:alpha val="43137"/>
                    </a:srgbClr>
                  </a:outerShdw>
                </a:effectLst>
                <a:latin typeface="+mn-lt"/>
              </a:rPr>
              <a:t>But though we had already suffered and been shamefully treated at Philippi, as you know, we had boldness in our God to declare to you the gospel of God in the midst of much conflict.</a:t>
            </a:r>
            <a:r>
              <a:rPr lang="en-US" sz="2800" b="1" dirty="0">
                <a:effectLst>
                  <a:outerShdw blurRad="38100" dist="38100" dir="2700000" algn="tl">
                    <a:srgbClr val="000000">
                      <a:alpha val="43137"/>
                    </a:srgbClr>
                  </a:outerShdw>
                </a:effectLst>
                <a:latin typeface="+mn-lt"/>
              </a:rPr>
              <a:t>  </a:t>
            </a:r>
            <a:r>
              <a:rPr lang="en-US" sz="2800" b="1" baseline="30000" dirty="0">
                <a:solidFill>
                  <a:srgbClr val="C00000"/>
                </a:solidFill>
                <a:effectLst>
                  <a:outerShdw blurRad="38100" dist="38100" dir="2700000" algn="tl">
                    <a:srgbClr val="000000">
                      <a:alpha val="43137"/>
                    </a:srgbClr>
                  </a:outerShdw>
                </a:effectLst>
                <a:latin typeface="+mn-lt"/>
              </a:rPr>
              <a:t>3 </a:t>
            </a:r>
            <a:r>
              <a:rPr lang="en-US" sz="2800" b="1" dirty="0">
                <a:solidFill>
                  <a:srgbClr val="C00000"/>
                </a:solidFill>
                <a:effectLst>
                  <a:outerShdw blurRad="38100" dist="38100" dir="2700000" algn="tl">
                    <a:srgbClr val="000000">
                      <a:alpha val="43137"/>
                    </a:srgbClr>
                  </a:outerShdw>
                </a:effectLst>
                <a:latin typeface="+mn-lt"/>
              </a:rPr>
              <a:t>For our appeal does not spring from error or impurity or any attempt to deceive</a:t>
            </a:r>
            <a:r>
              <a:rPr lang="en-US" sz="2800" b="1" dirty="0">
                <a:effectLst>
                  <a:outerShdw blurRad="38100" dist="38100" dir="2700000" algn="tl">
                    <a:srgbClr val="000000">
                      <a:alpha val="43137"/>
                    </a:srgbClr>
                  </a:outerShdw>
                </a:effectLst>
                <a:latin typeface="+mn-lt"/>
              </a:rPr>
              <a:t>, </a:t>
            </a:r>
            <a:r>
              <a:rPr lang="en-US" sz="2800" b="1" baseline="30000" dirty="0">
                <a:effectLst>
                  <a:outerShdw blurRad="38100" dist="38100" dir="2700000" algn="tl">
                    <a:srgbClr val="000000">
                      <a:alpha val="43137"/>
                    </a:srgbClr>
                  </a:outerShdw>
                </a:effectLst>
                <a:latin typeface="+mn-lt"/>
              </a:rPr>
              <a:t>4 </a:t>
            </a:r>
            <a:r>
              <a:rPr lang="en-US" sz="2800" b="1" dirty="0">
                <a:effectLst>
                  <a:outerShdw blurRad="38100" dist="38100" dir="2700000" algn="tl">
                    <a:srgbClr val="000000">
                      <a:alpha val="43137"/>
                    </a:srgbClr>
                  </a:outerShdw>
                </a:effectLst>
                <a:latin typeface="+mn-lt"/>
              </a:rPr>
              <a:t>but just as we have been approved by God to be entrusted with the gospel, so we speak, not to please man, but to please God who tests our hearts.  </a:t>
            </a:r>
            <a:r>
              <a:rPr lang="en-US" sz="2800" b="1" baseline="30000" dirty="0">
                <a:effectLst>
                  <a:outerShdw blurRad="38100" dist="38100" dir="2700000" algn="tl">
                    <a:srgbClr val="000000">
                      <a:alpha val="43137"/>
                    </a:srgbClr>
                  </a:outerShdw>
                </a:effectLst>
                <a:latin typeface="+mn-lt"/>
              </a:rPr>
              <a:t>5 </a:t>
            </a:r>
            <a:r>
              <a:rPr lang="en-US" sz="2800" b="1" dirty="0">
                <a:effectLst>
                  <a:outerShdw blurRad="38100" dist="38100" dir="2700000" algn="tl">
                    <a:srgbClr val="000000">
                      <a:alpha val="43137"/>
                    </a:srgbClr>
                  </a:outerShdw>
                </a:effectLst>
                <a:latin typeface="+mn-lt"/>
              </a:rPr>
              <a:t>For we never came with words of flattery, as you know, nor with a pretext for greed—God is witness.  </a:t>
            </a:r>
            <a:r>
              <a:rPr lang="en-US" sz="2800" b="1" baseline="30000" dirty="0">
                <a:effectLst>
                  <a:outerShdw blurRad="38100" dist="38100" dir="2700000" algn="tl">
                    <a:srgbClr val="000000">
                      <a:alpha val="43137"/>
                    </a:srgbClr>
                  </a:outerShdw>
                </a:effectLst>
                <a:latin typeface="+mn-lt"/>
              </a:rPr>
              <a:t>6 </a:t>
            </a:r>
            <a:r>
              <a:rPr lang="en-US" sz="2800" b="1" dirty="0">
                <a:effectLst>
                  <a:outerShdw blurRad="38100" dist="38100" dir="2700000" algn="tl">
                    <a:srgbClr val="000000">
                      <a:alpha val="43137"/>
                    </a:srgbClr>
                  </a:outerShdw>
                </a:effectLst>
                <a:latin typeface="+mn-lt"/>
              </a:rPr>
              <a:t>Nor did we seek glory from people, whether from you or from others, though we could have made demands as apostles of Christ. </a:t>
            </a:r>
            <a:r>
              <a:rPr lang="en-US" sz="2800" b="1" baseline="30000" dirty="0">
                <a:effectLst>
                  <a:outerShdw blurRad="38100" dist="38100" dir="2700000" algn="tl">
                    <a:srgbClr val="000000">
                      <a:alpha val="43137"/>
                    </a:srgbClr>
                  </a:outerShdw>
                </a:effectLst>
                <a:latin typeface="+mn-lt"/>
              </a:rPr>
              <a:t>7 </a:t>
            </a:r>
            <a:r>
              <a:rPr lang="en-US" sz="2800" b="1" dirty="0">
                <a:effectLst>
                  <a:outerShdw blurRad="38100" dist="38100" dir="2700000" algn="tl">
                    <a:srgbClr val="000000">
                      <a:alpha val="43137"/>
                    </a:srgbClr>
                  </a:outerShdw>
                </a:effectLst>
                <a:latin typeface="+mn-lt"/>
              </a:rPr>
              <a:t>But we were gentle among you, like a nursing mother taking care of her own children. </a:t>
            </a:r>
            <a:r>
              <a:rPr lang="en-US" sz="2800" b="1" baseline="30000" dirty="0">
                <a:effectLst>
                  <a:outerShdw blurRad="38100" dist="38100" dir="2700000" algn="tl">
                    <a:srgbClr val="000000">
                      <a:alpha val="43137"/>
                    </a:srgbClr>
                  </a:outerShdw>
                </a:effectLst>
                <a:latin typeface="+mn-lt"/>
              </a:rPr>
              <a:t>8 </a:t>
            </a:r>
            <a:r>
              <a:rPr lang="en-US" sz="2800" b="1" dirty="0">
                <a:effectLst>
                  <a:outerShdw blurRad="38100" dist="38100" dir="2700000" algn="tl">
                    <a:srgbClr val="000000">
                      <a:alpha val="43137"/>
                    </a:srgbClr>
                  </a:outerShdw>
                </a:effectLst>
                <a:latin typeface="+mn-lt"/>
              </a:rPr>
              <a:t>So, being affectionately desirous of you, we were ready to share with you not only the gospel of God but also our own selves, because you had become very dear to us. </a:t>
            </a:r>
            <a:r>
              <a:rPr lang="en-US" sz="2800" b="1" baseline="30000" dirty="0">
                <a:effectLst>
                  <a:outerShdw blurRad="38100" dist="38100" dir="2700000" algn="tl">
                    <a:srgbClr val="000000">
                      <a:alpha val="43137"/>
                    </a:srgbClr>
                  </a:outerShdw>
                </a:effectLst>
                <a:latin typeface="+mn-lt"/>
              </a:rPr>
              <a:t>9 </a:t>
            </a:r>
            <a:r>
              <a:rPr lang="en-US" sz="2800" b="1" dirty="0">
                <a:effectLst>
                  <a:outerShdw blurRad="38100" dist="38100" dir="2700000" algn="tl">
                    <a:srgbClr val="000000">
                      <a:alpha val="43137"/>
                    </a:srgbClr>
                  </a:outerShdw>
                </a:effectLst>
                <a:latin typeface="+mn-lt"/>
              </a:rPr>
              <a:t>For you remember, brothers, our labor and toil: we worked night and day, that we might not be a burden to any of you, while we proclaimed to you the gospel of God. </a:t>
            </a:r>
            <a:endParaRPr lang="en-US" sz="2800" b="1" dirty="0">
              <a:effectLst>
                <a:outerShdw blurRad="38100" dist="38100" dir="2700000" algn="tl">
                  <a:srgbClr val="000000">
                    <a:alpha val="43137"/>
                  </a:srgbClr>
                </a:outerShdw>
              </a:effectLst>
              <a:latin typeface="+mn-lt"/>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82607" y="6210643"/>
            <a:ext cx="1878765" cy="489634"/>
          </a:xfrm>
          <a:prstGeom prst="rect">
            <a:avLst/>
          </a:prstGeom>
        </p:spPr>
      </p:pic>
    </p:spTree>
    <p:extLst>
      <p:ext uri="{BB962C8B-B14F-4D97-AF65-F5344CB8AC3E}">
        <p14:creationId xmlns:p14="http://schemas.microsoft.com/office/powerpoint/2010/main" val="400546826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2229" y="2658384"/>
            <a:ext cx="11713028" cy="1325563"/>
          </a:xfrm>
        </p:spPr>
        <p:txBody>
          <a:bodyPr>
            <a:noAutofit/>
          </a:bodyPr>
          <a:lstStyle/>
          <a:p>
            <a:pPr algn="ctr"/>
            <a:r>
              <a:rPr lang="en-US" sz="2800" b="1" baseline="30000" dirty="0">
                <a:effectLst>
                  <a:outerShdw blurRad="38100" dist="38100" dir="2700000" algn="tl">
                    <a:srgbClr val="000000">
                      <a:alpha val="43137"/>
                    </a:srgbClr>
                  </a:outerShdw>
                </a:effectLst>
                <a:latin typeface="+mn-lt"/>
              </a:rPr>
              <a:t>1 </a:t>
            </a:r>
            <a:r>
              <a:rPr lang="en-US" sz="2800" b="1" dirty="0">
                <a:effectLst>
                  <a:outerShdw blurRad="38100" dist="38100" dir="2700000" algn="tl">
                    <a:srgbClr val="000000">
                      <a:alpha val="43137"/>
                    </a:srgbClr>
                  </a:outerShdw>
                </a:effectLst>
                <a:latin typeface="+mn-lt"/>
              </a:rPr>
              <a:t>For you yourselves know, brothers, that our coming to you was not in vain.  </a:t>
            </a:r>
            <a:r>
              <a:rPr lang="en-US" sz="2800" b="1" baseline="30000" dirty="0">
                <a:effectLst>
                  <a:outerShdw blurRad="38100" dist="38100" dir="2700000" algn="tl">
                    <a:srgbClr val="000000">
                      <a:alpha val="43137"/>
                    </a:srgbClr>
                  </a:outerShdw>
                </a:effectLst>
                <a:latin typeface="+mn-lt"/>
              </a:rPr>
              <a:t>2 </a:t>
            </a:r>
            <a:r>
              <a:rPr lang="en-US" sz="2800" b="1" dirty="0">
                <a:effectLst>
                  <a:outerShdw blurRad="38100" dist="38100" dir="2700000" algn="tl">
                    <a:srgbClr val="000000">
                      <a:alpha val="43137"/>
                    </a:srgbClr>
                  </a:outerShdw>
                </a:effectLst>
                <a:latin typeface="+mn-lt"/>
              </a:rPr>
              <a:t>But though we had already suffered and been shamefully treated at Philippi, as you know, we had boldness in our God to declare to you the gospel of God in the midst of much conflict.</a:t>
            </a:r>
            <a:r>
              <a:rPr lang="en-US" sz="2800" b="1" dirty="0">
                <a:effectLst>
                  <a:outerShdw blurRad="38100" dist="38100" dir="2700000" algn="tl">
                    <a:srgbClr val="000000">
                      <a:alpha val="43137"/>
                    </a:srgbClr>
                  </a:outerShdw>
                </a:effectLst>
                <a:latin typeface="+mn-lt"/>
              </a:rPr>
              <a:t>  </a:t>
            </a:r>
            <a:r>
              <a:rPr lang="en-US" sz="2800" b="1" baseline="30000" dirty="0">
                <a:effectLst>
                  <a:outerShdw blurRad="38100" dist="38100" dir="2700000" algn="tl">
                    <a:srgbClr val="000000">
                      <a:alpha val="43137"/>
                    </a:srgbClr>
                  </a:outerShdw>
                </a:effectLst>
                <a:latin typeface="+mn-lt"/>
              </a:rPr>
              <a:t>3 </a:t>
            </a:r>
            <a:r>
              <a:rPr lang="en-US" sz="2800" b="1" dirty="0">
                <a:effectLst>
                  <a:outerShdw blurRad="38100" dist="38100" dir="2700000" algn="tl">
                    <a:srgbClr val="000000">
                      <a:alpha val="43137"/>
                    </a:srgbClr>
                  </a:outerShdw>
                </a:effectLst>
                <a:latin typeface="+mn-lt"/>
              </a:rPr>
              <a:t>For our appeal does not spring from error or impurity or any attempt to deceive, </a:t>
            </a:r>
            <a:r>
              <a:rPr lang="en-US" sz="2800" b="1" baseline="30000" dirty="0">
                <a:solidFill>
                  <a:srgbClr val="C00000"/>
                </a:solidFill>
                <a:effectLst>
                  <a:outerShdw blurRad="38100" dist="38100" dir="2700000" algn="tl">
                    <a:srgbClr val="000000">
                      <a:alpha val="43137"/>
                    </a:srgbClr>
                  </a:outerShdw>
                </a:effectLst>
                <a:latin typeface="+mn-lt"/>
              </a:rPr>
              <a:t>4 </a:t>
            </a:r>
            <a:r>
              <a:rPr lang="en-US" sz="2800" b="1" dirty="0">
                <a:solidFill>
                  <a:srgbClr val="C00000"/>
                </a:solidFill>
                <a:effectLst>
                  <a:outerShdw blurRad="38100" dist="38100" dir="2700000" algn="tl">
                    <a:srgbClr val="000000">
                      <a:alpha val="43137"/>
                    </a:srgbClr>
                  </a:outerShdw>
                </a:effectLst>
                <a:latin typeface="+mn-lt"/>
              </a:rPr>
              <a:t>but just as we have been approved by God to be entrusted with the gospel, so we speak, not to please man, but to please God who tests our hearts. </a:t>
            </a:r>
            <a:r>
              <a:rPr lang="en-US" sz="2800" b="1" dirty="0">
                <a:effectLst>
                  <a:outerShdw blurRad="38100" dist="38100" dir="2700000" algn="tl">
                    <a:srgbClr val="000000">
                      <a:alpha val="43137"/>
                    </a:srgbClr>
                  </a:outerShdw>
                </a:effectLst>
                <a:latin typeface="+mn-lt"/>
              </a:rPr>
              <a:t> </a:t>
            </a:r>
            <a:r>
              <a:rPr lang="en-US" sz="2800" b="1" baseline="30000" dirty="0">
                <a:effectLst>
                  <a:outerShdw blurRad="38100" dist="38100" dir="2700000" algn="tl">
                    <a:srgbClr val="000000">
                      <a:alpha val="43137"/>
                    </a:srgbClr>
                  </a:outerShdw>
                </a:effectLst>
                <a:latin typeface="+mn-lt"/>
              </a:rPr>
              <a:t>5 </a:t>
            </a:r>
            <a:r>
              <a:rPr lang="en-US" sz="2800" b="1" dirty="0">
                <a:effectLst>
                  <a:outerShdw blurRad="38100" dist="38100" dir="2700000" algn="tl">
                    <a:srgbClr val="000000">
                      <a:alpha val="43137"/>
                    </a:srgbClr>
                  </a:outerShdw>
                </a:effectLst>
                <a:latin typeface="+mn-lt"/>
              </a:rPr>
              <a:t>For we never came with words of flattery, as you know, nor with a pretext for greed—God is witness.  </a:t>
            </a:r>
            <a:r>
              <a:rPr lang="en-US" sz="2800" b="1" baseline="30000" dirty="0">
                <a:effectLst>
                  <a:outerShdw blurRad="38100" dist="38100" dir="2700000" algn="tl">
                    <a:srgbClr val="000000">
                      <a:alpha val="43137"/>
                    </a:srgbClr>
                  </a:outerShdw>
                </a:effectLst>
                <a:latin typeface="+mn-lt"/>
              </a:rPr>
              <a:t>6 </a:t>
            </a:r>
            <a:r>
              <a:rPr lang="en-US" sz="2800" b="1" dirty="0">
                <a:effectLst>
                  <a:outerShdw blurRad="38100" dist="38100" dir="2700000" algn="tl">
                    <a:srgbClr val="000000">
                      <a:alpha val="43137"/>
                    </a:srgbClr>
                  </a:outerShdw>
                </a:effectLst>
                <a:latin typeface="+mn-lt"/>
              </a:rPr>
              <a:t>Nor did we seek glory from people, whether from you or from others, though we could have made demands as apostles of Christ. </a:t>
            </a:r>
            <a:r>
              <a:rPr lang="en-US" sz="2800" b="1" baseline="30000" dirty="0">
                <a:effectLst>
                  <a:outerShdw blurRad="38100" dist="38100" dir="2700000" algn="tl">
                    <a:srgbClr val="000000">
                      <a:alpha val="43137"/>
                    </a:srgbClr>
                  </a:outerShdw>
                </a:effectLst>
                <a:latin typeface="+mn-lt"/>
              </a:rPr>
              <a:t>7 </a:t>
            </a:r>
            <a:r>
              <a:rPr lang="en-US" sz="2800" b="1" dirty="0">
                <a:effectLst>
                  <a:outerShdw blurRad="38100" dist="38100" dir="2700000" algn="tl">
                    <a:srgbClr val="000000">
                      <a:alpha val="43137"/>
                    </a:srgbClr>
                  </a:outerShdw>
                </a:effectLst>
                <a:latin typeface="+mn-lt"/>
              </a:rPr>
              <a:t>But we were gentle among you, like a nursing mother taking care of her own children. </a:t>
            </a:r>
            <a:r>
              <a:rPr lang="en-US" sz="2800" b="1" baseline="30000" dirty="0">
                <a:effectLst>
                  <a:outerShdw blurRad="38100" dist="38100" dir="2700000" algn="tl">
                    <a:srgbClr val="000000">
                      <a:alpha val="43137"/>
                    </a:srgbClr>
                  </a:outerShdw>
                </a:effectLst>
                <a:latin typeface="+mn-lt"/>
              </a:rPr>
              <a:t>8 </a:t>
            </a:r>
            <a:r>
              <a:rPr lang="en-US" sz="2800" b="1" dirty="0">
                <a:effectLst>
                  <a:outerShdw blurRad="38100" dist="38100" dir="2700000" algn="tl">
                    <a:srgbClr val="000000">
                      <a:alpha val="43137"/>
                    </a:srgbClr>
                  </a:outerShdw>
                </a:effectLst>
                <a:latin typeface="+mn-lt"/>
              </a:rPr>
              <a:t>So, being affectionately desirous of you, we were ready to share with you not only the gospel of God but also our own selves, because you had become very dear to us. </a:t>
            </a:r>
            <a:r>
              <a:rPr lang="en-US" sz="2800" b="1" baseline="30000" dirty="0">
                <a:effectLst>
                  <a:outerShdw blurRad="38100" dist="38100" dir="2700000" algn="tl">
                    <a:srgbClr val="000000">
                      <a:alpha val="43137"/>
                    </a:srgbClr>
                  </a:outerShdw>
                </a:effectLst>
                <a:latin typeface="+mn-lt"/>
              </a:rPr>
              <a:t>9 </a:t>
            </a:r>
            <a:r>
              <a:rPr lang="en-US" sz="2800" b="1" dirty="0">
                <a:effectLst>
                  <a:outerShdw blurRad="38100" dist="38100" dir="2700000" algn="tl">
                    <a:srgbClr val="000000">
                      <a:alpha val="43137"/>
                    </a:srgbClr>
                  </a:outerShdw>
                </a:effectLst>
                <a:latin typeface="+mn-lt"/>
              </a:rPr>
              <a:t>For you remember, brothers, our labor and toil: we worked night and day, that we might not be a burden to any of you, while we proclaimed to you the gospel of God. </a:t>
            </a:r>
            <a:endParaRPr lang="en-US" sz="2800" b="1" dirty="0">
              <a:effectLst>
                <a:outerShdw blurRad="38100" dist="38100" dir="2700000" algn="tl">
                  <a:srgbClr val="000000">
                    <a:alpha val="43137"/>
                  </a:srgbClr>
                </a:outerShdw>
              </a:effectLst>
              <a:latin typeface="+mn-lt"/>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82607" y="6210643"/>
            <a:ext cx="1878765" cy="489634"/>
          </a:xfrm>
          <a:prstGeom prst="rect">
            <a:avLst/>
          </a:prstGeom>
        </p:spPr>
      </p:pic>
    </p:spTree>
    <p:extLst>
      <p:ext uri="{BB962C8B-B14F-4D97-AF65-F5344CB8AC3E}">
        <p14:creationId xmlns:p14="http://schemas.microsoft.com/office/powerpoint/2010/main" val="181064484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2229" y="2658384"/>
            <a:ext cx="11713028" cy="1325563"/>
          </a:xfrm>
        </p:spPr>
        <p:txBody>
          <a:bodyPr>
            <a:noAutofit/>
          </a:bodyPr>
          <a:lstStyle/>
          <a:p>
            <a:pPr algn="ctr"/>
            <a:r>
              <a:rPr lang="en-US" sz="2800" b="1" baseline="30000" dirty="0">
                <a:effectLst>
                  <a:outerShdw blurRad="38100" dist="38100" dir="2700000" algn="tl">
                    <a:srgbClr val="000000">
                      <a:alpha val="43137"/>
                    </a:srgbClr>
                  </a:outerShdw>
                </a:effectLst>
                <a:latin typeface="+mn-lt"/>
              </a:rPr>
              <a:t>1 </a:t>
            </a:r>
            <a:r>
              <a:rPr lang="en-US" sz="2800" b="1" dirty="0">
                <a:effectLst>
                  <a:outerShdw blurRad="38100" dist="38100" dir="2700000" algn="tl">
                    <a:srgbClr val="000000">
                      <a:alpha val="43137"/>
                    </a:srgbClr>
                  </a:outerShdw>
                </a:effectLst>
                <a:latin typeface="+mn-lt"/>
              </a:rPr>
              <a:t>For you yourselves know, brothers, that our coming to you was not in vain.  </a:t>
            </a:r>
            <a:r>
              <a:rPr lang="en-US" sz="2800" b="1" baseline="30000" dirty="0">
                <a:effectLst>
                  <a:outerShdw blurRad="38100" dist="38100" dir="2700000" algn="tl">
                    <a:srgbClr val="000000">
                      <a:alpha val="43137"/>
                    </a:srgbClr>
                  </a:outerShdw>
                </a:effectLst>
                <a:latin typeface="+mn-lt"/>
              </a:rPr>
              <a:t>2 </a:t>
            </a:r>
            <a:r>
              <a:rPr lang="en-US" sz="2800" b="1" dirty="0">
                <a:effectLst>
                  <a:outerShdw blurRad="38100" dist="38100" dir="2700000" algn="tl">
                    <a:srgbClr val="000000">
                      <a:alpha val="43137"/>
                    </a:srgbClr>
                  </a:outerShdw>
                </a:effectLst>
                <a:latin typeface="+mn-lt"/>
              </a:rPr>
              <a:t>But though we had already suffered and been shamefully treated at Philippi, as you know, we had boldness in our God to declare to you the gospel of God in the midst of much conflict.</a:t>
            </a:r>
            <a:r>
              <a:rPr lang="en-US" sz="2800" b="1" dirty="0">
                <a:effectLst>
                  <a:outerShdw blurRad="38100" dist="38100" dir="2700000" algn="tl">
                    <a:srgbClr val="000000">
                      <a:alpha val="43137"/>
                    </a:srgbClr>
                  </a:outerShdw>
                </a:effectLst>
                <a:latin typeface="+mn-lt"/>
              </a:rPr>
              <a:t>  </a:t>
            </a:r>
            <a:r>
              <a:rPr lang="en-US" sz="2800" b="1" baseline="30000" dirty="0">
                <a:effectLst>
                  <a:outerShdw blurRad="38100" dist="38100" dir="2700000" algn="tl">
                    <a:srgbClr val="000000">
                      <a:alpha val="43137"/>
                    </a:srgbClr>
                  </a:outerShdw>
                </a:effectLst>
                <a:latin typeface="+mn-lt"/>
              </a:rPr>
              <a:t>3 </a:t>
            </a:r>
            <a:r>
              <a:rPr lang="en-US" sz="2800" b="1" dirty="0">
                <a:effectLst>
                  <a:outerShdw blurRad="38100" dist="38100" dir="2700000" algn="tl">
                    <a:srgbClr val="000000">
                      <a:alpha val="43137"/>
                    </a:srgbClr>
                  </a:outerShdw>
                </a:effectLst>
                <a:latin typeface="+mn-lt"/>
              </a:rPr>
              <a:t>For our appeal does not spring from error or impurity or any attempt to deceive, </a:t>
            </a:r>
            <a:r>
              <a:rPr lang="en-US" sz="2800" b="1" baseline="30000" dirty="0">
                <a:effectLst>
                  <a:outerShdw blurRad="38100" dist="38100" dir="2700000" algn="tl">
                    <a:srgbClr val="000000">
                      <a:alpha val="43137"/>
                    </a:srgbClr>
                  </a:outerShdw>
                </a:effectLst>
                <a:latin typeface="+mn-lt"/>
              </a:rPr>
              <a:t>4 </a:t>
            </a:r>
            <a:r>
              <a:rPr lang="en-US" sz="2800" b="1" dirty="0">
                <a:effectLst>
                  <a:outerShdw blurRad="38100" dist="38100" dir="2700000" algn="tl">
                    <a:srgbClr val="000000">
                      <a:alpha val="43137"/>
                    </a:srgbClr>
                  </a:outerShdw>
                </a:effectLst>
                <a:latin typeface="+mn-lt"/>
              </a:rPr>
              <a:t>but just as we have been approved by God to be entrusted with the gospel, so we speak, not to please man, but to please God who tests our hearts.  </a:t>
            </a:r>
            <a:r>
              <a:rPr lang="en-US" sz="2800" b="1" baseline="30000" dirty="0">
                <a:solidFill>
                  <a:srgbClr val="C00000"/>
                </a:solidFill>
                <a:effectLst>
                  <a:outerShdw blurRad="38100" dist="38100" dir="2700000" algn="tl">
                    <a:srgbClr val="000000">
                      <a:alpha val="43137"/>
                    </a:srgbClr>
                  </a:outerShdw>
                </a:effectLst>
                <a:latin typeface="+mn-lt"/>
              </a:rPr>
              <a:t>5 </a:t>
            </a:r>
            <a:r>
              <a:rPr lang="en-US" sz="2800" b="1" dirty="0">
                <a:solidFill>
                  <a:srgbClr val="C00000"/>
                </a:solidFill>
                <a:effectLst>
                  <a:outerShdw blurRad="38100" dist="38100" dir="2700000" algn="tl">
                    <a:srgbClr val="000000">
                      <a:alpha val="43137"/>
                    </a:srgbClr>
                  </a:outerShdw>
                </a:effectLst>
                <a:latin typeface="+mn-lt"/>
              </a:rPr>
              <a:t>For we never came with words of flattery, as you know, nor with a pretext for greed—God is witness.  </a:t>
            </a:r>
            <a:r>
              <a:rPr lang="en-US" sz="2800" b="1" baseline="30000" dirty="0">
                <a:solidFill>
                  <a:srgbClr val="C00000"/>
                </a:solidFill>
                <a:effectLst>
                  <a:outerShdw blurRad="38100" dist="38100" dir="2700000" algn="tl">
                    <a:srgbClr val="000000">
                      <a:alpha val="43137"/>
                    </a:srgbClr>
                  </a:outerShdw>
                </a:effectLst>
                <a:latin typeface="+mn-lt"/>
              </a:rPr>
              <a:t>6 </a:t>
            </a:r>
            <a:r>
              <a:rPr lang="en-US" sz="2800" b="1" dirty="0">
                <a:solidFill>
                  <a:srgbClr val="C00000"/>
                </a:solidFill>
                <a:effectLst>
                  <a:outerShdw blurRad="38100" dist="38100" dir="2700000" algn="tl">
                    <a:srgbClr val="000000">
                      <a:alpha val="43137"/>
                    </a:srgbClr>
                  </a:outerShdw>
                </a:effectLst>
                <a:latin typeface="+mn-lt"/>
              </a:rPr>
              <a:t>Nor did we seek glory from people, whether from you or from others, though we could have made demands as apostles of Christ.</a:t>
            </a:r>
            <a:r>
              <a:rPr lang="en-US" sz="2800" b="1" dirty="0">
                <a:effectLst>
                  <a:outerShdw blurRad="38100" dist="38100" dir="2700000" algn="tl">
                    <a:srgbClr val="000000">
                      <a:alpha val="43137"/>
                    </a:srgbClr>
                  </a:outerShdw>
                </a:effectLst>
                <a:latin typeface="+mn-lt"/>
              </a:rPr>
              <a:t> </a:t>
            </a:r>
            <a:r>
              <a:rPr lang="en-US" sz="2800" b="1" baseline="30000" dirty="0">
                <a:effectLst>
                  <a:outerShdw blurRad="38100" dist="38100" dir="2700000" algn="tl">
                    <a:srgbClr val="000000">
                      <a:alpha val="43137"/>
                    </a:srgbClr>
                  </a:outerShdw>
                </a:effectLst>
                <a:latin typeface="+mn-lt"/>
              </a:rPr>
              <a:t>7 </a:t>
            </a:r>
            <a:r>
              <a:rPr lang="en-US" sz="2800" b="1" dirty="0">
                <a:effectLst>
                  <a:outerShdw blurRad="38100" dist="38100" dir="2700000" algn="tl">
                    <a:srgbClr val="000000">
                      <a:alpha val="43137"/>
                    </a:srgbClr>
                  </a:outerShdw>
                </a:effectLst>
                <a:latin typeface="+mn-lt"/>
              </a:rPr>
              <a:t>But we were gentle among you, like a nursing mother taking care of her own children. </a:t>
            </a:r>
            <a:r>
              <a:rPr lang="en-US" sz="2800" b="1" baseline="30000" dirty="0">
                <a:effectLst>
                  <a:outerShdw blurRad="38100" dist="38100" dir="2700000" algn="tl">
                    <a:srgbClr val="000000">
                      <a:alpha val="43137"/>
                    </a:srgbClr>
                  </a:outerShdw>
                </a:effectLst>
                <a:latin typeface="+mn-lt"/>
              </a:rPr>
              <a:t>8 </a:t>
            </a:r>
            <a:r>
              <a:rPr lang="en-US" sz="2800" b="1" dirty="0">
                <a:effectLst>
                  <a:outerShdw blurRad="38100" dist="38100" dir="2700000" algn="tl">
                    <a:srgbClr val="000000">
                      <a:alpha val="43137"/>
                    </a:srgbClr>
                  </a:outerShdw>
                </a:effectLst>
                <a:latin typeface="+mn-lt"/>
              </a:rPr>
              <a:t>So, being affectionately desirous of you, we were ready to share with you not only the gospel of God but also our own selves, because you had become very dear to us. </a:t>
            </a:r>
            <a:r>
              <a:rPr lang="en-US" sz="2800" b="1" baseline="30000" dirty="0">
                <a:effectLst>
                  <a:outerShdw blurRad="38100" dist="38100" dir="2700000" algn="tl">
                    <a:srgbClr val="000000">
                      <a:alpha val="43137"/>
                    </a:srgbClr>
                  </a:outerShdw>
                </a:effectLst>
                <a:latin typeface="+mn-lt"/>
              </a:rPr>
              <a:t>9 </a:t>
            </a:r>
            <a:r>
              <a:rPr lang="en-US" sz="2800" b="1" dirty="0">
                <a:effectLst>
                  <a:outerShdw blurRad="38100" dist="38100" dir="2700000" algn="tl">
                    <a:srgbClr val="000000">
                      <a:alpha val="43137"/>
                    </a:srgbClr>
                  </a:outerShdw>
                </a:effectLst>
                <a:latin typeface="+mn-lt"/>
              </a:rPr>
              <a:t>For you remember, brothers, our labor and toil: we worked night and day, that we might not be a burden to any of you, while we proclaimed to you the gospel of God. </a:t>
            </a:r>
            <a:endParaRPr lang="en-US" sz="2800" b="1" dirty="0">
              <a:effectLst>
                <a:outerShdw blurRad="38100" dist="38100" dir="2700000" algn="tl">
                  <a:srgbClr val="000000">
                    <a:alpha val="43137"/>
                  </a:srgbClr>
                </a:outerShdw>
              </a:effectLst>
              <a:latin typeface="+mn-lt"/>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82607" y="6210643"/>
            <a:ext cx="1878765" cy="489634"/>
          </a:xfrm>
          <a:prstGeom prst="rect">
            <a:avLst/>
          </a:prstGeom>
        </p:spPr>
      </p:pic>
    </p:spTree>
    <p:extLst>
      <p:ext uri="{BB962C8B-B14F-4D97-AF65-F5344CB8AC3E}">
        <p14:creationId xmlns:p14="http://schemas.microsoft.com/office/powerpoint/2010/main" val="44470630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2229" y="2658384"/>
            <a:ext cx="11713028" cy="1325563"/>
          </a:xfrm>
        </p:spPr>
        <p:txBody>
          <a:bodyPr>
            <a:noAutofit/>
          </a:bodyPr>
          <a:lstStyle/>
          <a:p>
            <a:pPr algn="ctr"/>
            <a:r>
              <a:rPr lang="en-US" sz="2800" b="1" baseline="30000" dirty="0">
                <a:effectLst>
                  <a:outerShdw blurRad="38100" dist="38100" dir="2700000" algn="tl">
                    <a:srgbClr val="000000">
                      <a:alpha val="43137"/>
                    </a:srgbClr>
                  </a:outerShdw>
                </a:effectLst>
                <a:latin typeface="+mn-lt"/>
              </a:rPr>
              <a:t>1 </a:t>
            </a:r>
            <a:r>
              <a:rPr lang="en-US" sz="2800" b="1" dirty="0">
                <a:effectLst>
                  <a:outerShdw blurRad="38100" dist="38100" dir="2700000" algn="tl">
                    <a:srgbClr val="000000">
                      <a:alpha val="43137"/>
                    </a:srgbClr>
                  </a:outerShdw>
                </a:effectLst>
                <a:latin typeface="+mn-lt"/>
              </a:rPr>
              <a:t>For you yourselves know, brothers, that our coming to you was not in vain.  </a:t>
            </a:r>
            <a:r>
              <a:rPr lang="en-US" sz="2800" b="1" baseline="30000" dirty="0">
                <a:effectLst>
                  <a:outerShdw blurRad="38100" dist="38100" dir="2700000" algn="tl">
                    <a:srgbClr val="000000">
                      <a:alpha val="43137"/>
                    </a:srgbClr>
                  </a:outerShdw>
                </a:effectLst>
                <a:latin typeface="+mn-lt"/>
              </a:rPr>
              <a:t>2 </a:t>
            </a:r>
            <a:r>
              <a:rPr lang="en-US" sz="2800" b="1" dirty="0">
                <a:effectLst>
                  <a:outerShdw blurRad="38100" dist="38100" dir="2700000" algn="tl">
                    <a:srgbClr val="000000">
                      <a:alpha val="43137"/>
                    </a:srgbClr>
                  </a:outerShdw>
                </a:effectLst>
                <a:latin typeface="+mn-lt"/>
              </a:rPr>
              <a:t>But though we had already suffered and been shamefully treated at Philippi, as you know, we had boldness in our God to declare to you the gospel of God in the midst of much conflict.</a:t>
            </a:r>
            <a:r>
              <a:rPr lang="en-US" sz="2800" b="1" dirty="0">
                <a:effectLst>
                  <a:outerShdw blurRad="38100" dist="38100" dir="2700000" algn="tl">
                    <a:srgbClr val="000000">
                      <a:alpha val="43137"/>
                    </a:srgbClr>
                  </a:outerShdw>
                </a:effectLst>
                <a:latin typeface="+mn-lt"/>
              </a:rPr>
              <a:t>  </a:t>
            </a:r>
            <a:r>
              <a:rPr lang="en-US" sz="2800" b="1" baseline="30000" dirty="0">
                <a:effectLst>
                  <a:outerShdw blurRad="38100" dist="38100" dir="2700000" algn="tl">
                    <a:srgbClr val="000000">
                      <a:alpha val="43137"/>
                    </a:srgbClr>
                  </a:outerShdw>
                </a:effectLst>
                <a:latin typeface="+mn-lt"/>
              </a:rPr>
              <a:t>3 </a:t>
            </a:r>
            <a:r>
              <a:rPr lang="en-US" sz="2800" b="1" dirty="0">
                <a:effectLst>
                  <a:outerShdw blurRad="38100" dist="38100" dir="2700000" algn="tl">
                    <a:srgbClr val="000000">
                      <a:alpha val="43137"/>
                    </a:srgbClr>
                  </a:outerShdw>
                </a:effectLst>
                <a:latin typeface="+mn-lt"/>
              </a:rPr>
              <a:t>For our appeal does not spring from error or impurity or any attempt to deceive, </a:t>
            </a:r>
            <a:r>
              <a:rPr lang="en-US" sz="2800" b="1" baseline="30000" dirty="0">
                <a:effectLst>
                  <a:outerShdw blurRad="38100" dist="38100" dir="2700000" algn="tl">
                    <a:srgbClr val="000000">
                      <a:alpha val="43137"/>
                    </a:srgbClr>
                  </a:outerShdw>
                </a:effectLst>
                <a:latin typeface="+mn-lt"/>
              </a:rPr>
              <a:t>4 </a:t>
            </a:r>
            <a:r>
              <a:rPr lang="en-US" sz="2800" b="1" dirty="0">
                <a:effectLst>
                  <a:outerShdw blurRad="38100" dist="38100" dir="2700000" algn="tl">
                    <a:srgbClr val="000000">
                      <a:alpha val="43137"/>
                    </a:srgbClr>
                  </a:outerShdw>
                </a:effectLst>
                <a:latin typeface="+mn-lt"/>
              </a:rPr>
              <a:t>but just as we have been approved by God to be entrusted with the gospel, so we speak, not to please man, but to please God who tests our hearts.  </a:t>
            </a:r>
            <a:r>
              <a:rPr lang="en-US" sz="2800" b="1" baseline="30000" dirty="0">
                <a:effectLst>
                  <a:outerShdw blurRad="38100" dist="38100" dir="2700000" algn="tl">
                    <a:srgbClr val="000000">
                      <a:alpha val="43137"/>
                    </a:srgbClr>
                  </a:outerShdw>
                </a:effectLst>
                <a:latin typeface="+mn-lt"/>
              </a:rPr>
              <a:t>5 </a:t>
            </a:r>
            <a:r>
              <a:rPr lang="en-US" sz="2800" b="1" dirty="0">
                <a:effectLst>
                  <a:outerShdw blurRad="38100" dist="38100" dir="2700000" algn="tl">
                    <a:srgbClr val="000000">
                      <a:alpha val="43137"/>
                    </a:srgbClr>
                  </a:outerShdw>
                </a:effectLst>
                <a:latin typeface="+mn-lt"/>
              </a:rPr>
              <a:t>For we never came with words of flattery, as you know, nor with a pretext for greed—God is witness.  </a:t>
            </a:r>
            <a:r>
              <a:rPr lang="en-US" sz="2800" b="1" baseline="30000" dirty="0">
                <a:effectLst>
                  <a:outerShdw blurRad="38100" dist="38100" dir="2700000" algn="tl">
                    <a:srgbClr val="000000">
                      <a:alpha val="43137"/>
                    </a:srgbClr>
                  </a:outerShdw>
                </a:effectLst>
                <a:latin typeface="+mn-lt"/>
              </a:rPr>
              <a:t>6 </a:t>
            </a:r>
            <a:r>
              <a:rPr lang="en-US" sz="2800" b="1" dirty="0">
                <a:effectLst>
                  <a:outerShdw blurRad="38100" dist="38100" dir="2700000" algn="tl">
                    <a:srgbClr val="000000">
                      <a:alpha val="43137"/>
                    </a:srgbClr>
                  </a:outerShdw>
                </a:effectLst>
                <a:latin typeface="+mn-lt"/>
              </a:rPr>
              <a:t>Nor did we seek glory from people, whether from you or from others, though we could have made demands as apostles of Christ. </a:t>
            </a:r>
            <a:r>
              <a:rPr lang="en-US" sz="2800" b="1" baseline="30000" dirty="0">
                <a:effectLst>
                  <a:outerShdw blurRad="38100" dist="38100" dir="2700000" algn="tl">
                    <a:srgbClr val="000000">
                      <a:alpha val="43137"/>
                    </a:srgbClr>
                  </a:outerShdw>
                </a:effectLst>
                <a:latin typeface="+mn-lt"/>
              </a:rPr>
              <a:t>7 </a:t>
            </a:r>
            <a:r>
              <a:rPr lang="en-US" sz="2800" b="1" dirty="0">
                <a:effectLst>
                  <a:outerShdw blurRad="38100" dist="38100" dir="2700000" algn="tl">
                    <a:srgbClr val="000000">
                      <a:alpha val="43137"/>
                    </a:srgbClr>
                  </a:outerShdw>
                </a:effectLst>
                <a:latin typeface="+mn-lt"/>
              </a:rPr>
              <a:t>But we were gentle among you, like a nursing mother taking care of her own children. </a:t>
            </a:r>
            <a:r>
              <a:rPr lang="en-US" sz="2800" b="1" baseline="30000" dirty="0">
                <a:effectLst>
                  <a:outerShdw blurRad="38100" dist="38100" dir="2700000" algn="tl">
                    <a:srgbClr val="000000">
                      <a:alpha val="43137"/>
                    </a:srgbClr>
                  </a:outerShdw>
                </a:effectLst>
                <a:latin typeface="+mn-lt"/>
              </a:rPr>
              <a:t>8 </a:t>
            </a:r>
            <a:r>
              <a:rPr lang="en-US" sz="2800" b="1" dirty="0">
                <a:effectLst>
                  <a:outerShdw blurRad="38100" dist="38100" dir="2700000" algn="tl">
                    <a:srgbClr val="000000">
                      <a:alpha val="43137"/>
                    </a:srgbClr>
                  </a:outerShdw>
                </a:effectLst>
                <a:latin typeface="+mn-lt"/>
              </a:rPr>
              <a:t>So, being affectionately desirous of you, we were ready to share with you not only the gospel of God but also our own selves, because you had become very dear to us. </a:t>
            </a:r>
            <a:r>
              <a:rPr lang="en-US" sz="2800" b="1" baseline="30000" dirty="0">
                <a:solidFill>
                  <a:srgbClr val="C00000"/>
                </a:solidFill>
                <a:effectLst>
                  <a:outerShdw blurRad="38100" dist="38100" dir="2700000" algn="tl">
                    <a:srgbClr val="000000">
                      <a:alpha val="43137"/>
                    </a:srgbClr>
                  </a:outerShdw>
                </a:effectLst>
                <a:latin typeface="+mn-lt"/>
              </a:rPr>
              <a:t>9 </a:t>
            </a:r>
            <a:r>
              <a:rPr lang="en-US" sz="2800" b="1" dirty="0">
                <a:solidFill>
                  <a:srgbClr val="C00000"/>
                </a:solidFill>
                <a:effectLst>
                  <a:outerShdw blurRad="38100" dist="38100" dir="2700000" algn="tl">
                    <a:srgbClr val="000000">
                      <a:alpha val="43137"/>
                    </a:srgbClr>
                  </a:outerShdw>
                </a:effectLst>
                <a:latin typeface="+mn-lt"/>
              </a:rPr>
              <a:t>For you remember, brothers, our labor and toil: we worked night and day, that we might not be a burden to any of you, while we proclaimed to you the gospel of God. </a:t>
            </a:r>
            <a:endParaRPr lang="en-US" sz="2800" b="1" dirty="0">
              <a:solidFill>
                <a:srgbClr val="C00000"/>
              </a:solidFill>
              <a:effectLst>
                <a:outerShdw blurRad="38100" dist="38100" dir="2700000" algn="tl">
                  <a:srgbClr val="000000">
                    <a:alpha val="43137"/>
                  </a:srgbClr>
                </a:outerShdw>
              </a:effectLst>
              <a:latin typeface="+mn-lt"/>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82607" y="6210643"/>
            <a:ext cx="1878765" cy="489634"/>
          </a:xfrm>
          <a:prstGeom prst="rect">
            <a:avLst/>
          </a:prstGeom>
        </p:spPr>
      </p:pic>
    </p:spTree>
    <p:extLst>
      <p:ext uri="{BB962C8B-B14F-4D97-AF65-F5344CB8AC3E}">
        <p14:creationId xmlns:p14="http://schemas.microsoft.com/office/powerpoint/2010/main" val="48546612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2229" y="2658384"/>
            <a:ext cx="11713028" cy="1325563"/>
          </a:xfrm>
        </p:spPr>
        <p:txBody>
          <a:bodyPr>
            <a:noAutofit/>
          </a:bodyPr>
          <a:lstStyle/>
          <a:p>
            <a:pPr algn="ctr"/>
            <a:r>
              <a:rPr lang="en-US" sz="2800" b="1" baseline="30000" dirty="0">
                <a:effectLst>
                  <a:outerShdw blurRad="38100" dist="38100" dir="2700000" algn="tl">
                    <a:srgbClr val="000000">
                      <a:alpha val="43137"/>
                    </a:srgbClr>
                  </a:outerShdw>
                </a:effectLst>
                <a:latin typeface="+mn-lt"/>
              </a:rPr>
              <a:t>1 </a:t>
            </a:r>
            <a:r>
              <a:rPr lang="en-US" sz="2800" b="1" dirty="0">
                <a:effectLst>
                  <a:outerShdw blurRad="38100" dist="38100" dir="2700000" algn="tl">
                    <a:srgbClr val="000000">
                      <a:alpha val="43137"/>
                    </a:srgbClr>
                  </a:outerShdw>
                </a:effectLst>
                <a:latin typeface="+mn-lt"/>
              </a:rPr>
              <a:t>For you yourselves know, brothers, that our coming to you was not in vain.  </a:t>
            </a:r>
            <a:r>
              <a:rPr lang="en-US" sz="2800" b="1" baseline="30000" dirty="0">
                <a:effectLst>
                  <a:outerShdw blurRad="38100" dist="38100" dir="2700000" algn="tl">
                    <a:srgbClr val="000000">
                      <a:alpha val="43137"/>
                    </a:srgbClr>
                  </a:outerShdw>
                </a:effectLst>
                <a:latin typeface="+mn-lt"/>
              </a:rPr>
              <a:t>2 </a:t>
            </a:r>
            <a:r>
              <a:rPr lang="en-US" sz="2800" b="1" dirty="0">
                <a:effectLst>
                  <a:outerShdw blurRad="38100" dist="38100" dir="2700000" algn="tl">
                    <a:srgbClr val="000000">
                      <a:alpha val="43137"/>
                    </a:srgbClr>
                  </a:outerShdw>
                </a:effectLst>
                <a:latin typeface="+mn-lt"/>
              </a:rPr>
              <a:t>But though we had already suffered and been shamefully treated at Philippi, as you know, we had boldness in our God to declare to you the gospel of God in the midst of much conflict.</a:t>
            </a:r>
            <a:r>
              <a:rPr lang="en-US" sz="2800" b="1" dirty="0">
                <a:effectLst>
                  <a:outerShdw blurRad="38100" dist="38100" dir="2700000" algn="tl">
                    <a:srgbClr val="000000">
                      <a:alpha val="43137"/>
                    </a:srgbClr>
                  </a:outerShdw>
                </a:effectLst>
                <a:latin typeface="+mn-lt"/>
              </a:rPr>
              <a:t>  </a:t>
            </a:r>
            <a:r>
              <a:rPr lang="en-US" sz="2800" b="1" baseline="30000" dirty="0">
                <a:effectLst>
                  <a:outerShdw blurRad="38100" dist="38100" dir="2700000" algn="tl">
                    <a:srgbClr val="000000">
                      <a:alpha val="43137"/>
                    </a:srgbClr>
                  </a:outerShdw>
                </a:effectLst>
                <a:latin typeface="+mn-lt"/>
              </a:rPr>
              <a:t>3 </a:t>
            </a:r>
            <a:r>
              <a:rPr lang="en-US" sz="2800" b="1" dirty="0">
                <a:effectLst>
                  <a:outerShdw blurRad="38100" dist="38100" dir="2700000" algn="tl">
                    <a:srgbClr val="000000">
                      <a:alpha val="43137"/>
                    </a:srgbClr>
                  </a:outerShdw>
                </a:effectLst>
                <a:latin typeface="+mn-lt"/>
              </a:rPr>
              <a:t>For our appeal does not spring from error or impurity or any attempt to deceive, </a:t>
            </a:r>
            <a:r>
              <a:rPr lang="en-US" sz="2800" b="1" baseline="30000" dirty="0">
                <a:effectLst>
                  <a:outerShdw blurRad="38100" dist="38100" dir="2700000" algn="tl">
                    <a:srgbClr val="000000">
                      <a:alpha val="43137"/>
                    </a:srgbClr>
                  </a:outerShdw>
                </a:effectLst>
                <a:latin typeface="+mn-lt"/>
              </a:rPr>
              <a:t>4 </a:t>
            </a:r>
            <a:r>
              <a:rPr lang="en-US" sz="2800" b="1" dirty="0">
                <a:effectLst>
                  <a:outerShdw blurRad="38100" dist="38100" dir="2700000" algn="tl">
                    <a:srgbClr val="000000">
                      <a:alpha val="43137"/>
                    </a:srgbClr>
                  </a:outerShdw>
                </a:effectLst>
                <a:latin typeface="+mn-lt"/>
              </a:rPr>
              <a:t>but just as we have been approved by God to be entrusted with the gospel, so we speak, not to please man, but to please God who tests our hearts.  </a:t>
            </a:r>
            <a:r>
              <a:rPr lang="en-US" sz="2800" b="1" baseline="30000" dirty="0">
                <a:effectLst>
                  <a:outerShdw blurRad="38100" dist="38100" dir="2700000" algn="tl">
                    <a:srgbClr val="000000">
                      <a:alpha val="43137"/>
                    </a:srgbClr>
                  </a:outerShdw>
                </a:effectLst>
                <a:latin typeface="+mn-lt"/>
              </a:rPr>
              <a:t>5 </a:t>
            </a:r>
            <a:r>
              <a:rPr lang="en-US" sz="2800" b="1" dirty="0">
                <a:effectLst>
                  <a:outerShdw blurRad="38100" dist="38100" dir="2700000" algn="tl">
                    <a:srgbClr val="000000">
                      <a:alpha val="43137"/>
                    </a:srgbClr>
                  </a:outerShdw>
                </a:effectLst>
                <a:latin typeface="+mn-lt"/>
              </a:rPr>
              <a:t>For we never came with words of flattery, as you know, nor with a pretext for greed—God is witness.  </a:t>
            </a:r>
            <a:r>
              <a:rPr lang="en-US" sz="2800" b="1" baseline="30000" dirty="0">
                <a:effectLst>
                  <a:outerShdw blurRad="38100" dist="38100" dir="2700000" algn="tl">
                    <a:srgbClr val="000000">
                      <a:alpha val="43137"/>
                    </a:srgbClr>
                  </a:outerShdw>
                </a:effectLst>
                <a:latin typeface="+mn-lt"/>
              </a:rPr>
              <a:t>6 </a:t>
            </a:r>
            <a:r>
              <a:rPr lang="en-US" sz="2800" b="1" dirty="0">
                <a:effectLst>
                  <a:outerShdw blurRad="38100" dist="38100" dir="2700000" algn="tl">
                    <a:srgbClr val="000000">
                      <a:alpha val="43137"/>
                    </a:srgbClr>
                  </a:outerShdw>
                </a:effectLst>
                <a:latin typeface="+mn-lt"/>
              </a:rPr>
              <a:t>Nor did we seek glory from people, whether from you or from others, though we could have made demands as apostles of Christ. </a:t>
            </a:r>
            <a:r>
              <a:rPr lang="en-US" sz="2800" b="1" baseline="30000" dirty="0">
                <a:solidFill>
                  <a:srgbClr val="C00000"/>
                </a:solidFill>
                <a:effectLst>
                  <a:outerShdw blurRad="38100" dist="38100" dir="2700000" algn="tl">
                    <a:srgbClr val="000000">
                      <a:alpha val="43137"/>
                    </a:srgbClr>
                  </a:outerShdw>
                </a:effectLst>
                <a:latin typeface="+mn-lt"/>
              </a:rPr>
              <a:t>7 </a:t>
            </a:r>
            <a:r>
              <a:rPr lang="en-US" sz="2800" b="1" dirty="0">
                <a:solidFill>
                  <a:srgbClr val="C00000"/>
                </a:solidFill>
                <a:effectLst>
                  <a:outerShdw blurRad="38100" dist="38100" dir="2700000" algn="tl">
                    <a:srgbClr val="000000">
                      <a:alpha val="43137"/>
                    </a:srgbClr>
                  </a:outerShdw>
                </a:effectLst>
                <a:latin typeface="+mn-lt"/>
              </a:rPr>
              <a:t>But we were gentle among you, like a nursing mother taking care of her own children. </a:t>
            </a:r>
            <a:r>
              <a:rPr lang="en-US" sz="2800" b="1" baseline="30000" dirty="0">
                <a:effectLst>
                  <a:outerShdw blurRad="38100" dist="38100" dir="2700000" algn="tl">
                    <a:srgbClr val="000000">
                      <a:alpha val="43137"/>
                    </a:srgbClr>
                  </a:outerShdw>
                </a:effectLst>
                <a:latin typeface="+mn-lt"/>
              </a:rPr>
              <a:t>8 </a:t>
            </a:r>
            <a:r>
              <a:rPr lang="en-US" sz="2800" b="1" dirty="0">
                <a:effectLst>
                  <a:outerShdw blurRad="38100" dist="38100" dir="2700000" algn="tl">
                    <a:srgbClr val="000000">
                      <a:alpha val="43137"/>
                    </a:srgbClr>
                  </a:outerShdw>
                </a:effectLst>
                <a:latin typeface="+mn-lt"/>
              </a:rPr>
              <a:t>So, being affectionately desirous of you, we were ready to share with you not only the gospel of God but also our own selves, because you had become very dear to us. </a:t>
            </a:r>
            <a:r>
              <a:rPr lang="en-US" sz="2800" b="1" baseline="30000" dirty="0">
                <a:effectLst>
                  <a:outerShdw blurRad="38100" dist="38100" dir="2700000" algn="tl">
                    <a:srgbClr val="000000">
                      <a:alpha val="43137"/>
                    </a:srgbClr>
                  </a:outerShdw>
                </a:effectLst>
                <a:latin typeface="+mn-lt"/>
              </a:rPr>
              <a:t>9 </a:t>
            </a:r>
            <a:r>
              <a:rPr lang="en-US" sz="2800" b="1" dirty="0">
                <a:effectLst>
                  <a:outerShdw blurRad="38100" dist="38100" dir="2700000" algn="tl">
                    <a:srgbClr val="000000">
                      <a:alpha val="43137"/>
                    </a:srgbClr>
                  </a:outerShdw>
                </a:effectLst>
                <a:latin typeface="+mn-lt"/>
              </a:rPr>
              <a:t>For you remember, brothers, our labor and toil: we worked night and day, that we might not be a burden to any of you, while we proclaimed to you the gospel of God. </a:t>
            </a:r>
            <a:endParaRPr lang="en-US" sz="2800" b="1" dirty="0">
              <a:effectLst>
                <a:outerShdw blurRad="38100" dist="38100" dir="2700000" algn="tl">
                  <a:srgbClr val="000000">
                    <a:alpha val="43137"/>
                  </a:srgbClr>
                </a:outerShdw>
              </a:effectLst>
              <a:latin typeface="+mn-lt"/>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82607" y="6210643"/>
            <a:ext cx="1878765" cy="489634"/>
          </a:xfrm>
          <a:prstGeom prst="rect">
            <a:avLst/>
          </a:prstGeom>
        </p:spPr>
      </p:pic>
    </p:spTree>
    <p:extLst>
      <p:ext uri="{BB962C8B-B14F-4D97-AF65-F5344CB8AC3E}">
        <p14:creationId xmlns:p14="http://schemas.microsoft.com/office/powerpoint/2010/main" val="411298461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2229" y="2614842"/>
            <a:ext cx="11713028" cy="1325563"/>
          </a:xfrm>
        </p:spPr>
        <p:txBody>
          <a:bodyPr>
            <a:noAutofit/>
          </a:bodyPr>
          <a:lstStyle/>
          <a:p>
            <a:pPr algn="ctr"/>
            <a:r>
              <a:rPr lang="en-US" sz="2800" b="1" baseline="30000" dirty="0" smtClean="0">
                <a:effectLst>
                  <a:outerShdw blurRad="38100" dist="38100" dir="2700000" algn="tl">
                    <a:srgbClr val="000000">
                      <a:alpha val="43137"/>
                    </a:srgbClr>
                  </a:outerShdw>
                </a:effectLst>
                <a:latin typeface="+mn-lt"/>
              </a:rPr>
              <a:t>10</a:t>
            </a:r>
            <a:r>
              <a:rPr lang="en-US" sz="2800" b="1" baseline="30000" dirty="0">
                <a:effectLst>
                  <a:outerShdw blurRad="38100" dist="38100" dir="2700000" algn="tl">
                    <a:srgbClr val="000000">
                      <a:alpha val="43137"/>
                    </a:srgbClr>
                  </a:outerShdw>
                </a:effectLst>
                <a:latin typeface="+mn-lt"/>
              </a:rPr>
              <a:t> </a:t>
            </a:r>
            <a:r>
              <a:rPr lang="en-US" sz="2800" b="1" dirty="0">
                <a:effectLst>
                  <a:outerShdw blurRad="38100" dist="38100" dir="2700000" algn="tl">
                    <a:srgbClr val="000000">
                      <a:alpha val="43137"/>
                    </a:srgbClr>
                  </a:outerShdw>
                </a:effectLst>
                <a:latin typeface="+mn-lt"/>
              </a:rPr>
              <a:t>You are witnesses, and God also, how holy and righteous and blameless was our conduct toward you believers.  </a:t>
            </a:r>
            <a:r>
              <a:rPr lang="en-US" sz="2800" b="1" baseline="30000" dirty="0">
                <a:effectLst>
                  <a:outerShdw blurRad="38100" dist="38100" dir="2700000" algn="tl">
                    <a:srgbClr val="000000">
                      <a:alpha val="43137"/>
                    </a:srgbClr>
                  </a:outerShdw>
                </a:effectLst>
                <a:latin typeface="+mn-lt"/>
              </a:rPr>
              <a:t>11 </a:t>
            </a:r>
            <a:r>
              <a:rPr lang="en-US" sz="2800" b="1" dirty="0">
                <a:effectLst>
                  <a:outerShdw blurRad="38100" dist="38100" dir="2700000" algn="tl">
                    <a:srgbClr val="000000">
                      <a:alpha val="43137"/>
                    </a:srgbClr>
                  </a:outerShdw>
                </a:effectLst>
                <a:latin typeface="+mn-lt"/>
              </a:rPr>
              <a:t>For you know how, like a father with his children, </a:t>
            </a:r>
            <a:r>
              <a:rPr lang="en-US" sz="2800" b="1" baseline="30000" dirty="0">
                <a:effectLst>
                  <a:outerShdw blurRad="38100" dist="38100" dir="2700000" algn="tl">
                    <a:srgbClr val="000000">
                      <a:alpha val="43137"/>
                    </a:srgbClr>
                  </a:outerShdw>
                </a:effectLst>
                <a:latin typeface="+mn-lt"/>
              </a:rPr>
              <a:t>12 </a:t>
            </a:r>
            <a:r>
              <a:rPr lang="en-US" sz="2800" b="1" dirty="0">
                <a:effectLst>
                  <a:outerShdw blurRad="38100" dist="38100" dir="2700000" algn="tl">
                    <a:srgbClr val="000000">
                      <a:alpha val="43137"/>
                    </a:srgbClr>
                  </a:outerShdw>
                </a:effectLst>
                <a:latin typeface="+mn-lt"/>
              </a:rPr>
              <a:t>we exhorted each one of you and encouraged you and charged you to walk in a manner worthy of God, who calls you into his own kingdom and glory.  </a:t>
            </a:r>
            <a:r>
              <a:rPr lang="en-US" sz="2800" b="1" baseline="30000" dirty="0">
                <a:solidFill>
                  <a:srgbClr val="C00000"/>
                </a:solidFill>
                <a:effectLst>
                  <a:outerShdw blurRad="38100" dist="38100" dir="2700000" algn="tl">
                    <a:srgbClr val="000000">
                      <a:alpha val="43137"/>
                    </a:srgbClr>
                  </a:outerShdw>
                </a:effectLst>
                <a:latin typeface="+mn-lt"/>
              </a:rPr>
              <a:t>13 </a:t>
            </a:r>
            <a:r>
              <a:rPr lang="en-US" sz="2800" b="1" dirty="0">
                <a:solidFill>
                  <a:srgbClr val="C00000"/>
                </a:solidFill>
                <a:effectLst>
                  <a:outerShdw blurRad="38100" dist="38100" dir="2700000" algn="tl">
                    <a:srgbClr val="000000">
                      <a:alpha val="43137"/>
                    </a:srgbClr>
                  </a:outerShdw>
                </a:effectLst>
                <a:latin typeface="+mn-lt"/>
              </a:rPr>
              <a:t>And we also thank God constantly for this, that when you received the word of God, which you heard from us, you accepted it not as the word of men but as what it really is, the word of God, which is at work in you believers.  </a:t>
            </a:r>
            <a:r>
              <a:rPr lang="en-US" sz="2800" b="1" baseline="30000" dirty="0">
                <a:effectLst>
                  <a:outerShdw blurRad="38100" dist="38100" dir="2700000" algn="tl">
                    <a:srgbClr val="000000">
                      <a:alpha val="43137"/>
                    </a:srgbClr>
                  </a:outerShdw>
                </a:effectLst>
                <a:latin typeface="+mn-lt"/>
              </a:rPr>
              <a:t>14 </a:t>
            </a:r>
            <a:r>
              <a:rPr lang="en-US" sz="2800" b="1" dirty="0">
                <a:effectLst>
                  <a:outerShdw blurRad="38100" dist="38100" dir="2700000" algn="tl">
                    <a:srgbClr val="000000">
                      <a:alpha val="43137"/>
                    </a:srgbClr>
                  </a:outerShdw>
                </a:effectLst>
                <a:latin typeface="+mn-lt"/>
              </a:rPr>
              <a:t>For you, brothers, became imitators of the churches of God in Christ Jesus that are in Judea. For you suffered the same things from your own countrymen as they did from the Jews,</a:t>
            </a:r>
            <a:r>
              <a:rPr lang="en-US" sz="2800" b="1" baseline="30000" dirty="0">
                <a:effectLst>
                  <a:outerShdw blurRad="38100" dist="38100" dir="2700000" algn="tl">
                    <a:srgbClr val="000000">
                      <a:alpha val="43137"/>
                    </a:srgbClr>
                  </a:outerShdw>
                </a:effectLst>
                <a:latin typeface="+mn-lt"/>
              </a:rPr>
              <a:t> 15 </a:t>
            </a:r>
            <a:r>
              <a:rPr lang="en-US" sz="2800" b="1" dirty="0">
                <a:effectLst>
                  <a:outerShdw blurRad="38100" dist="38100" dir="2700000" algn="tl">
                    <a:srgbClr val="000000">
                      <a:alpha val="43137"/>
                    </a:srgbClr>
                  </a:outerShdw>
                </a:effectLst>
                <a:latin typeface="+mn-lt"/>
              </a:rPr>
              <a:t>who killed both the Lord Jesus and the prophets, and drove us out, and displease God and oppose all mankind </a:t>
            </a:r>
            <a:r>
              <a:rPr lang="en-US" sz="2800" b="1" baseline="30000" dirty="0">
                <a:effectLst>
                  <a:outerShdw blurRad="38100" dist="38100" dir="2700000" algn="tl">
                    <a:srgbClr val="000000">
                      <a:alpha val="43137"/>
                    </a:srgbClr>
                  </a:outerShdw>
                </a:effectLst>
                <a:latin typeface="+mn-lt"/>
              </a:rPr>
              <a:t>16 </a:t>
            </a:r>
            <a:r>
              <a:rPr lang="en-US" sz="2800" b="1" dirty="0">
                <a:effectLst>
                  <a:outerShdw blurRad="38100" dist="38100" dir="2700000" algn="tl">
                    <a:srgbClr val="000000">
                      <a:alpha val="43137"/>
                    </a:srgbClr>
                  </a:outerShdw>
                </a:effectLst>
                <a:latin typeface="+mn-lt"/>
              </a:rPr>
              <a:t>by hindering us from speaking to the Gentiles that they might be saved—so as always to fill up the measure of their sins. But wrath has come upon them at last! </a:t>
            </a:r>
            <a:r>
              <a:rPr lang="en-US" sz="2800" b="1" dirty="0" smtClean="0">
                <a:effectLst>
                  <a:outerShdw blurRad="38100" dist="38100" dir="2700000" algn="tl">
                    <a:srgbClr val="000000">
                      <a:alpha val="43137"/>
                    </a:srgbClr>
                  </a:outerShdw>
                </a:effectLst>
                <a:latin typeface="+mn-lt"/>
              </a:rPr>
              <a:t/>
            </a:r>
            <a:br>
              <a:rPr lang="en-US" sz="2800" b="1" dirty="0" smtClean="0">
                <a:effectLst>
                  <a:outerShdw blurRad="38100" dist="38100" dir="2700000" algn="tl">
                    <a:srgbClr val="000000">
                      <a:alpha val="43137"/>
                    </a:srgbClr>
                  </a:outerShdw>
                </a:effectLst>
                <a:latin typeface="+mn-lt"/>
              </a:rPr>
            </a:br>
            <a:r>
              <a:rPr lang="en-US" sz="2000" b="1" dirty="0">
                <a:effectLst>
                  <a:outerShdw blurRad="38100" dist="38100" dir="2700000" algn="tl">
                    <a:srgbClr val="000000">
                      <a:alpha val="43137"/>
                    </a:srgbClr>
                  </a:outerShdw>
                </a:effectLst>
                <a:latin typeface="+mn-lt"/>
              </a:rPr>
              <a:t/>
            </a:r>
            <a:br>
              <a:rPr lang="en-US" sz="2000" b="1" dirty="0">
                <a:effectLst>
                  <a:outerShdw blurRad="38100" dist="38100" dir="2700000" algn="tl">
                    <a:srgbClr val="000000">
                      <a:alpha val="43137"/>
                    </a:srgbClr>
                  </a:outerShdw>
                </a:effectLst>
                <a:latin typeface="+mn-lt"/>
              </a:rPr>
            </a:br>
            <a:r>
              <a:rPr lang="en-US" sz="2000" b="1" dirty="0" smtClean="0">
                <a:effectLst>
                  <a:outerShdw blurRad="38100" dist="38100" dir="2700000" algn="tl">
                    <a:srgbClr val="000000">
                      <a:alpha val="43137"/>
                    </a:srgbClr>
                  </a:outerShdw>
                </a:effectLst>
                <a:latin typeface="+mn-lt"/>
              </a:rPr>
              <a:t>1 Thessalonians 2:1-16 ESV</a:t>
            </a:r>
            <a:endParaRPr lang="en-US" sz="2000" b="1" dirty="0">
              <a:effectLst>
                <a:outerShdw blurRad="38100" dist="38100" dir="2700000" algn="tl">
                  <a:srgbClr val="000000">
                    <a:alpha val="43137"/>
                  </a:srgbClr>
                </a:outerShdw>
              </a:effectLst>
              <a:latin typeface="+mn-lt"/>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82607" y="6210643"/>
            <a:ext cx="1878765" cy="489634"/>
          </a:xfrm>
          <a:prstGeom prst="rect">
            <a:avLst/>
          </a:prstGeom>
        </p:spPr>
      </p:pic>
    </p:spTree>
    <p:extLst>
      <p:ext uri="{BB962C8B-B14F-4D97-AF65-F5344CB8AC3E}">
        <p14:creationId xmlns:p14="http://schemas.microsoft.com/office/powerpoint/2010/main" val="255517933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2229" y="2658384"/>
            <a:ext cx="11713028" cy="1325563"/>
          </a:xfrm>
        </p:spPr>
        <p:txBody>
          <a:bodyPr>
            <a:noAutofit/>
          </a:bodyPr>
          <a:lstStyle/>
          <a:p>
            <a:pPr algn="ctr"/>
            <a:r>
              <a:rPr lang="en-US" sz="2800" b="1" baseline="30000" dirty="0">
                <a:effectLst>
                  <a:outerShdw blurRad="38100" dist="38100" dir="2700000" algn="tl">
                    <a:srgbClr val="000000">
                      <a:alpha val="43137"/>
                    </a:srgbClr>
                  </a:outerShdw>
                </a:effectLst>
                <a:latin typeface="+mn-lt"/>
              </a:rPr>
              <a:t>1 </a:t>
            </a:r>
            <a:r>
              <a:rPr lang="en-US" sz="2800" b="1" dirty="0">
                <a:effectLst>
                  <a:outerShdw blurRad="38100" dist="38100" dir="2700000" algn="tl">
                    <a:srgbClr val="000000">
                      <a:alpha val="43137"/>
                    </a:srgbClr>
                  </a:outerShdw>
                </a:effectLst>
                <a:latin typeface="+mn-lt"/>
              </a:rPr>
              <a:t>For you yourselves know, brothers, that our coming to you was not in vain.  </a:t>
            </a:r>
            <a:r>
              <a:rPr lang="en-US" sz="2800" b="1" baseline="30000" dirty="0">
                <a:effectLst>
                  <a:outerShdw blurRad="38100" dist="38100" dir="2700000" algn="tl">
                    <a:srgbClr val="000000">
                      <a:alpha val="43137"/>
                    </a:srgbClr>
                  </a:outerShdw>
                </a:effectLst>
                <a:latin typeface="+mn-lt"/>
              </a:rPr>
              <a:t>2 </a:t>
            </a:r>
            <a:r>
              <a:rPr lang="en-US" sz="2800" b="1" dirty="0">
                <a:effectLst>
                  <a:outerShdw blurRad="38100" dist="38100" dir="2700000" algn="tl">
                    <a:srgbClr val="000000">
                      <a:alpha val="43137"/>
                    </a:srgbClr>
                  </a:outerShdw>
                </a:effectLst>
                <a:latin typeface="+mn-lt"/>
              </a:rPr>
              <a:t>But though we had already suffered and been shamefully treated at Philippi, as you know, we had boldness in our God to declare to you the gospel of God in the midst of much conflict.</a:t>
            </a:r>
            <a:r>
              <a:rPr lang="en-US" sz="2800" b="1" dirty="0">
                <a:effectLst>
                  <a:outerShdw blurRad="38100" dist="38100" dir="2700000" algn="tl">
                    <a:srgbClr val="000000">
                      <a:alpha val="43137"/>
                    </a:srgbClr>
                  </a:outerShdw>
                </a:effectLst>
                <a:latin typeface="+mn-lt"/>
              </a:rPr>
              <a:t>  </a:t>
            </a:r>
            <a:r>
              <a:rPr lang="en-US" sz="2800" b="1" baseline="30000" dirty="0">
                <a:effectLst>
                  <a:outerShdw blurRad="38100" dist="38100" dir="2700000" algn="tl">
                    <a:srgbClr val="000000">
                      <a:alpha val="43137"/>
                    </a:srgbClr>
                  </a:outerShdw>
                </a:effectLst>
                <a:latin typeface="+mn-lt"/>
              </a:rPr>
              <a:t>3 </a:t>
            </a:r>
            <a:r>
              <a:rPr lang="en-US" sz="2800" b="1" dirty="0">
                <a:effectLst>
                  <a:outerShdw blurRad="38100" dist="38100" dir="2700000" algn="tl">
                    <a:srgbClr val="000000">
                      <a:alpha val="43137"/>
                    </a:srgbClr>
                  </a:outerShdw>
                </a:effectLst>
                <a:latin typeface="+mn-lt"/>
              </a:rPr>
              <a:t>For our appeal does not spring from error or impurity or any attempt to deceive, </a:t>
            </a:r>
            <a:r>
              <a:rPr lang="en-US" sz="2800" b="1" baseline="30000" dirty="0">
                <a:effectLst>
                  <a:outerShdw blurRad="38100" dist="38100" dir="2700000" algn="tl">
                    <a:srgbClr val="000000">
                      <a:alpha val="43137"/>
                    </a:srgbClr>
                  </a:outerShdw>
                </a:effectLst>
                <a:latin typeface="+mn-lt"/>
              </a:rPr>
              <a:t>4 </a:t>
            </a:r>
            <a:r>
              <a:rPr lang="en-US" sz="2800" b="1" dirty="0">
                <a:effectLst>
                  <a:outerShdw blurRad="38100" dist="38100" dir="2700000" algn="tl">
                    <a:srgbClr val="000000">
                      <a:alpha val="43137"/>
                    </a:srgbClr>
                  </a:outerShdw>
                </a:effectLst>
                <a:latin typeface="+mn-lt"/>
              </a:rPr>
              <a:t>but just as we have been approved by God to be entrusted with the gospel, so we speak, not to please man, but to please God who tests our hearts.  </a:t>
            </a:r>
            <a:r>
              <a:rPr lang="en-US" sz="2800" b="1" baseline="30000" dirty="0">
                <a:effectLst>
                  <a:outerShdw blurRad="38100" dist="38100" dir="2700000" algn="tl">
                    <a:srgbClr val="000000">
                      <a:alpha val="43137"/>
                    </a:srgbClr>
                  </a:outerShdw>
                </a:effectLst>
                <a:latin typeface="+mn-lt"/>
              </a:rPr>
              <a:t>5 </a:t>
            </a:r>
            <a:r>
              <a:rPr lang="en-US" sz="2800" b="1" dirty="0">
                <a:effectLst>
                  <a:outerShdw blurRad="38100" dist="38100" dir="2700000" algn="tl">
                    <a:srgbClr val="000000">
                      <a:alpha val="43137"/>
                    </a:srgbClr>
                  </a:outerShdw>
                </a:effectLst>
                <a:latin typeface="+mn-lt"/>
              </a:rPr>
              <a:t>For we never came with words of flattery, as you know, nor with a pretext for greed—God is witness.  </a:t>
            </a:r>
            <a:r>
              <a:rPr lang="en-US" sz="2800" b="1" baseline="30000" dirty="0">
                <a:effectLst>
                  <a:outerShdw blurRad="38100" dist="38100" dir="2700000" algn="tl">
                    <a:srgbClr val="000000">
                      <a:alpha val="43137"/>
                    </a:srgbClr>
                  </a:outerShdw>
                </a:effectLst>
                <a:latin typeface="+mn-lt"/>
              </a:rPr>
              <a:t>6 </a:t>
            </a:r>
            <a:r>
              <a:rPr lang="en-US" sz="2800" b="1" dirty="0">
                <a:effectLst>
                  <a:outerShdw blurRad="38100" dist="38100" dir="2700000" algn="tl">
                    <a:srgbClr val="000000">
                      <a:alpha val="43137"/>
                    </a:srgbClr>
                  </a:outerShdw>
                </a:effectLst>
                <a:latin typeface="+mn-lt"/>
              </a:rPr>
              <a:t>Nor did we seek glory from people, whether from you or from others, though we could have made demands as apostles of Christ. </a:t>
            </a:r>
            <a:r>
              <a:rPr lang="en-US" sz="2800" b="1" baseline="30000" dirty="0">
                <a:effectLst>
                  <a:outerShdw blurRad="38100" dist="38100" dir="2700000" algn="tl">
                    <a:srgbClr val="000000">
                      <a:alpha val="43137"/>
                    </a:srgbClr>
                  </a:outerShdw>
                </a:effectLst>
                <a:latin typeface="+mn-lt"/>
              </a:rPr>
              <a:t>7 </a:t>
            </a:r>
            <a:r>
              <a:rPr lang="en-US" sz="2800" b="1" dirty="0">
                <a:effectLst>
                  <a:outerShdw blurRad="38100" dist="38100" dir="2700000" algn="tl">
                    <a:srgbClr val="000000">
                      <a:alpha val="43137"/>
                    </a:srgbClr>
                  </a:outerShdw>
                </a:effectLst>
                <a:latin typeface="+mn-lt"/>
              </a:rPr>
              <a:t>But we were gentle among you, like a nursing mother taking care of her own children. </a:t>
            </a:r>
            <a:r>
              <a:rPr lang="en-US" sz="2800" b="1" baseline="30000" dirty="0">
                <a:solidFill>
                  <a:srgbClr val="C00000"/>
                </a:solidFill>
                <a:effectLst>
                  <a:outerShdw blurRad="38100" dist="38100" dir="2700000" algn="tl">
                    <a:srgbClr val="000000">
                      <a:alpha val="43137"/>
                    </a:srgbClr>
                  </a:outerShdw>
                </a:effectLst>
                <a:latin typeface="+mn-lt"/>
              </a:rPr>
              <a:t>8 </a:t>
            </a:r>
            <a:r>
              <a:rPr lang="en-US" sz="2800" b="1" dirty="0">
                <a:solidFill>
                  <a:srgbClr val="C00000"/>
                </a:solidFill>
                <a:effectLst>
                  <a:outerShdw blurRad="38100" dist="38100" dir="2700000" algn="tl">
                    <a:srgbClr val="000000">
                      <a:alpha val="43137"/>
                    </a:srgbClr>
                  </a:outerShdw>
                </a:effectLst>
                <a:latin typeface="+mn-lt"/>
              </a:rPr>
              <a:t>So, being affectionately desirous of you, we were ready to share with you not only the gospel of God but also our own selves, because you had become very dear to us. </a:t>
            </a:r>
            <a:r>
              <a:rPr lang="en-US" sz="2800" b="1" baseline="30000" dirty="0">
                <a:effectLst>
                  <a:outerShdw blurRad="38100" dist="38100" dir="2700000" algn="tl">
                    <a:srgbClr val="000000">
                      <a:alpha val="43137"/>
                    </a:srgbClr>
                  </a:outerShdw>
                </a:effectLst>
                <a:latin typeface="+mn-lt"/>
              </a:rPr>
              <a:t>9 </a:t>
            </a:r>
            <a:r>
              <a:rPr lang="en-US" sz="2800" b="1" dirty="0">
                <a:effectLst>
                  <a:outerShdw blurRad="38100" dist="38100" dir="2700000" algn="tl">
                    <a:srgbClr val="000000">
                      <a:alpha val="43137"/>
                    </a:srgbClr>
                  </a:outerShdw>
                </a:effectLst>
                <a:latin typeface="+mn-lt"/>
              </a:rPr>
              <a:t>For you remember, brothers, our labor and toil: we worked night and day, that we might not be a burden to any of you, while we proclaimed to you the gospel of God. </a:t>
            </a:r>
            <a:endParaRPr lang="en-US" sz="2800" b="1" dirty="0">
              <a:effectLst>
                <a:outerShdw blurRad="38100" dist="38100" dir="2700000" algn="tl">
                  <a:srgbClr val="000000">
                    <a:alpha val="43137"/>
                  </a:srgbClr>
                </a:outerShdw>
              </a:effectLst>
              <a:latin typeface="+mn-lt"/>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82607" y="6210643"/>
            <a:ext cx="1878765" cy="489634"/>
          </a:xfrm>
          <a:prstGeom prst="rect">
            <a:avLst/>
          </a:prstGeom>
        </p:spPr>
      </p:pic>
    </p:spTree>
    <p:extLst>
      <p:ext uri="{BB962C8B-B14F-4D97-AF65-F5344CB8AC3E}">
        <p14:creationId xmlns:p14="http://schemas.microsoft.com/office/powerpoint/2010/main" val="363560427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2229" y="2614842"/>
            <a:ext cx="11713028" cy="1325563"/>
          </a:xfrm>
        </p:spPr>
        <p:txBody>
          <a:bodyPr>
            <a:noAutofit/>
          </a:bodyPr>
          <a:lstStyle/>
          <a:p>
            <a:pPr algn="ctr"/>
            <a:r>
              <a:rPr lang="en-US" sz="2800" b="1" baseline="30000" dirty="0" smtClean="0">
                <a:solidFill>
                  <a:srgbClr val="C00000"/>
                </a:solidFill>
                <a:effectLst>
                  <a:outerShdw blurRad="38100" dist="38100" dir="2700000" algn="tl">
                    <a:srgbClr val="000000">
                      <a:alpha val="43137"/>
                    </a:srgbClr>
                  </a:outerShdw>
                </a:effectLst>
                <a:latin typeface="+mn-lt"/>
              </a:rPr>
              <a:t>10</a:t>
            </a:r>
            <a:r>
              <a:rPr lang="en-US" sz="2800" b="1" baseline="30000" dirty="0">
                <a:solidFill>
                  <a:srgbClr val="C00000"/>
                </a:solidFill>
                <a:effectLst>
                  <a:outerShdw blurRad="38100" dist="38100" dir="2700000" algn="tl">
                    <a:srgbClr val="000000">
                      <a:alpha val="43137"/>
                    </a:srgbClr>
                  </a:outerShdw>
                </a:effectLst>
                <a:latin typeface="+mn-lt"/>
              </a:rPr>
              <a:t> </a:t>
            </a:r>
            <a:r>
              <a:rPr lang="en-US" sz="2800" b="1" dirty="0">
                <a:solidFill>
                  <a:srgbClr val="C00000"/>
                </a:solidFill>
                <a:effectLst>
                  <a:outerShdw blurRad="38100" dist="38100" dir="2700000" algn="tl">
                    <a:srgbClr val="000000">
                      <a:alpha val="43137"/>
                    </a:srgbClr>
                  </a:outerShdw>
                </a:effectLst>
                <a:latin typeface="+mn-lt"/>
              </a:rPr>
              <a:t>You are witnesses, and God also, how holy and righteous and blameless was our conduct toward you believers.  </a:t>
            </a:r>
            <a:r>
              <a:rPr lang="en-US" sz="2800" b="1" baseline="30000" dirty="0">
                <a:solidFill>
                  <a:srgbClr val="C00000"/>
                </a:solidFill>
                <a:effectLst>
                  <a:outerShdw blurRad="38100" dist="38100" dir="2700000" algn="tl">
                    <a:srgbClr val="000000">
                      <a:alpha val="43137"/>
                    </a:srgbClr>
                  </a:outerShdw>
                </a:effectLst>
                <a:latin typeface="+mn-lt"/>
              </a:rPr>
              <a:t>11 </a:t>
            </a:r>
            <a:r>
              <a:rPr lang="en-US" sz="2800" b="1" dirty="0">
                <a:solidFill>
                  <a:srgbClr val="C00000"/>
                </a:solidFill>
                <a:effectLst>
                  <a:outerShdw blurRad="38100" dist="38100" dir="2700000" algn="tl">
                    <a:srgbClr val="000000">
                      <a:alpha val="43137"/>
                    </a:srgbClr>
                  </a:outerShdw>
                </a:effectLst>
                <a:latin typeface="+mn-lt"/>
              </a:rPr>
              <a:t>For you know how, like a father with his children, </a:t>
            </a:r>
            <a:r>
              <a:rPr lang="en-US" sz="2800" b="1" baseline="30000" dirty="0">
                <a:solidFill>
                  <a:srgbClr val="C00000"/>
                </a:solidFill>
                <a:effectLst>
                  <a:outerShdw blurRad="38100" dist="38100" dir="2700000" algn="tl">
                    <a:srgbClr val="000000">
                      <a:alpha val="43137"/>
                    </a:srgbClr>
                  </a:outerShdw>
                </a:effectLst>
                <a:latin typeface="+mn-lt"/>
              </a:rPr>
              <a:t>12 </a:t>
            </a:r>
            <a:r>
              <a:rPr lang="en-US" sz="2800" b="1" dirty="0">
                <a:solidFill>
                  <a:srgbClr val="C00000"/>
                </a:solidFill>
                <a:effectLst>
                  <a:outerShdw blurRad="38100" dist="38100" dir="2700000" algn="tl">
                    <a:srgbClr val="000000">
                      <a:alpha val="43137"/>
                    </a:srgbClr>
                  </a:outerShdw>
                </a:effectLst>
                <a:latin typeface="+mn-lt"/>
              </a:rPr>
              <a:t>we exhorted each one of you and encouraged you and charged you to walk in a manner worthy of God, who calls you into his own kingdom and glory.  </a:t>
            </a:r>
            <a:r>
              <a:rPr lang="en-US" sz="2800" b="1" baseline="30000" dirty="0">
                <a:effectLst>
                  <a:outerShdw blurRad="38100" dist="38100" dir="2700000" algn="tl">
                    <a:srgbClr val="000000">
                      <a:alpha val="43137"/>
                    </a:srgbClr>
                  </a:outerShdw>
                </a:effectLst>
                <a:latin typeface="+mn-lt"/>
              </a:rPr>
              <a:t>13 </a:t>
            </a:r>
            <a:r>
              <a:rPr lang="en-US" sz="2800" b="1" dirty="0">
                <a:effectLst>
                  <a:outerShdw blurRad="38100" dist="38100" dir="2700000" algn="tl">
                    <a:srgbClr val="000000">
                      <a:alpha val="43137"/>
                    </a:srgbClr>
                  </a:outerShdw>
                </a:effectLst>
                <a:latin typeface="+mn-lt"/>
              </a:rPr>
              <a:t>And we also thank God constantly for this, that when you received the word of God, which you heard from us, you accepted it not as the word of men but as what it really is, the word of God, which is at work in you believers.  </a:t>
            </a:r>
            <a:r>
              <a:rPr lang="en-US" sz="2800" b="1" baseline="30000" dirty="0">
                <a:effectLst>
                  <a:outerShdw blurRad="38100" dist="38100" dir="2700000" algn="tl">
                    <a:srgbClr val="000000">
                      <a:alpha val="43137"/>
                    </a:srgbClr>
                  </a:outerShdw>
                </a:effectLst>
                <a:latin typeface="+mn-lt"/>
              </a:rPr>
              <a:t>14 </a:t>
            </a:r>
            <a:r>
              <a:rPr lang="en-US" sz="2800" b="1" dirty="0">
                <a:effectLst>
                  <a:outerShdw blurRad="38100" dist="38100" dir="2700000" algn="tl">
                    <a:srgbClr val="000000">
                      <a:alpha val="43137"/>
                    </a:srgbClr>
                  </a:outerShdw>
                </a:effectLst>
                <a:latin typeface="+mn-lt"/>
              </a:rPr>
              <a:t>For you, brothers, became imitators of the churches of God in Christ Jesus that are in Judea. For you suffered the same things from your own countrymen as they did from the Jews,</a:t>
            </a:r>
            <a:r>
              <a:rPr lang="en-US" sz="2800" b="1" baseline="30000" dirty="0">
                <a:effectLst>
                  <a:outerShdw blurRad="38100" dist="38100" dir="2700000" algn="tl">
                    <a:srgbClr val="000000">
                      <a:alpha val="43137"/>
                    </a:srgbClr>
                  </a:outerShdw>
                </a:effectLst>
                <a:latin typeface="+mn-lt"/>
              </a:rPr>
              <a:t> 15 </a:t>
            </a:r>
            <a:r>
              <a:rPr lang="en-US" sz="2800" b="1" dirty="0">
                <a:effectLst>
                  <a:outerShdw blurRad="38100" dist="38100" dir="2700000" algn="tl">
                    <a:srgbClr val="000000">
                      <a:alpha val="43137"/>
                    </a:srgbClr>
                  </a:outerShdw>
                </a:effectLst>
                <a:latin typeface="+mn-lt"/>
              </a:rPr>
              <a:t>who killed both the Lord Jesus and the prophets, and drove us out, and displease God and oppose all mankind </a:t>
            </a:r>
            <a:r>
              <a:rPr lang="en-US" sz="2800" b="1" baseline="30000" dirty="0">
                <a:effectLst>
                  <a:outerShdw blurRad="38100" dist="38100" dir="2700000" algn="tl">
                    <a:srgbClr val="000000">
                      <a:alpha val="43137"/>
                    </a:srgbClr>
                  </a:outerShdw>
                </a:effectLst>
                <a:latin typeface="+mn-lt"/>
              </a:rPr>
              <a:t>16 </a:t>
            </a:r>
            <a:r>
              <a:rPr lang="en-US" sz="2800" b="1" dirty="0">
                <a:effectLst>
                  <a:outerShdw blurRad="38100" dist="38100" dir="2700000" algn="tl">
                    <a:srgbClr val="000000">
                      <a:alpha val="43137"/>
                    </a:srgbClr>
                  </a:outerShdw>
                </a:effectLst>
                <a:latin typeface="+mn-lt"/>
              </a:rPr>
              <a:t>by hindering us from speaking to the Gentiles that they might be saved—so as always to fill up the measure of their sins. But wrath has come upon them at last! </a:t>
            </a:r>
            <a:r>
              <a:rPr lang="en-US" sz="2800" b="1" dirty="0" smtClean="0">
                <a:effectLst>
                  <a:outerShdw blurRad="38100" dist="38100" dir="2700000" algn="tl">
                    <a:srgbClr val="000000">
                      <a:alpha val="43137"/>
                    </a:srgbClr>
                  </a:outerShdw>
                </a:effectLst>
                <a:latin typeface="+mn-lt"/>
              </a:rPr>
              <a:t/>
            </a:r>
            <a:br>
              <a:rPr lang="en-US" sz="2800" b="1" dirty="0" smtClean="0">
                <a:effectLst>
                  <a:outerShdw blurRad="38100" dist="38100" dir="2700000" algn="tl">
                    <a:srgbClr val="000000">
                      <a:alpha val="43137"/>
                    </a:srgbClr>
                  </a:outerShdw>
                </a:effectLst>
                <a:latin typeface="+mn-lt"/>
              </a:rPr>
            </a:br>
            <a:r>
              <a:rPr lang="en-US" sz="2000" b="1" dirty="0">
                <a:effectLst>
                  <a:outerShdw blurRad="38100" dist="38100" dir="2700000" algn="tl">
                    <a:srgbClr val="000000">
                      <a:alpha val="43137"/>
                    </a:srgbClr>
                  </a:outerShdw>
                </a:effectLst>
                <a:latin typeface="+mn-lt"/>
              </a:rPr>
              <a:t/>
            </a:r>
            <a:br>
              <a:rPr lang="en-US" sz="2000" b="1" dirty="0">
                <a:effectLst>
                  <a:outerShdw blurRad="38100" dist="38100" dir="2700000" algn="tl">
                    <a:srgbClr val="000000">
                      <a:alpha val="43137"/>
                    </a:srgbClr>
                  </a:outerShdw>
                </a:effectLst>
                <a:latin typeface="+mn-lt"/>
              </a:rPr>
            </a:br>
            <a:r>
              <a:rPr lang="en-US" sz="2000" b="1" dirty="0" smtClean="0">
                <a:effectLst>
                  <a:outerShdw blurRad="38100" dist="38100" dir="2700000" algn="tl">
                    <a:srgbClr val="000000">
                      <a:alpha val="43137"/>
                    </a:srgbClr>
                  </a:outerShdw>
                </a:effectLst>
                <a:latin typeface="+mn-lt"/>
              </a:rPr>
              <a:t>1 Thessalonians 2:1-16 ESV</a:t>
            </a:r>
            <a:endParaRPr lang="en-US" sz="2000" b="1" dirty="0">
              <a:effectLst>
                <a:outerShdw blurRad="38100" dist="38100" dir="2700000" algn="tl">
                  <a:srgbClr val="000000">
                    <a:alpha val="43137"/>
                  </a:srgbClr>
                </a:outerShdw>
              </a:effectLst>
              <a:latin typeface="+mn-lt"/>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82607" y="6210643"/>
            <a:ext cx="1878765" cy="489634"/>
          </a:xfrm>
          <a:prstGeom prst="rect">
            <a:avLst/>
          </a:prstGeom>
        </p:spPr>
      </p:pic>
    </p:spTree>
    <p:extLst>
      <p:ext uri="{BB962C8B-B14F-4D97-AF65-F5344CB8AC3E}">
        <p14:creationId xmlns:p14="http://schemas.microsoft.com/office/powerpoint/2010/main" val="97616810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2229" y="2614842"/>
            <a:ext cx="11713028" cy="1325563"/>
          </a:xfrm>
        </p:spPr>
        <p:txBody>
          <a:bodyPr>
            <a:noAutofit/>
          </a:bodyPr>
          <a:lstStyle/>
          <a:p>
            <a:pPr algn="ctr"/>
            <a:r>
              <a:rPr lang="en-US" sz="2800" b="1" baseline="30000" dirty="0" smtClean="0">
                <a:effectLst>
                  <a:outerShdw blurRad="38100" dist="38100" dir="2700000" algn="tl">
                    <a:srgbClr val="000000">
                      <a:alpha val="43137"/>
                    </a:srgbClr>
                  </a:outerShdw>
                </a:effectLst>
                <a:latin typeface="+mn-lt"/>
              </a:rPr>
              <a:t>10</a:t>
            </a:r>
            <a:r>
              <a:rPr lang="en-US" sz="2800" b="1" baseline="30000" dirty="0">
                <a:effectLst>
                  <a:outerShdw blurRad="38100" dist="38100" dir="2700000" algn="tl">
                    <a:srgbClr val="000000">
                      <a:alpha val="43137"/>
                    </a:srgbClr>
                  </a:outerShdw>
                </a:effectLst>
                <a:latin typeface="+mn-lt"/>
              </a:rPr>
              <a:t> </a:t>
            </a:r>
            <a:r>
              <a:rPr lang="en-US" sz="2800" b="1" dirty="0">
                <a:effectLst>
                  <a:outerShdw blurRad="38100" dist="38100" dir="2700000" algn="tl">
                    <a:srgbClr val="000000">
                      <a:alpha val="43137"/>
                    </a:srgbClr>
                  </a:outerShdw>
                </a:effectLst>
                <a:latin typeface="+mn-lt"/>
              </a:rPr>
              <a:t>You are witnesses, and God also, how holy and righteous and blameless was our conduct toward you believers.  </a:t>
            </a:r>
            <a:r>
              <a:rPr lang="en-US" sz="2800" b="1" baseline="30000" dirty="0">
                <a:effectLst>
                  <a:outerShdw blurRad="38100" dist="38100" dir="2700000" algn="tl">
                    <a:srgbClr val="000000">
                      <a:alpha val="43137"/>
                    </a:srgbClr>
                  </a:outerShdw>
                </a:effectLst>
                <a:latin typeface="+mn-lt"/>
              </a:rPr>
              <a:t>11 </a:t>
            </a:r>
            <a:r>
              <a:rPr lang="en-US" sz="2800" b="1" dirty="0">
                <a:effectLst>
                  <a:outerShdw blurRad="38100" dist="38100" dir="2700000" algn="tl">
                    <a:srgbClr val="000000">
                      <a:alpha val="43137"/>
                    </a:srgbClr>
                  </a:outerShdw>
                </a:effectLst>
                <a:latin typeface="+mn-lt"/>
              </a:rPr>
              <a:t>For you know how, like a father with his children, </a:t>
            </a:r>
            <a:r>
              <a:rPr lang="en-US" sz="2800" b="1" baseline="30000" dirty="0">
                <a:effectLst>
                  <a:outerShdw blurRad="38100" dist="38100" dir="2700000" algn="tl">
                    <a:srgbClr val="000000">
                      <a:alpha val="43137"/>
                    </a:srgbClr>
                  </a:outerShdw>
                </a:effectLst>
                <a:latin typeface="+mn-lt"/>
              </a:rPr>
              <a:t>12 </a:t>
            </a:r>
            <a:r>
              <a:rPr lang="en-US" sz="2800" b="1" dirty="0">
                <a:effectLst>
                  <a:outerShdw blurRad="38100" dist="38100" dir="2700000" algn="tl">
                    <a:srgbClr val="000000">
                      <a:alpha val="43137"/>
                    </a:srgbClr>
                  </a:outerShdw>
                </a:effectLst>
                <a:latin typeface="+mn-lt"/>
              </a:rPr>
              <a:t>we exhorted each one of you and encouraged you and charged you to walk in a manner worthy of God, who calls you into his own kingdom and glory.  </a:t>
            </a:r>
            <a:r>
              <a:rPr lang="en-US" sz="2800" b="1" baseline="30000" dirty="0">
                <a:effectLst>
                  <a:outerShdw blurRad="38100" dist="38100" dir="2700000" algn="tl">
                    <a:srgbClr val="000000">
                      <a:alpha val="43137"/>
                    </a:srgbClr>
                  </a:outerShdw>
                </a:effectLst>
                <a:latin typeface="+mn-lt"/>
              </a:rPr>
              <a:t>13 </a:t>
            </a:r>
            <a:r>
              <a:rPr lang="en-US" sz="2800" b="1" dirty="0">
                <a:effectLst>
                  <a:outerShdw blurRad="38100" dist="38100" dir="2700000" algn="tl">
                    <a:srgbClr val="000000">
                      <a:alpha val="43137"/>
                    </a:srgbClr>
                  </a:outerShdw>
                </a:effectLst>
                <a:latin typeface="+mn-lt"/>
              </a:rPr>
              <a:t>And we also thank God constantly for this, that when you received the word of God, which you heard from us, you accepted it not as the word of men but as what it really is, the word of God, which is at work in you believers.  </a:t>
            </a:r>
            <a:r>
              <a:rPr lang="en-US" sz="2800" b="1" baseline="30000" dirty="0">
                <a:solidFill>
                  <a:srgbClr val="C00000"/>
                </a:solidFill>
                <a:effectLst>
                  <a:outerShdw blurRad="38100" dist="38100" dir="2700000" algn="tl">
                    <a:srgbClr val="000000">
                      <a:alpha val="43137"/>
                    </a:srgbClr>
                  </a:outerShdw>
                </a:effectLst>
                <a:latin typeface="+mn-lt"/>
              </a:rPr>
              <a:t>14 </a:t>
            </a:r>
            <a:r>
              <a:rPr lang="en-US" sz="2800" b="1" dirty="0">
                <a:solidFill>
                  <a:srgbClr val="C00000"/>
                </a:solidFill>
                <a:effectLst>
                  <a:outerShdw blurRad="38100" dist="38100" dir="2700000" algn="tl">
                    <a:srgbClr val="000000">
                      <a:alpha val="43137"/>
                    </a:srgbClr>
                  </a:outerShdw>
                </a:effectLst>
                <a:latin typeface="+mn-lt"/>
              </a:rPr>
              <a:t>For you, brothers, became imitators of the churches of God in Christ Jesus that are in Judea. For you suffered the same things from your own countrymen as they did from the Jews</a:t>
            </a:r>
            <a:r>
              <a:rPr lang="en-US" sz="2800" b="1" dirty="0">
                <a:effectLst>
                  <a:outerShdw blurRad="38100" dist="38100" dir="2700000" algn="tl">
                    <a:srgbClr val="000000">
                      <a:alpha val="43137"/>
                    </a:srgbClr>
                  </a:outerShdw>
                </a:effectLst>
                <a:latin typeface="+mn-lt"/>
              </a:rPr>
              <a:t>,</a:t>
            </a:r>
            <a:r>
              <a:rPr lang="en-US" sz="2800" b="1" baseline="30000" dirty="0">
                <a:effectLst>
                  <a:outerShdw blurRad="38100" dist="38100" dir="2700000" algn="tl">
                    <a:srgbClr val="000000">
                      <a:alpha val="43137"/>
                    </a:srgbClr>
                  </a:outerShdw>
                </a:effectLst>
                <a:latin typeface="+mn-lt"/>
              </a:rPr>
              <a:t> 15 </a:t>
            </a:r>
            <a:r>
              <a:rPr lang="en-US" sz="2800" b="1" dirty="0">
                <a:effectLst>
                  <a:outerShdw blurRad="38100" dist="38100" dir="2700000" algn="tl">
                    <a:srgbClr val="000000">
                      <a:alpha val="43137"/>
                    </a:srgbClr>
                  </a:outerShdw>
                </a:effectLst>
                <a:latin typeface="+mn-lt"/>
              </a:rPr>
              <a:t>who killed both the Lord Jesus and the prophets, and drove us out, and displease God and oppose all mankind </a:t>
            </a:r>
            <a:r>
              <a:rPr lang="en-US" sz="2800" b="1" baseline="30000" dirty="0">
                <a:effectLst>
                  <a:outerShdw blurRad="38100" dist="38100" dir="2700000" algn="tl">
                    <a:srgbClr val="000000">
                      <a:alpha val="43137"/>
                    </a:srgbClr>
                  </a:outerShdw>
                </a:effectLst>
                <a:latin typeface="+mn-lt"/>
              </a:rPr>
              <a:t>16 </a:t>
            </a:r>
            <a:r>
              <a:rPr lang="en-US" sz="2800" b="1" dirty="0">
                <a:effectLst>
                  <a:outerShdw blurRad="38100" dist="38100" dir="2700000" algn="tl">
                    <a:srgbClr val="000000">
                      <a:alpha val="43137"/>
                    </a:srgbClr>
                  </a:outerShdw>
                </a:effectLst>
                <a:latin typeface="+mn-lt"/>
              </a:rPr>
              <a:t>by hindering us from speaking to the Gentiles that they might be saved—so as always to fill up the measure of their sins. But wrath has come upon them at last! </a:t>
            </a:r>
            <a:r>
              <a:rPr lang="en-US" sz="2800" b="1" dirty="0" smtClean="0">
                <a:effectLst>
                  <a:outerShdw blurRad="38100" dist="38100" dir="2700000" algn="tl">
                    <a:srgbClr val="000000">
                      <a:alpha val="43137"/>
                    </a:srgbClr>
                  </a:outerShdw>
                </a:effectLst>
                <a:latin typeface="+mn-lt"/>
              </a:rPr>
              <a:t/>
            </a:r>
            <a:br>
              <a:rPr lang="en-US" sz="2800" b="1" dirty="0" smtClean="0">
                <a:effectLst>
                  <a:outerShdw blurRad="38100" dist="38100" dir="2700000" algn="tl">
                    <a:srgbClr val="000000">
                      <a:alpha val="43137"/>
                    </a:srgbClr>
                  </a:outerShdw>
                </a:effectLst>
                <a:latin typeface="+mn-lt"/>
              </a:rPr>
            </a:br>
            <a:r>
              <a:rPr lang="en-US" sz="2000" b="1" dirty="0">
                <a:effectLst>
                  <a:outerShdw blurRad="38100" dist="38100" dir="2700000" algn="tl">
                    <a:srgbClr val="000000">
                      <a:alpha val="43137"/>
                    </a:srgbClr>
                  </a:outerShdw>
                </a:effectLst>
                <a:latin typeface="+mn-lt"/>
              </a:rPr>
              <a:t/>
            </a:r>
            <a:br>
              <a:rPr lang="en-US" sz="2000" b="1" dirty="0">
                <a:effectLst>
                  <a:outerShdw blurRad="38100" dist="38100" dir="2700000" algn="tl">
                    <a:srgbClr val="000000">
                      <a:alpha val="43137"/>
                    </a:srgbClr>
                  </a:outerShdw>
                </a:effectLst>
                <a:latin typeface="+mn-lt"/>
              </a:rPr>
            </a:br>
            <a:r>
              <a:rPr lang="en-US" sz="2000" b="1" dirty="0" smtClean="0">
                <a:effectLst>
                  <a:outerShdw blurRad="38100" dist="38100" dir="2700000" algn="tl">
                    <a:srgbClr val="000000">
                      <a:alpha val="43137"/>
                    </a:srgbClr>
                  </a:outerShdw>
                </a:effectLst>
                <a:latin typeface="+mn-lt"/>
              </a:rPr>
              <a:t>1 Thessalonians 2:1-16 ESV</a:t>
            </a:r>
            <a:endParaRPr lang="en-US" sz="2000" b="1" dirty="0">
              <a:effectLst>
                <a:outerShdw blurRad="38100" dist="38100" dir="2700000" algn="tl">
                  <a:srgbClr val="000000">
                    <a:alpha val="43137"/>
                  </a:srgbClr>
                </a:outerShdw>
              </a:effectLst>
              <a:latin typeface="+mn-lt"/>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82607" y="6210643"/>
            <a:ext cx="1878765" cy="489634"/>
          </a:xfrm>
          <a:prstGeom prst="rect">
            <a:avLst/>
          </a:prstGeom>
        </p:spPr>
      </p:pic>
    </p:spTree>
    <p:extLst>
      <p:ext uri="{BB962C8B-B14F-4D97-AF65-F5344CB8AC3E}">
        <p14:creationId xmlns:p14="http://schemas.microsoft.com/office/powerpoint/2010/main" val="127237144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2229" y="2614842"/>
            <a:ext cx="11713028" cy="1325563"/>
          </a:xfrm>
        </p:spPr>
        <p:txBody>
          <a:bodyPr>
            <a:noAutofit/>
          </a:bodyPr>
          <a:lstStyle/>
          <a:p>
            <a:pPr algn="ctr"/>
            <a:r>
              <a:rPr lang="en-US" sz="2800" b="1" baseline="30000" dirty="0" smtClean="0">
                <a:effectLst>
                  <a:outerShdw blurRad="38100" dist="38100" dir="2700000" algn="tl">
                    <a:srgbClr val="000000">
                      <a:alpha val="43137"/>
                    </a:srgbClr>
                  </a:outerShdw>
                </a:effectLst>
                <a:latin typeface="+mn-lt"/>
              </a:rPr>
              <a:t>10</a:t>
            </a:r>
            <a:r>
              <a:rPr lang="en-US" sz="2800" b="1" baseline="30000" dirty="0">
                <a:effectLst>
                  <a:outerShdw blurRad="38100" dist="38100" dir="2700000" algn="tl">
                    <a:srgbClr val="000000">
                      <a:alpha val="43137"/>
                    </a:srgbClr>
                  </a:outerShdw>
                </a:effectLst>
                <a:latin typeface="+mn-lt"/>
              </a:rPr>
              <a:t> </a:t>
            </a:r>
            <a:r>
              <a:rPr lang="en-US" sz="2800" b="1" dirty="0">
                <a:effectLst>
                  <a:outerShdw blurRad="38100" dist="38100" dir="2700000" algn="tl">
                    <a:srgbClr val="000000">
                      <a:alpha val="43137"/>
                    </a:srgbClr>
                  </a:outerShdw>
                </a:effectLst>
                <a:latin typeface="+mn-lt"/>
              </a:rPr>
              <a:t>You are witnesses, and God also, how holy and righteous and blameless was our conduct toward you believers.  </a:t>
            </a:r>
            <a:r>
              <a:rPr lang="en-US" sz="2800" b="1" baseline="30000" dirty="0">
                <a:effectLst>
                  <a:outerShdw blurRad="38100" dist="38100" dir="2700000" algn="tl">
                    <a:srgbClr val="000000">
                      <a:alpha val="43137"/>
                    </a:srgbClr>
                  </a:outerShdw>
                </a:effectLst>
                <a:latin typeface="+mn-lt"/>
              </a:rPr>
              <a:t>11 </a:t>
            </a:r>
            <a:r>
              <a:rPr lang="en-US" sz="2800" b="1" dirty="0">
                <a:effectLst>
                  <a:outerShdw blurRad="38100" dist="38100" dir="2700000" algn="tl">
                    <a:srgbClr val="000000">
                      <a:alpha val="43137"/>
                    </a:srgbClr>
                  </a:outerShdw>
                </a:effectLst>
                <a:latin typeface="+mn-lt"/>
              </a:rPr>
              <a:t>For you know how, like a father with his children, </a:t>
            </a:r>
            <a:r>
              <a:rPr lang="en-US" sz="2800" b="1" baseline="30000" dirty="0">
                <a:effectLst>
                  <a:outerShdw blurRad="38100" dist="38100" dir="2700000" algn="tl">
                    <a:srgbClr val="000000">
                      <a:alpha val="43137"/>
                    </a:srgbClr>
                  </a:outerShdw>
                </a:effectLst>
                <a:latin typeface="+mn-lt"/>
              </a:rPr>
              <a:t>12 </a:t>
            </a:r>
            <a:r>
              <a:rPr lang="en-US" sz="2800" b="1" dirty="0">
                <a:effectLst>
                  <a:outerShdw blurRad="38100" dist="38100" dir="2700000" algn="tl">
                    <a:srgbClr val="000000">
                      <a:alpha val="43137"/>
                    </a:srgbClr>
                  </a:outerShdw>
                </a:effectLst>
                <a:latin typeface="+mn-lt"/>
              </a:rPr>
              <a:t>we exhorted each one of you and encouraged you and charged you to walk in a manner worthy of God, who calls you into his own kingdom and glory.  </a:t>
            </a:r>
            <a:r>
              <a:rPr lang="en-US" sz="2800" b="1" baseline="30000" dirty="0">
                <a:effectLst>
                  <a:outerShdw blurRad="38100" dist="38100" dir="2700000" algn="tl">
                    <a:srgbClr val="000000">
                      <a:alpha val="43137"/>
                    </a:srgbClr>
                  </a:outerShdw>
                </a:effectLst>
                <a:latin typeface="+mn-lt"/>
              </a:rPr>
              <a:t>13 </a:t>
            </a:r>
            <a:r>
              <a:rPr lang="en-US" sz="2800" b="1" dirty="0">
                <a:effectLst>
                  <a:outerShdw blurRad="38100" dist="38100" dir="2700000" algn="tl">
                    <a:srgbClr val="000000">
                      <a:alpha val="43137"/>
                    </a:srgbClr>
                  </a:outerShdw>
                </a:effectLst>
                <a:latin typeface="+mn-lt"/>
              </a:rPr>
              <a:t>And we also thank God constantly for this, that when you received the word of God, which you heard from us, you accepted it not as the word of men but as what it really is, the word of God, which is at work in you believers.  </a:t>
            </a:r>
            <a:r>
              <a:rPr lang="en-US" sz="2800" b="1" baseline="30000" dirty="0">
                <a:solidFill>
                  <a:srgbClr val="C00000"/>
                </a:solidFill>
                <a:effectLst>
                  <a:outerShdw blurRad="38100" dist="38100" dir="2700000" algn="tl">
                    <a:srgbClr val="000000">
                      <a:alpha val="43137"/>
                    </a:srgbClr>
                  </a:outerShdw>
                </a:effectLst>
                <a:latin typeface="+mn-lt"/>
              </a:rPr>
              <a:t>14 </a:t>
            </a:r>
            <a:r>
              <a:rPr lang="en-US" sz="2800" b="1" dirty="0">
                <a:solidFill>
                  <a:srgbClr val="C00000"/>
                </a:solidFill>
                <a:effectLst>
                  <a:outerShdw blurRad="38100" dist="38100" dir="2700000" algn="tl">
                    <a:srgbClr val="000000">
                      <a:alpha val="43137"/>
                    </a:srgbClr>
                  </a:outerShdw>
                </a:effectLst>
                <a:latin typeface="+mn-lt"/>
              </a:rPr>
              <a:t>For you, brothers, became imitators of the churches of God in Christ Jesus that are in Judea. For you suffered the same things from your own countrymen as they did from the Jews,</a:t>
            </a:r>
            <a:r>
              <a:rPr lang="en-US" sz="2800" b="1" baseline="30000" dirty="0">
                <a:solidFill>
                  <a:srgbClr val="C00000"/>
                </a:solidFill>
                <a:effectLst>
                  <a:outerShdw blurRad="38100" dist="38100" dir="2700000" algn="tl">
                    <a:srgbClr val="000000">
                      <a:alpha val="43137"/>
                    </a:srgbClr>
                  </a:outerShdw>
                </a:effectLst>
                <a:latin typeface="+mn-lt"/>
              </a:rPr>
              <a:t> 15 </a:t>
            </a:r>
            <a:r>
              <a:rPr lang="en-US" sz="2800" b="1" dirty="0">
                <a:solidFill>
                  <a:srgbClr val="C00000"/>
                </a:solidFill>
                <a:effectLst>
                  <a:outerShdw blurRad="38100" dist="38100" dir="2700000" algn="tl">
                    <a:srgbClr val="000000">
                      <a:alpha val="43137"/>
                    </a:srgbClr>
                  </a:outerShdw>
                </a:effectLst>
                <a:latin typeface="+mn-lt"/>
              </a:rPr>
              <a:t>who killed both the Lord Jesus and the prophets, and drove us out, and displease God and oppose all mankind </a:t>
            </a:r>
            <a:r>
              <a:rPr lang="en-US" sz="2800" b="1" baseline="30000" dirty="0">
                <a:solidFill>
                  <a:srgbClr val="C00000"/>
                </a:solidFill>
                <a:effectLst>
                  <a:outerShdw blurRad="38100" dist="38100" dir="2700000" algn="tl">
                    <a:srgbClr val="000000">
                      <a:alpha val="43137"/>
                    </a:srgbClr>
                  </a:outerShdw>
                </a:effectLst>
                <a:latin typeface="+mn-lt"/>
              </a:rPr>
              <a:t>16 </a:t>
            </a:r>
            <a:r>
              <a:rPr lang="en-US" sz="2800" b="1" dirty="0">
                <a:solidFill>
                  <a:srgbClr val="C00000"/>
                </a:solidFill>
                <a:effectLst>
                  <a:outerShdw blurRad="38100" dist="38100" dir="2700000" algn="tl">
                    <a:srgbClr val="000000">
                      <a:alpha val="43137"/>
                    </a:srgbClr>
                  </a:outerShdw>
                </a:effectLst>
                <a:latin typeface="+mn-lt"/>
              </a:rPr>
              <a:t>by hindering us from speaking to the Gentiles that they might be saved—so as always to fill up the measure of their sins. But wrath has come upon them at last! </a:t>
            </a:r>
            <a:r>
              <a:rPr lang="en-US" sz="2800" b="1" dirty="0" smtClean="0">
                <a:effectLst>
                  <a:outerShdw blurRad="38100" dist="38100" dir="2700000" algn="tl">
                    <a:srgbClr val="000000">
                      <a:alpha val="43137"/>
                    </a:srgbClr>
                  </a:outerShdw>
                </a:effectLst>
                <a:latin typeface="+mn-lt"/>
              </a:rPr>
              <a:t/>
            </a:r>
            <a:br>
              <a:rPr lang="en-US" sz="2800" b="1" dirty="0" smtClean="0">
                <a:effectLst>
                  <a:outerShdw blurRad="38100" dist="38100" dir="2700000" algn="tl">
                    <a:srgbClr val="000000">
                      <a:alpha val="43137"/>
                    </a:srgbClr>
                  </a:outerShdw>
                </a:effectLst>
                <a:latin typeface="+mn-lt"/>
              </a:rPr>
            </a:br>
            <a:r>
              <a:rPr lang="en-US" sz="2000" b="1" dirty="0">
                <a:effectLst>
                  <a:outerShdw blurRad="38100" dist="38100" dir="2700000" algn="tl">
                    <a:srgbClr val="000000">
                      <a:alpha val="43137"/>
                    </a:srgbClr>
                  </a:outerShdw>
                </a:effectLst>
                <a:latin typeface="+mn-lt"/>
              </a:rPr>
              <a:t/>
            </a:r>
            <a:br>
              <a:rPr lang="en-US" sz="2000" b="1" dirty="0">
                <a:effectLst>
                  <a:outerShdw blurRad="38100" dist="38100" dir="2700000" algn="tl">
                    <a:srgbClr val="000000">
                      <a:alpha val="43137"/>
                    </a:srgbClr>
                  </a:outerShdw>
                </a:effectLst>
                <a:latin typeface="+mn-lt"/>
              </a:rPr>
            </a:br>
            <a:r>
              <a:rPr lang="en-US" sz="2000" b="1" dirty="0" smtClean="0">
                <a:effectLst>
                  <a:outerShdw blurRad="38100" dist="38100" dir="2700000" algn="tl">
                    <a:srgbClr val="000000">
                      <a:alpha val="43137"/>
                    </a:srgbClr>
                  </a:outerShdw>
                </a:effectLst>
                <a:latin typeface="+mn-lt"/>
              </a:rPr>
              <a:t>1 Thessalonians 2:1-16 ESV</a:t>
            </a:r>
            <a:endParaRPr lang="en-US" sz="2000" b="1" dirty="0">
              <a:effectLst>
                <a:outerShdw blurRad="38100" dist="38100" dir="2700000" algn="tl">
                  <a:srgbClr val="000000">
                    <a:alpha val="43137"/>
                  </a:srgbClr>
                </a:outerShdw>
              </a:effectLst>
              <a:latin typeface="+mn-lt"/>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82607" y="6210643"/>
            <a:ext cx="1878765" cy="489634"/>
          </a:xfrm>
          <a:prstGeom prst="rect">
            <a:avLst/>
          </a:prstGeom>
        </p:spPr>
      </p:pic>
    </p:spTree>
    <p:extLst>
      <p:ext uri="{BB962C8B-B14F-4D97-AF65-F5344CB8AC3E}">
        <p14:creationId xmlns:p14="http://schemas.microsoft.com/office/powerpoint/2010/main" val="387819571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8341" y="1874624"/>
            <a:ext cx="11469915" cy="1325563"/>
          </a:xfrm>
        </p:spPr>
        <p:txBody>
          <a:bodyPr>
            <a:normAutofit fontScale="90000"/>
          </a:bodyPr>
          <a:lstStyle/>
          <a:p>
            <a:pPr algn="ctr"/>
            <a:r>
              <a:rPr lang="en-US" b="1" dirty="0">
                <a:effectLst>
                  <a:outerShdw blurRad="38100" dist="38100" dir="2700000" algn="tl">
                    <a:srgbClr val="000000">
                      <a:alpha val="43137"/>
                    </a:srgbClr>
                  </a:outerShdw>
                </a:effectLst>
                <a:latin typeface="+mn-lt"/>
              </a:rPr>
              <a:t>I am speaking the truth in Christ—I am not lying; my conscience bears me witness in the Holy Spirit— </a:t>
            </a:r>
            <a:r>
              <a:rPr lang="en-US" b="1" baseline="30000" dirty="0">
                <a:effectLst>
                  <a:outerShdw blurRad="38100" dist="38100" dir="2700000" algn="tl">
                    <a:srgbClr val="000000">
                      <a:alpha val="43137"/>
                    </a:srgbClr>
                  </a:outerShdw>
                </a:effectLst>
                <a:latin typeface="+mn-lt"/>
              </a:rPr>
              <a:t>2 </a:t>
            </a:r>
            <a:r>
              <a:rPr lang="en-US" b="1" dirty="0">
                <a:effectLst>
                  <a:outerShdw blurRad="38100" dist="38100" dir="2700000" algn="tl">
                    <a:srgbClr val="000000">
                      <a:alpha val="43137"/>
                    </a:srgbClr>
                  </a:outerShdw>
                </a:effectLst>
                <a:latin typeface="+mn-lt"/>
              </a:rPr>
              <a:t>that I have great sorrow and unceasing anguish in my heart. </a:t>
            </a:r>
            <a:r>
              <a:rPr lang="en-US" b="1" baseline="30000" dirty="0">
                <a:effectLst>
                  <a:outerShdw blurRad="38100" dist="38100" dir="2700000" algn="tl">
                    <a:srgbClr val="000000">
                      <a:alpha val="43137"/>
                    </a:srgbClr>
                  </a:outerShdw>
                </a:effectLst>
                <a:latin typeface="+mn-lt"/>
              </a:rPr>
              <a:t>3</a:t>
            </a:r>
            <a:r>
              <a:rPr lang="en-US" b="1" dirty="0">
                <a:effectLst>
                  <a:outerShdw blurRad="38100" dist="38100" dir="2700000" algn="tl">
                    <a:srgbClr val="000000">
                      <a:alpha val="43137"/>
                    </a:srgbClr>
                  </a:outerShdw>
                </a:effectLst>
                <a:latin typeface="+mn-lt"/>
              </a:rPr>
              <a:t> For I could wish that I myself were accursed and cut off from Christ for the sake of my brothers, my kinsmen according to the flesh</a:t>
            </a:r>
            <a:r>
              <a:rPr lang="en-US" b="1" dirty="0" smtClean="0">
                <a:effectLst>
                  <a:outerShdw blurRad="38100" dist="38100" dir="2700000" algn="tl">
                    <a:srgbClr val="000000">
                      <a:alpha val="43137"/>
                    </a:srgbClr>
                  </a:outerShdw>
                </a:effectLst>
                <a:latin typeface="+mn-lt"/>
              </a:rPr>
              <a:t>.</a:t>
            </a:r>
            <a:br>
              <a:rPr lang="en-US" b="1" dirty="0" smtClean="0">
                <a:effectLst>
                  <a:outerShdw blurRad="38100" dist="38100" dir="2700000" algn="tl">
                    <a:srgbClr val="000000">
                      <a:alpha val="43137"/>
                    </a:srgbClr>
                  </a:outerShdw>
                </a:effectLst>
                <a:latin typeface="+mn-lt"/>
              </a:rPr>
            </a:br>
            <a:r>
              <a:rPr lang="en-US" sz="3600" b="1" dirty="0">
                <a:effectLst>
                  <a:outerShdw blurRad="38100" dist="38100" dir="2700000" algn="tl">
                    <a:srgbClr val="000000">
                      <a:alpha val="43137"/>
                    </a:srgbClr>
                  </a:outerShdw>
                </a:effectLst>
                <a:latin typeface="+mn-lt"/>
              </a:rPr>
              <a:t/>
            </a:r>
            <a:br>
              <a:rPr lang="en-US" sz="3600" b="1" dirty="0">
                <a:effectLst>
                  <a:outerShdw blurRad="38100" dist="38100" dir="2700000" algn="tl">
                    <a:srgbClr val="000000">
                      <a:alpha val="43137"/>
                    </a:srgbClr>
                  </a:outerShdw>
                </a:effectLst>
                <a:latin typeface="+mn-lt"/>
              </a:rPr>
            </a:br>
            <a:r>
              <a:rPr lang="en-US" sz="3600" b="1" dirty="0" smtClean="0">
                <a:effectLst>
                  <a:outerShdw blurRad="38100" dist="38100" dir="2700000" algn="tl">
                    <a:srgbClr val="000000">
                      <a:alpha val="43137"/>
                    </a:srgbClr>
                  </a:outerShdw>
                </a:effectLst>
                <a:latin typeface="+mn-lt"/>
              </a:rPr>
              <a:t>Romans 9:1-3 ESV</a:t>
            </a:r>
            <a:endParaRPr lang="en-US" sz="3600" dirty="0">
              <a:effectLst>
                <a:outerShdw blurRad="38100" dist="38100" dir="2700000" algn="tl">
                  <a:srgbClr val="000000">
                    <a:alpha val="43137"/>
                  </a:srgbClr>
                </a:outerShdw>
              </a:effectLst>
              <a:latin typeface="+mn-lt"/>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82607" y="6210643"/>
            <a:ext cx="1878765" cy="489634"/>
          </a:xfrm>
          <a:prstGeom prst="rect">
            <a:avLst/>
          </a:prstGeom>
        </p:spPr>
      </p:pic>
    </p:spTree>
    <p:extLst>
      <p:ext uri="{BB962C8B-B14F-4D97-AF65-F5344CB8AC3E}">
        <p14:creationId xmlns:p14="http://schemas.microsoft.com/office/powerpoint/2010/main" val="245746867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632</TotalTime>
  <Words>98</Words>
  <Application>Microsoft Office PowerPoint</Application>
  <PresentationFormat>Widescreen</PresentationFormat>
  <Paragraphs>15</Paragraphs>
  <Slides>16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Calibri</vt:lpstr>
      <vt:lpstr>Calibri Light</vt:lpstr>
      <vt:lpstr>Office Theme</vt:lpstr>
      <vt:lpstr>PowerPoint Presentation</vt:lpstr>
      <vt:lpstr>1 For you yourselves know, brothers, that our coming to you was not in vain.  2 But though we had already suffered and been shamefully treated at Philippi, as you know, we had boldness in our God to declare to you the gospel of God in the midst of much conflict.  3 For our appeal does not spring from error or impurity or any attempt to deceive, 4 but just as we have been approved by God to be entrusted with the gospel, so we speak, not to please man, but to please God who tests our hearts.  5 For we never came with words of flattery, as you know, nor with a pretext for greed—God is witness.  6 Nor did we seek glory from people, whether from you or from others, though we could have made demands as apostles of Christ. 7 But we were gentle among you, like a nursing mother taking care of her own children. 8 So, being affectionately desirous of you, we were ready to share with you not only the gospel of God but also our own selves, because you had become very dear to us. 9 For you remember, brothers, our labor and toil: we worked night and day, that we might not be a burden to any of you, while we proclaimed to you the gospel of God. </vt:lpstr>
      <vt:lpstr>10 You are witnesses, and God also, how holy and righteous and blameless was our conduct toward you believers.  11 For you know how, like a father with his children, 12 we exhorted each one of you and encouraged you and charged you to walk in a manner worthy of God, who calls you into his own kingdom and glory.  13 And we also thank God constantly for this, that when you received the word of God, which you heard from us, you accepted it not as the word of men but as what it really is, the word of God, which is at work in you believers.  14 For you, brothers, became imitators of the churches of God in Christ Jesus that are in Judea. For you suffered the same things from your own countrymen as they did from the Jews, 15 who killed both the Lord Jesus and the prophets, and drove us out, and displease God and oppose all mankind 16 by hindering us from speaking to the Gentiles that they might be saved—so as always to fill up the measure of their sins. But wrath has come upon them at last!   1 Thessalonians 2:1-16 ESV</vt:lpstr>
      <vt:lpstr>1 For you yourselves know, brothers, that our coming to you was not in vain.  2 But though we had already suffered and been shamefully treated at Philippi, as you know, we had boldness in our God to declare to you the gospel of God in the midst of much conflict.  3 For our appeal does not spring from error or impurity or any attempt to deceive, 4 but just as we have been approved by God to be entrusted with the gospel, so we speak, not to please man, but to please God who tests our hearts.  5 For we never came with words of flattery, as you know, nor with a pretext for greed—God is witness.  6 Nor did we seek glory from people, whether from you or from others, though we could have made demands as apostles of Christ. 7 But we were gentle among you, like a nursing mother taking care of her own children. 8 So, being affectionately desirous of you, we were ready to share with you not only the gospel of God but also our own selves, because you had become very dear to us. 9 For you remember, brothers, our labor and toil: we worked night and day, that we might not be a burden to any of you, while we proclaimed to you the gospel of God. </vt:lpstr>
      <vt:lpstr>1 For you yourselves know, brothers, that our coming to you was not in vain.  2 But though we had already suffered and been shamefully treated at Philippi, as you know, we had boldness in our God to declare to you the gospel of God in the midst of much conflict.  3 For our appeal does not spring from error or impurity or any attempt to deceive, 4 but just as we have been approved by God to be entrusted with the gospel, so we speak, not to please man, but to please God who tests our hearts.  5 For we never came with words of flattery, as you know, nor with a pretext for greed—God is witness.  6 Nor did we seek glory from people, whether from you or from others, though we could have made demands as apostles of Christ. 7 But we were gentle among you, like a nursing mother taking care of her own children. 8 So, being affectionately desirous of you, we were ready to share with you not only the gospel of God but also our own selves, because you had become very dear to us. 9 For you remember, brothers, our labor and toil: we worked night and day, that we might not be a burden to any of you, while we proclaimed to you the gospel of God. </vt:lpstr>
      <vt:lpstr>1 For you yourselves know, brothers, that our coming to you was not in vain.  2 But though we had already suffered and been shamefully treated at Philippi, as you know, we had boldness in our God to declare to you the gospel of God in the midst of much conflict.  3 For our appeal does not spring from error or impurity or any attempt to deceive, 4 but just as we have been approved by God to be entrusted with the gospel, so we speak, not to please man, but to please God who tests our hearts.  5 For we never came with words of flattery, as you know, nor with a pretext for greed—God is witness.  6 Nor did we seek glory from people, whether from you or from others, though we could have made demands as apostles of Christ. 7 But we were gentle among you, like a nursing mother taking care of her own children. 8 So, being affectionately desirous of you, we were ready to share with you not only the gospel of God but also our own selves, because you had become very dear to us. 9 For you remember, brothers, our labor and toil: we worked night and day, that we might not be a burden to any of you, while we proclaimed to you the gospel of God. </vt:lpstr>
      <vt:lpstr>1 For you yourselves know, brothers, that our coming to you was not in vain.  2 But though we had already suffered and been shamefully treated at Philippi, as you know, we had boldness in our God to declare to you the gospel of God in the midst of much conflict.  3 For our appeal does not spring from error or impurity or any attempt to deceive, 4 but just as we have been approved by God to be entrusted with the gospel, so we speak, not to please man, but to please God who tests our hearts.  5 For we never came with words of flattery, as you know, nor with a pretext for greed—God is witness.  6 Nor did we seek glory from people, whether from you or from others, though we could have made demands as apostles of Christ. 7 But we were gentle among you, like a nursing mother taking care of her own children. 8 So, being affectionately desirous of you, we were ready to share with you not only the gospel of God but also our own selves, because you had become very dear to us. 9 For you remember, brothers, our labor and toil: we worked night and day, that we might not be a burden to any of you, while we proclaimed to you the gospel of God. </vt:lpstr>
      <vt:lpstr>1 For you yourselves know, brothers, that our coming to you was not in vain.  2 But though we had already suffered and been shamefully treated at Philippi, as you know, we had boldness in our God to declare to you the gospel of God in the midst of much conflict.  3 For our appeal does not spring from error or impurity or any attempt to deceive, 4 but just as we have been approved by God to be entrusted with the gospel, so we speak, not to please man, but to please God who tests our hearts.  5 For we never came with words of flattery, as you know, nor with a pretext for greed—God is witness.  6 Nor did we seek glory from people, whether from you or from others, though we could have made demands as apostles of Christ. 7 But we were gentle among you, like a nursing mother taking care of her own children. 8 So, being affectionately desirous of you, we were ready to share with you not only the gospel of God but also our own selves, because you had become very dear to us. 9 For you remember, brothers, our labor and toil: we worked night and day, that we might not be a burden to any of you, while we proclaimed to you the gospel of God. </vt:lpstr>
      <vt:lpstr>1 For you yourselves know, brothers, that our coming to you was not in vain.  2 But though we had already suffered and been shamefully treated at Philippi, as you know, we had boldness in our God to declare to you the gospel of God in the midst of much conflict.  3 For our appeal does not spring from error or impurity or any attempt to deceive, 4 but just as we have been approved by God to be entrusted with the gospel, so we speak, not to please man, but to please God who tests our hearts.  5 For we never came with words of flattery, as you know, nor with a pretext for greed—God is witness.  6 Nor did we seek glory from people, whether from you or from others, though we could have made demands as apostles of Christ. 7 But we were gentle among you, like a nursing mother taking care of her own children. 8 So, being affectionately desirous of you, we were ready to share with you not only the gospel of God but also our own selves, because you had become very dear to us. 9 For you remember, brothers, our labor and toil: we worked night and day, that we might not be a burden to any of you, while we proclaimed to you the gospel of God. </vt:lpstr>
      <vt:lpstr>1 For you yourselves know, brothers, that our coming to you was not in vain.  2 But though we had already suffered and been shamefully treated at Philippi, as you know, we had boldness in our God to declare to you the gospel of God in the midst of much conflict.  3 For our appeal does not spring from error or impurity or any attempt to deceive, 4 but just as we have been approved by God to be entrusted with the gospel, so we speak, not to please man, but to please God who tests our hearts.  5 For we never came with words of flattery, as you know, nor with a pretext for greed—God is witness.  6 Nor did we seek glory from people, whether from you or from others, though we could have made demands as apostles of Christ. 7 But we were gentle among you, like a nursing mother taking care of her own children. 8 So, being affectionately desirous of you, we were ready to share with you not only the gospel of God but also our own selves, because you had become very dear to us. 9 For you remember, brothers, our labor and toil: we worked night and day, that we might not be a burden to any of you, while we proclaimed to you the gospel of God. </vt:lpstr>
      <vt:lpstr>10 You are witnesses, and God also, how holy and righteous and blameless was our conduct toward you believers.  11 For you know how, like a father with his children, 12 we exhorted each one of you and encouraged you and charged you to walk in a manner worthy of God, who calls you into his own kingdom and glory.  13 And we also thank God constantly for this, that when you received the word of God, which you heard from us, you accepted it not as the word of men but as what it really is, the word of God, which is at work in you believers.  14 For you, brothers, became imitators of the churches of God in Christ Jesus that are in Judea. For you suffered the same things from your own countrymen as they did from the Jews, 15 who killed both the Lord Jesus and the prophets, and drove us out, and displease God and oppose all mankind 16 by hindering us from speaking to the Gentiles that they might be saved—so as always to fill up the measure of their sins. But wrath has come upon them at last!   1 Thessalonians 2:1-16 ESV</vt:lpstr>
      <vt:lpstr>1 For you yourselves know, brothers, that our coming to you was not in vain.  2 But though we had already suffered and been shamefully treated at Philippi, as you know, we had boldness in our God to declare to you the gospel of God in the midst of much conflict.  3 For our appeal does not spring from error or impurity or any attempt to deceive, 4 but just as we have been approved by God to be entrusted with the gospel, so we speak, not to please man, but to please God who tests our hearts.  5 For we never came with words of flattery, as you know, nor with a pretext for greed—God is witness.  6 Nor did we seek glory from people, whether from you or from others, though we could have made demands as apostles of Christ. 7 But we were gentle among you, like a nursing mother taking care of her own children. 8 So, being affectionately desirous of you, we were ready to share with you not only the gospel of God but also our own selves, because you had become very dear to us. 9 For you remember, brothers, our labor and toil: we worked night and day, that we might not be a burden to any of you, while we proclaimed to you the gospel of God. </vt:lpstr>
      <vt:lpstr>10 You are witnesses, and God also, how holy and righteous and blameless was our conduct toward you believers.  11 For you know how, like a father with his children, 12 we exhorted each one of you and encouraged you and charged you to walk in a manner worthy of God, who calls you into his own kingdom and glory.  13 And we also thank God constantly for this, that when you received the word of God, which you heard from us, you accepted it not as the word of men but as what it really is, the word of God, which is at work in you believers.  14 For you, brothers, became imitators of the churches of God in Christ Jesus that are in Judea. For you suffered the same things from your own countrymen as they did from the Jews, 15 who killed both the Lord Jesus and the prophets, and drove us out, and displease God and oppose all mankind 16 by hindering us from speaking to the Gentiles that they might be saved—so as always to fill up the measure of their sins. But wrath has come upon them at last!   1 Thessalonians 2:1-16 ESV</vt:lpstr>
      <vt:lpstr>10 You are witnesses, and God also, how holy and righteous and blameless was our conduct toward you believers.  11 For you know how, like a father with his children, 12 we exhorted each one of you and encouraged you and charged you to walk in a manner worthy of God, who calls you into his own kingdom and glory.  13 And we also thank God constantly for this, that when you received the word of God, which you heard from us, you accepted it not as the word of men but as what it really is, the word of God, which is at work in you believers.  14 For you, brothers, became imitators of the churches of God in Christ Jesus that are in Judea. For you suffered the same things from your own countrymen as they did from the Jews, 15 who killed both the Lord Jesus and the prophets, and drove us out, and displease God and oppose all mankind 16 by hindering us from speaking to the Gentiles that they might be saved—so as always to fill up the measure of their sins. But wrath has come upon them at last!   1 Thessalonians 2:1-16 ESV</vt:lpstr>
      <vt:lpstr>10 You are witnesses, and God also, how holy and righteous and blameless was our conduct toward you believers.  11 For you know how, like a father with his children, 12 we exhorted each one of you and encouraged you and charged you to walk in a manner worthy of God, who calls you into his own kingdom and glory.  13 And we also thank God constantly for this, that when you received the word of God, which you heard from us, you accepted it not as the word of men but as what it really is, the word of God, which is at work in you believers.  14 For you, brothers, became imitators of the churches of God in Christ Jesus that are in Judea. For you suffered the same things from your own countrymen as they did from the Jews, 15 who killed both the Lord Jesus and the prophets, and drove us out, and displease God and oppose all mankind 16 by hindering us from speaking to the Gentiles that they might be saved—so as always to fill up the measure of their sins. But wrath has come upon them at last!   1 Thessalonians 2:1-16 ESV</vt:lpstr>
      <vt:lpstr>I am speaking the truth in Christ—I am not lying; my conscience bears me witness in the Holy Spirit— 2 that I have great sorrow and unceasing anguish in my heart. 3 For I could wish that I myself were accursed and cut off from Christ for the sake of my brothers, my kinsmen according to the flesh.  Romans 9:1-3 ESV</vt:lpstr>
    </vt:vector>
  </TitlesOfParts>
  <Company>Maryland Department of Natural Resources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Dad</dc:creator>
  <cp:lastModifiedBy>Dad</cp:lastModifiedBy>
  <cp:revision>8</cp:revision>
  <dcterms:created xsi:type="dcterms:W3CDTF">2018-08-25T21:14:15Z</dcterms:created>
  <dcterms:modified xsi:type="dcterms:W3CDTF">2018-08-26T09:56:43Z</dcterms:modified>
</cp:coreProperties>
</file>