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13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57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0231D3C-16DB-4B99-A3BB-AE7D90014AE2}" type="datetimeFigureOut">
              <a:rPr lang="en-US" smtClean="0"/>
              <a:t>3/4/2018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0EAC3F-A472-451C-B59B-CD46C4F955CD}" type="slidenum">
              <a:rPr lang="en-US" smtClean="0"/>
              <a:t>‹#›</a:t>
            </a:fld>
            <a:endParaRPr lang="en-US"/>
          </a:p>
        </p:txBody>
      </p:sp>
    </p:spTree>
    <p:extLst>
      <p:ext uri="{BB962C8B-B14F-4D97-AF65-F5344CB8AC3E}">
        <p14:creationId xmlns:p14="http://schemas.microsoft.com/office/powerpoint/2010/main" val="1627421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0231D3C-16DB-4B99-A3BB-AE7D90014AE2}" type="datetimeFigureOut">
              <a:rPr lang="en-US" smtClean="0"/>
              <a:t>3/4/2018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0EAC3F-A472-451C-B59B-CD46C4F955CD}" type="slidenum">
              <a:rPr lang="en-US" smtClean="0"/>
              <a:t>‹#›</a:t>
            </a:fld>
            <a:endParaRPr lang="en-US"/>
          </a:p>
        </p:txBody>
      </p:sp>
    </p:spTree>
    <p:extLst>
      <p:ext uri="{BB962C8B-B14F-4D97-AF65-F5344CB8AC3E}">
        <p14:creationId xmlns:p14="http://schemas.microsoft.com/office/powerpoint/2010/main" val="1725344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231D3C-16DB-4B99-A3BB-AE7D90014AE2}" type="datetimeFigureOut">
              <a:rPr lang="en-US" smtClean="0"/>
              <a:t>3/4/2018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0EAC3F-A472-451C-B59B-CD46C4F955CD}" type="slidenum">
              <a:rPr lang="en-US" smtClean="0"/>
              <a:t>‹#›</a:t>
            </a:fld>
            <a:endParaRPr lang="en-US"/>
          </a:p>
        </p:txBody>
      </p:sp>
    </p:spTree>
    <p:extLst>
      <p:ext uri="{BB962C8B-B14F-4D97-AF65-F5344CB8AC3E}">
        <p14:creationId xmlns:p14="http://schemas.microsoft.com/office/powerpoint/2010/main" val="4202969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0231D3C-16DB-4B99-A3BB-AE7D90014AE2}" type="datetimeFigureOut">
              <a:rPr lang="en-US" smtClean="0"/>
              <a:t>3/4/2018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0EAC3F-A472-451C-B59B-CD46C4F955CD}" type="slidenum">
              <a:rPr lang="en-US" smtClean="0"/>
              <a:t>‹#›</a:t>
            </a:fld>
            <a:endParaRPr lang="en-US"/>
          </a:p>
        </p:txBody>
      </p:sp>
    </p:spTree>
    <p:extLst>
      <p:ext uri="{BB962C8B-B14F-4D97-AF65-F5344CB8AC3E}">
        <p14:creationId xmlns:p14="http://schemas.microsoft.com/office/powerpoint/2010/main" val="553807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0231D3C-16DB-4B99-A3BB-AE7D90014AE2}" type="datetimeFigureOut">
              <a:rPr lang="en-US" smtClean="0"/>
              <a:t>3/4/2018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0EAC3F-A472-451C-B59B-CD46C4F955CD}" type="slidenum">
              <a:rPr lang="en-US" smtClean="0"/>
              <a:t>‹#›</a:t>
            </a:fld>
            <a:endParaRPr lang="en-US"/>
          </a:p>
        </p:txBody>
      </p:sp>
    </p:spTree>
    <p:extLst>
      <p:ext uri="{BB962C8B-B14F-4D97-AF65-F5344CB8AC3E}">
        <p14:creationId xmlns:p14="http://schemas.microsoft.com/office/powerpoint/2010/main" val="2210818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0231D3C-16DB-4B99-A3BB-AE7D90014AE2}" type="datetimeFigureOut">
              <a:rPr lang="en-US" smtClean="0"/>
              <a:t>3/4/2018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0EAC3F-A472-451C-B59B-CD46C4F955CD}" type="slidenum">
              <a:rPr lang="en-US" smtClean="0"/>
              <a:t>‹#›</a:t>
            </a:fld>
            <a:endParaRPr lang="en-US"/>
          </a:p>
        </p:txBody>
      </p:sp>
    </p:spTree>
    <p:extLst>
      <p:ext uri="{BB962C8B-B14F-4D97-AF65-F5344CB8AC3E}">
        <p14:creationId xmlns:p14="http://schemas.microsoft.com/office/powerpoint/2010/main" val="4101092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231D3C-16DB-4B99-A3BB-AE7D90014AE2}" type="datetimeFigureOut">
              <a:rPr lang="en-US" smtClean="0"/>
              <a:t>3/4/2018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0EAC3F-A472-451C-B59B-CD46C4F955CD}" type="slidenum">
              <a:rPr lang="en-US" smtClean="0"/>
              <a:t>‹#›</a:t>
            </a:fld>
            <a:endParaRPr lang="en-US"/>
          </a:p>
        </p:txBody>
      </p:sp>
    </p:spTree>
    <p:extLst>
      <p:ext uri="{BB962C8B-B14F-4D97-AF65-F5344CB8AC3E}">
        <p14:creationId xmlns:p14="http://schemas.microsoft.com/office/powerpoint/2010/main" val="3012322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231D3C-16DB-4B99-A3BB-AE7D90014AE2}" type="datetimeFigureOut">
              <a:rPr lang="en-US" smtClean="0"/>
              <a:t>3/4/2018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0EAC3F-A472-451C-B59B-CD46C4F955CD}" type="slidenum">
              <a:rPr lang="en-US" smtClean="0"/>
              <a:t>‹#›</a:t>
            </a:fld>
            <a:endParaRPr lang="en-US"/>
          </a:p>
        </p:txBody>
      </p:sp>
    </p:spTree>
    <p:extLst>
      <p:ext uri="{BB962C8B-B14F-4D97-AF65-F5344CB8AC3E}">
        <p14:creationId xmlns:p14="http://schemas.microsoft.com/office/powerpoint/2010/main" val="4115642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231D3C-16DB-4B99-A3BB-AE7D90014AE2}" type="datetimeFigureOut">
              <a:rPr lang="en-US" smtClean="0"/>
              <a:t>3/4/2018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0EAC3F-A472-451C-B59B-CD46C4F955CD}" type="slidenum">
              <a:rPr lang="en-US" smtClean="0"/>
              <a:t>‹#›</a:t>
            </a:fld>
            <a:endParaRPr lang="en-US"/>
          </a:p>
        </p:txBody>
      </p:sp>
    </p:spTree>
    <p:extLst>
      <p:ext uri="{BB962C8B-B14F-4D97-AF65-F5344CB8AC3E}">
        <p14:creationId xmlns:p14="http://schemas.microsoft.com/office/powerpoint/2010/main" val="1401823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0231D3C-16DB-4B99-A3BB-AE7D90014AE2}" type="datetimeFigureOut">
              <a:rPr lang="en-US" smtClean="0"/>
              <a:t>3/4/2018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0EAC3F-A472-451C-B59B-CD46C4F955CD}" type="slidenum">
              <a:rPr lang="en-US" smtClean="0"/>
              <a:t>‹#›</a:t>
            </a:fld>
            <a:endParaRPr lang="en-US"/>
          </a:p>
        </p:txBody>
      </p:sp>
    </p:spTree>
    <p:extLst>
      <p:ext uri="{BB962C8B-B14F-4D97-AF65-F5344CB8AC3E}">
        <p14:creationId xmlns:p14="http://schemas.microsoft.com/office/powerpoint/2010/main" val="210197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0231D3C-16DB-4B99-A3BB-AE7D90014AE2}" type="datetimeFigureOut">
              <a:rPr lang="en-US" smtClean="0"/>
              <a:t>3/4/2018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0EAC3F-A472-451C-B59B-CD46C4F955CD}" type="slidenum">
              <a:rPr lang="en-US" smtClean="0"/>
              <a:t>‹#›</a:t>
            </a:fld>
            <a:endParaRPr lang="en-US"/>
          </a:p>
        </p:txBody>
      </p:sp>
    </p:spTree>
    <p:extLst>
      <p:ext uri="{BB962C8B-B14F-4D97-AF65-F5344CB8AC3E}">
        <p14:creationId xmlns:p14="http://schemas.microsoft.com/office/powerpoint/2010/main" val="811915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231D3C-16DB-4B99-A3BB-AE7D90014AE2}" type="datetimeFigureOut">
              <a:rPr lang="en-US" smtClean="0"/>
              <a:t>3/4/2018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0EAC3F-A472-451C-B59B-CD46C4F955CD}" type="slidenum">
              <a:rPr lang="en-US" smtClean="0"/>
              <a:t>‹#›</a:t>
            </a:fld>
            <a:endParaRPr lang="en-US"/>
          </a:p>
        </p:txBody>
      </p:sp>
    </p:spTree>
    <p:extLst>
      <p:ext uri="{BB962C8B-B14F-4D97-AF65-F5344CB8AC3E}">
        <p14:creationId xmlns:p14="http://schemas.microsoft.com/office/powerpoint/2010/main" val="14643327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483" y="1848504"/>
            <a:ext cx="7772400" cy="2387600"/>
          </a:xfrm>
        </p:spPr>
        <p:txBody>
          <a:bodyPr>
            <a:normAutofit/>
          </a:bodyPr>
          <a:lstStyle/>
          <a:p>
            <a:r>
              <a:rPr lang="en-US" sz="14900" dirty="0" smtClean="0">
                <a:solidFill>
                  <a:schemeClr val="bg1"/>
                </a:solidFill>
                <a:effectLst>
                  <a:glow rad="63500">
                    <a:schemeClr val="tx1">
                      <a:alpha val="60000"/>
                    </a:schemeClr>
                  </a:glow>
                </a:effectLst>
                <a:latin typeface="AR DECODE" panose="02000000000000000000" pitchFamily="2" charset="0"/>
              </a:rPr>
              <a:t>Ambassadors</a:t>
            </a:r>
            <a:endParaRPr lang="en-US" sz="5400" dirty="0">
              <a:solidFill>
                <a:schemeClr val="bg1"/>
              </a:solidFill>
              <a:effectLst>
                <a:glow rad="63500">
                  <a:schemeClr val="tx1">
                    <a:alpha val="60000"/>
                  </a:schemeClr>
                </a:glow>
              </a:effectLst>
              <a:latin typeface="AR DECODE" panose="02000000000000000000" pitchFamily="2" charset="0"/>
            </a:endParaRPr>
          </a:p>
        </p:txBody>
      </p:sp>
    </p:spTree>
    <p:extLst>
      <p:ext uri="{BB962C8B-B14F-4D97-AF65-F5344CB8AC3E}">
        <p14:creationId xmlns:p14="http://schemas.microsoft.com/office/powerpoint/2010/main" val="17495809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047" y="2879725"/>
            <a:ext cx="8713694" cy="1325563"/>
          </a:xfrm>
        </p:spPr>
        <p:txBody>
          <a:bodyPr>
            <a:noAutofit/>
          </a:bodyPr>
          <a:lstStyle/>
          <a:p>
            <a:pPr algn="ctr"/>
            <a:r>
              <a:rPr lang="en-US" sz="2800" b="1" dirty="0">
                <a:effectLst>
                  <a:outerShdw blurRad="38100" dist="38100" dir="2700000" algn="tl">
                    <a:srgbClr val="000000">
                      <a:alpha val="43137"/>
                    </a:srgbClr>
                  </a:outerShdw>
                </a:effectLst>
                <a:latin typeface="+mn-lt"/>
              </a:rPr>
              <a:t>Therefore, from now on, we regard no one according to the flesh. Even though we have known Christ according to the flesh, yet now we know Him thus no longer. Therefore, if anyone is in Christ, he is a new creation; old things have passed away; behold, all things have become new. Now all things are of God, who has reconciled us to Himself through Jesus Christ, and has given us the ministry of reconciliation, that is, that God was in Christ reconciling the world to Himself, not imputing their trespasses to them, and has committed to us the word of reconciliation. Now then, we are ambassadors for Christ, as though God were pleading through us: we implore you on Christ's behalf, be reconciled to God.  For He made Him who knew no sin to be sin for us, that we might become the righteousness of God in Him. </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000" b="1" dirty="0">
                <a:effectLst>
                  <a:outerShdw blurRad="38100" dist="38100" dir="2700000" algn="tl">
                    <a:srgbClr val="000000">
                      <a:alpha val="43137"/>
                    </a:srgbClr>
                  </a:outerShdw>
                </a:effectLst>
                <a:latin typeface="+mn-lt"/>
              </a:rPr>
              <a:t/>
            </a:r>
            <a:br>
              <a:rPr lang="en-US" sz="2000" b="1"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2 Corinthians 5:16-21</a:t>
            </a: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19835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latin typeface="+mn-lt"/>
              </a:rPr>
              <a:t>A Wake-up Call </a:t>
            </a:r>
            <a:endParaRPr lang="en-US" i="1" u="sng" dirty="0">
              <a:latin typeface="+mn-lt"/>
            </a:endParaRPr>
          </a:p>
        </p:txBody>
      </p:sp>
      <p:sp>
        <p:nvSpPr>
          <p:cNvPr id="3" name="Content Placeholder 2"/>
          <p:cNvSpPr>
            <a:spLocks noGrp="1"/>
          </p:cNvSpPr>
          <p:nvPr>
            <p:ph idx="1"/>
          </p:nvPr>
        </p:nvSpPr>
        <p:spPr/>
        <p:txBody>
          <a:bodyPr>
            <a:normAutofit fontScale="85000" lnSpcReduction="20000"/>
          </a:bodyPr>
          <a:lstStyle/>
          <a:p>
            <a:r>
              <a:rPr lang="en-US" b="1" dirty="0">
                <a:effectLst>
                  <a:outerShdw blurRad="38100" dist="38100" dir="2700000" algn="tl">
                    <a:srgbClr val="000000">
                      <a:alpha val="43137"/>
                    </a:srgbClr>
                  </a:outerShdw>
                </a:effectLst>
              </a:rPr>
              <a:t>Acts </a:t>
            </a:r>
            <a:r>
              <a:rPr lang="en-US" b="1" dirty="0" smtClean="0">
                <a:effectLst>
                  <a:outerShdw blurRad="38100" dist="38100" dir="2700000" algn="tl">
                    <a:srgbClr val="000000">
                      <a:alpha val="43137"/>
                    </a:srgbClr>
                  </a:outerShdw>
                </a:effectLst>
              </a:rPr>
              <a:t>26:18 -  </a:t>
            </a:r>
            <a:r>
              <a:rPr lang="en-US" b="1" dirty="0">
                <a:effectLst>
                  <a:outerShdw blurRad="38100" dist="38100" dir="2700000" algn="tl">
                    <a:srgbClr val="000000">
                      <a:alpha val="43137"/>
                    </a:srgbClr>
                  </a:outerShdw>
                </a:effectLst>
              </a:rPr>
              <a:t>…to open their eyes, in order to turn them from darkness to light, and from the power of Satan to God, that they may receive forgiveness of sins and an inheritance among those who are sanctified by faith in Me.'</a:t>
            </a:r>
          </a:p>
          <a:p>
            <a:pPr marL="0" indent="0">
              <a:buNone/>
            </a:pPr>
            <a:r>
              <a:rPr lang="en-US" b="1" dirty="0">
                <a:effectLst>
                  <a:outerShdw blurRad="38100" dist="38100" dir="2700000" algn="tl">
                    <a:srgbClr val="000000">
                      <a:alpha val="43137"/>
                    </a:srgbClr>
                  </a:outerShdw>
                </a:effectLst>
              </a:rPr>
              <a:t> </a:t>
            </a:r>
            <a:endParaRPr lang="en-US" b="1" dirty="0" smtClean="0">
              <a:effectLst>
                <a:outerShdw blurRad="38100" dist="38100" dir="2700000" algn="tl">
                  <a:srgbClr val="000000">
                    <a:alpha val="43137"/>
                  </a:srgbClr>
                </a:outerShdw>
              </a:effectLst>
            </a:endParaRPr>
          </a:p>
          <a:p>
            <a:r>
              <a:rPr lang="en-US" b="1" dirty="0" smtClean="0">
                <a:effectLst>
                  <a:outerShdw blurRad="38100" dist="38100" dir="2700000" algn="tl">
                    <a:srgbClr val="000000">
                      <a:alpha val="43137"/>
                    </a:srgbClr>
                  </a:outerShdw>
                </a:effectLst>
              </a:rPr>
              <a:t>John 9:4 - I must work the works of Him who sent Me while it is day; the night is coming when no one can work. </a:t>
            </a:r>
          </a:p>
          <a:p>
            <a:endParaRPr lang="en-US" b="1" dirty="0">
              <a:effectLst>
                <a:outerShdw blurRad="38100" dist="38100" dir="2700000" algn="tl">
                  <a:srgbClr val="000000">
                    <a:alpha val="43137"/>
                  </a:srgbClr>
                </a:outerShdw>
              </a:effectLst>
            </a:endParaRPr>
          </a:p>
          <a:p>
            <a:r>
              <a:rPr lang="en-US" b="1" dirty="0">
                <a:effectLst>
                  <a:outerShdw blurRad="38100" dist="38100" dir="2700000" algn="tl">
                    <a:srgbClr val="000000">
                      <a:alpha val="43137"/>
                    </a:srgbClr>
                  </a:outerShdw>
                </a:effectLst>
              </a:rPr>
              <a:t>2 </a:t>
            </a:r>
            <a:r>
              <a:rPr lang="en-US" b="1" dirty="0" err="1">
                <a:effectLst>
                  <a:outerShdw blurRad="38100" dist="38100" dir="2700000" algn="tl">
                    <a:srgbClr val="000000">
                      <a:alpha val="43137"/>
                    </a:srgbClr>
                  </a:outerShdw>
                </a:effectLst>
              </a:rPr>
              <a:t>Cor</a:t>
            </a:r>
            <a:r>
              <a:rPr lang="en-US" b="1" dirty="0">
                <a:effectLst>
                  <a:outerShdw blurRad="38100" dist="38100" dir="2700000" algn="tl">
                    <a:srgbClr val="000000">
                      <a:alpha val="43137"/>
                    </a:srgbClr>
                  </a:outerShdw>
                </a:effectLst>
              </a:rPr>
              <a:t> 5:10-11 </a:t>
            </a:r>
            <a:r>
              <a:rPr lang="en-US" b="1" dirty="0" smtClean="0">
                <a:effectLst>
                  <a:outerShdw blurRad="38100" dist="38100" dir="2700000" algn="tl">
                    <a:srgbClr val="000000">
                      <a:alpha val="43137"/>
                    </a:srgbClr>
                  </a:outerShdw>
                </a:effectLst>
              </a:rPr>
              <a:t>- For </a:t>
            </a:r>
            <a:r>
              <a:rPr lang="en-US" b="1" dirty="0">
                <a:effectLst>
                  <a:outerShdw blurRad="38100" dist="38100" dir="2700000" algn="tl">
                    <a:srgbClr val="000000">
                      <a:alpha val="43137"/>
                    </a:srgbClr>
                  </a:outerShdw>
                </a:effectLst>
              </a:rPr>
              <a:t>we must all appear before the judgment seat of Christ, that each one may receive the things done in the body, according to what he has done, whether good or bad.  Knowing, therefore, the terror of the Lord, we persuade men . . . </a:t>
            </a: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80075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047" y="2570444"/>
            <a:ext cx="8713694" cy="1325563"/>
          </a:xfrm>
        </p:spPr>
        <p:txBody>
          <a:bodyPr>
            <a:noAutofit/>
          </a:bodyPr>
          <a:lstStyle/>
          <a:p>
            <a:pPr algn="ctr"/>
            <a:r>
              <a:rPr lang="en-US" sz="3200" b="1" dirty="0" smtClean="0">
                <a:effectLst>
                  <a:outerShdw blurRad="38100" dist="38100" dir="2700000" algn="tl">
                    <a:srgbClr val="000000">
                      <a:alpha val="43137"/>
                    </a:srgbClr>
                  </a:outerShdw>
                </a:effectLst>
                <a:latin typeface="+mn-lt"/>
              </a:rPr>
              <a:t>So </a:t>
            </a:r>
            <a:r>
              <a:rPr lang="en-US" sz="3200" b="1" dirty="0">
                <a:effectLst>
                  <a:outerShdw blurRad="38100" dist="38100" dir="2700000" algn="tl">
                    <a:srgbClr val="000000">
                      <a:alpha val="43137"/>
                    </a:srgbClr>
                  </a:outerShdw>
                </a:effectLst>
                <a:latin typeface="+mn-lt"/>
              </a:rPr>
              <a:t>that servant came and reported these things to his master. Then the master of the house, being angry, said to his servant, 'Go out quickly into the streets and lanes of the city, and bring in here the poor and the maimed and the lame and the blind.' And the servant said, 'Master, it is done as you commanded, and still there is room.' Then the master said to the servant, 'Go out into the highways and hedges, and compel them to come in, that my house may be filled.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Luke 14:21-24</a:t>
            </a:r>
          </a:p>
        </p:txBody>
      </p:sp>
    </p:spTree>
    <p:extLst>
      <p:ext uri="{BB962C8B-B14F-4D97-AF65-F5344CB8AC3E}">
        <p14:creationId xmlns:p14="http://schemas.microsoft.com/office/powerpoint/2010/main" val="219508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effectLst>
                  <a:outerShdw blurRad="38100" dist="38100" dir="2700000" algn="tl">
                    <a:srgbClr val="000000">
                      <a:alpha val="43137"/>
                    </a:srgbClr>
                  </a:outerShdw>
                </a:effectLst>
                <a:latin typeface="+mn-lt"/>
              </a:rPr>
              <a:t>God’s Pleading; Our </a:t>
            </a:r>
            <a:r>
              <a:rPr lang="en-US" i="1" dirty="0" smtClean="0">
                <a:effectLst>
                  <a:outerShdw blurRad="38100" dist="38100" dir="2700000" algn="tl">
                    <a:srgbClr val="000000">
                      <a:alpha val="43137"/>
                    </a:srgbClr>
                  </a:outerShdw>
                </a:effectLst>
                <a:latin typeface="+mn-lt"/>
              </a:rPr>
              <a:t>Imploring</a:t>
            </a:r>
            <a:endParaRPr lang="en-US" i="1"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749673" y="1852519"/>
            <a:ext cx="7886700" cy="4351338"/>
          </a:xfrm>
        </p:spPr>
        <p:txBody>
          <a:bodyPr>
            <a:normAutofit fontScale="92500" lnSpcReduction="20000"/>
          </a:bodyPr>
          <a:lstStyle/>
          <a:p>
            <a:pPr marL="0" indent="0">
              <a:buNone/>
            </a:pPr>
            <a:r>
              <a:rPr lang="en-US" b="1" dirty="0"/>
              <a:t> </a:t>
            </a:r>
            <a:r>
              <a:rPr lang="en-US" b="1" u="sng" dirty="0" smtClean="0"/>
              <a:t>God’s </a:t>
            </a:r>
            <a:r>
              <a:rPr lang="en-US" b="1" u="sng" dirty="0"/>
              <a:t>Pleading—to beg, entreat, beseech</a:t>
            </a:r>
          </a:p>
          <a:p>
            <a:pPr lvl="1"/>
            <a:r>
              <a:rPr lang="en-US" sz="3000" b="1" dirty="0" smtClean="0"/>
              <a:t>Acts </a:t>
            </a:r>
            <a:r>
              <a:rPr lang="en-US" sz="3000" b="1" dirty="0"/>
              <a:t>16:9 </a:t>
            </a:r>
            <a:r>
              <a:rPr lang="en-US" sz="3000" b="1" dirty="0" smtClean="0"/>
              <a:t> - </a:t>
            </a:r>
            <a:r>
              <a:rPr lang="en-US" sz="3000" b="1" dirty="0"/>
              <a:t>And a vision appeared to Paul in the night. A man of Macedonia stood and pleaded with him, saying, "Come over to Macedonia and help us." </a:t>
            </a:r>
            <a:r>
              <a:rPr lang="en-US" sz="3000" b="1" dirty="0" smtClean="0"/>
              <a:t/>
            </a:r>
            <a:br>
              <a:rPr lang="en-US" sz="3000" b="1" dirty="0" smtClean="0"/>
            </a:br>
            <a:endParaRPr lang="en-US" sz="3000" b="1" dirty="0"/>
          </a:p>
          <a:p>
            <a:pPr marL="0" indent="0">
              <a:buNone/>
            </a:pPr>
            <a:r>
              <a:rPr lang="en-US" b="1" u="sng" dirty="0" smtClean="0"/>
              <a:t>Our </a:t>
            </a:r>
            <a:r>
              <a:rPr lang="en-US" b="1" u="sng" dirty="0"/>
              <a:t>Imploring—to  beg, to ask for with urgency</a:t>
            </a:r>
          </a:p>
          <a:p>
            <a:pPr lvl="1"/>
            <a:r>
              <a:rPr lang="en-US" sz="3000" b="1" dirty="0"/>
              <a:t>Luke </a:t>
            </a:r>
            <a:r>
              <a:rPr lang="en-US" sz="3000" b="1" dirty="0" smtClean="0"/>
              <a:t>5:12 - </a:t>
            </a:r>
            <a:r>
              <a:rPr lang="en-US" sz="3000" b="1" dirty="0"/>
              <a:t>And it happened when He was in a certain city, that behold, a man who was full of leprosy saw Jesus; and he fell on his face and implored Him, saying, "Lord, if You are willing, You can make me clean." </a:t>
            </a:r>
          </a:p>
          <a:p>
            <a:endParaRPr lang="en-US" dirty="0"/>
          </a:p>
        </p:txBody>
      </p:sp>
    </p:spTree>
    <p:extLst>
      <p:ext uri="{BB962C8B-B14F-4D97-AF65-F5344CB8AC3E}">
        <p14:creationId xmlns:p14="http://schemas.microsoft.com/office/powerpoint/2010/main" val="289984824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TotalTime>
  <Words>336</Words>
  <Application>Microsoft Office PowerPoint</Application>
  <PresentationFormat>On-screen Show (4:3)</PresentationFormat>
  <Paragraphs>14</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 DECODE</vt:lpstr>
      <vt:lpstr>Arial</vt:lpstr>
      <vt:lpstr>Calibri</vt:lpstr>
      <vt:lpstr>Calibri Light</vt:lpstr>
      <vt:lpstr>Office Theme</vt:lpstr>
      <vt:lpstr>Ambassadors</vt:lpstr>
      <vt:lpstr>Therefore, from now on, we regard no one according to the flesh. Even though we have known Christ according to the flesh, yet now we know Him thus no longer. Therefore, if anyone is in Christ, he is a new creation; old things have passed away; behold, all things have become new. Now all things are of God, who has reconciled us to Himself through Jesus Christ, and has given us the ministry of reconciliation, that is, that God was in Christ reconciling the world to Himself, not imputing their trespasses to them, and has committed to us the word of reconciliation. Now then, we are ambassadors for Christ, as though God were pleading through us: we implore you on Christ's behalf, be reconciled to God.  For He made Him who knew no sin to be sin for us, that we might become the righteousness of God in Him.   2 Corinthians 5:16-21 </vt:lpstr>
      <vt:lpstr>A Wake-up Call </vt:lpstr>
      <vt:lpstr>So that servant came and reported these things to his master. Then the master of the house, being angry, said to his servant, 'Go out quickly into the streets and lanes of the city, and bring in here the poor and the maimed and the lame and the blind.' And the servant said, 'Master, it is done as you commanded, and still there is room.' Then the master said to the servant, 'Go out into the highways and hedges, and compel them to come in, that my house may be filled.   Luke 14:21-24</vt:lpstr>
      <vt:lpstr>God’s Pleading; Our Imploring</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Ambassadors</dc:title>
  <dc:creator>Dad</dc:creator>
  <cp:lastModifiedBy>Dad</cp:lastModifiedBy>
  <cp:revision>4</cp:revision>
  <dcterms:created xsi:type="dcterms:W3CDTF">2018-03-04T11:29:45Z</dcterms:created>
  <dcterms:modified xsi:type="dcterms:W3CDTF">2018-03-04T11:57:59Z</dcterms:modified>
</cp:coreProperties>
</file>