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35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C4DC11-BCAF-4BD8-8ECB-9291271A087B}" type="datetimeFigureOut">
              <a:rPr lang="en-US" smtClean="0"/>
              <a:t>6/28/2015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6DB78A-462C-48B7-A81A-0076B1D0ABA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C4DC11-BCAF-4BD8-8ECB-9291271A087B}" type="datetimeFigureOut">
              <a:rPr lang="en-US" smtClean="0"/>
              <a:t>6/28/2015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6DB78A-462C-48B7-A81A-0076B1D0ABA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C4DC11-BCAF-4BD8-8ECB-9291271A087B}" type="datetimeFigureOut">
              <a:rPr lang="en-US" smtClean="0"/>
              <a:t>6/28/2015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6DB78A-462C-48B7-A81A-0076B1D0ABA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C4DC11-BCAF-4BD8-8ECB-9291271A087B}" type="datetimeFigureOut">
              <a:rPr lang="en-US" smtClean="0"/>
              <a:t>6/28/2015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6DB78A-462C-48B7-A81A-0076B1D0ABA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C4DC11-BCAF-4BD8-8ECB-9291271A087B}" type="datetimeFigureOut">
              <a:rPr lang="en-US" smtClean="0"/>
              <a:t>6/28/2015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6DB78A-462C-48B7-A81A-0076B1D0ABA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C4DC11-BCAF-4BD8-8ECB-9291271A087B}" type="datetimeFigureOut">
              <a:rPr lang="en-US" smtClean="0"/>
              <a:t>6/28/2015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6DB78A-462C-48B7-A81A-0076B1D0ABA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4DC11-BCAF-4BD8-8ECB-9291271A087B}" type="datetimeFigureOut">
              <a:rPr lang="en-US" smtClean="0"/>
              <a:t>6/28/2015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6DB78A-462C-48B7-A81A-0076B1D0ABA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4DC11-BCAF-4BD8-8ECB-9291271A087B}" type="datetimeFigureOut">
              <a:rPr lang="en-US" smtClean="0"/>
              <a:t>6/28/2015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6DB78A-462C-48B7-A81A-0076B1D0ABA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4DC11-BCAF-4BD8-8ECB-9291271A087B}" type="datetimeFigureOut">
              <a:rPr lang="en-US" smtClean="0"/>
              <a:t>6/28/2015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6DB78A-462C-48B7-A81A-0076B1D0ABA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C4DC11-BCAF-4BD8-8ECB-9291271A087B}" type="datetimeFigureOut">
              <a:rPr lang="en-US" smtClean="0"/>
              <a:t>6/28/2015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6DB78A-462C-48B7-A81A-0076B1D0ABA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C4DC11-BCAF-4BD8-8ECB-9291271A087B}" type="datetimeFigureOut">
              <a:rPr lang="en-US" smtClean="0"/>
              <a:t>6/28/2015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6DB78A-462C-48B7-A81A-0076B1D0ABA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4DC11-BCAF-4BD8-8ECB-9291271A087B}" type="datetimeFigureOut">
              <a:rPr lang="en-US" smtClean="0"/>
              <a:t>6/28/2015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DB78A-462C-48B7-A81A-0076B1D0ABA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2575"/>
            <a:ext cx="7772400" cy="1470025"/>
          </a:xfrm>
        </p:spPr>
        <p:txBody>
          <a:bodyPr/>
          <a:lstStyle/>
          <a:p>
            <a:r>
              <a:rPr lang="en-US" dirty="0">
                <a:solidFill>
                  <a:schemeClr val="bg1"/>
                </a:solidFill>
                <a:effectLst>
                  <a:outerShdw blurRad="38100" dist="38100" dir="2700000" algn="tl">
                    <a:srgbClr val="000000">
                      <a:alpha val="43137"/>
                    </a:srgbClr>
                  </a:outerShdw>
                </a:effectLst>
                <a:latin typeface="Copperplate Gothic Light" pitchFamily="34" charset="0"/>
              </a:rPr>
              <a:t>CHRISTIAN YOU ARE IN WAR</a:t>
            </a:r>
            <a:r>
              <a:rPr lang="en-US" dirty="0" smtClean="0">
                <a:solidFill>
                  <a:schemeClr val="bg1"/>
                </a:solidFill>
                <a:effectLst>
                  <a:outerShdw blurRad="38100" dist="38100" dir="2700000" algn="tl">
                    <a:srgbClr val="000000">
                      <a:alpha val="43137"/>
                    </a:srgbClr>
                  </a:outerShdw>
                </a:effectLst>
                <a:latin typeface="Copperplate Gothic Light" pitchFamily="34" charset="0"/>
              </a:rPr>
              <a:t>!</a:t>
            </a:r>
            <a:endParaRPr lang="en-US" dirty="0">
              <a:solidFill>
                <a:schemeClr val="bg1"/>
              </a:solidFill>
              <a:effectLst>
                <a:outerShdw blurRad="38100" dist="38100" dir="2700000" algn="tl">
                  <a:srgbClr val="000000">
                    <a:alpha val="43137"/>
                  </a:srgbClr>
                </a:outerShdw>
              </a:effectLst>
              <a:latin typeface="Copperplate Gothic Light" pitchFamily="34" charset="0"/>
            </a:endParaRPr>
          </a:p>
        </p:txBody>
      </p:sp>
      <p:sp>
        <p:nvSpPr>
          <p:cNvPr id="3" name="Subtitle 2"/>
          <p:cNvSpPr>
            <a:spLocks noGrp="1"/>
          </p:cNvSpPr>
          <p:nvPr>
            <p:ph type="subTitle" idx="1"/>
          </p:nvPr>
        </p:nvSpPr>
        <p:spPr>
          <a:xfrm>
            <a:off x="2057400" y="4572000"/>
            <a:ext cx="5867400" cy="1752600"/>
          </a:xfrm>
        </p:spPr>
        <p:txBody>
          <a:bodyPr/>
          <a:lstStyle/>
          <a:p>
            <a:r>
              <a:rPr lang="en-US" dirty="0"/>
              <a:t>THE REALITY AND THE IMPLICATIONS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Autofit/>
          </a:bodyPr>
          <a:lstStyle/>
          <a:p>
            <a:r>
              <a:rPr lang="en-US" sz="3200" b="1" dirty="0"/>
              <a:t>You therefore, my son, be strong in the grace that is in Christ Jesus.  And the things that you have heard from me among many witnesses, commit these to faithful men who will be able to teach others also. </a:t>
            </a:r>
            <a:r>
              <a:rPr lang="en-US" sz="3200" b="1" baseline="30000" dirty="0"/>
              <a:t>3</a:t>
            </a:r>
            <a:r>
              <a:rPr lang="en-US" sz="3200" b="1" dirty="0"/>
              <a:t> You therefore must endure hardship as a good soldier of Jesus Christ. </a:t>
            </a:r>
            <a:r>
              <a:rPr lang="en-US" sz="3200" b="1" baseline="30000" dirty="0"/>
              <a:t>4</a:t>
            </a:r>
            <a:r>
              <a:rPr lang="en-US" sz="3200" b="1" dirty="0"/>
              <a:t> No one engaged in warfare entangles himself with the affairs of this life, that he may please him who enlisted him as a soldier</a:t>
            </a:r>
            <a:r>
              <a:rPr lang="en-US" sz="3200" b="1" dirty="0" smtClean="0"/>
              <a:t>.</a:t>
            </a:r>
            <a:br>
              <a:rPr lang="en-US" sz="3200" b="1" dirty="0" smtClean="0"/>
            </a:br>
            <a:r>
              <a:rPr lang="en-US" sz="3200" b="1" dirty="0"/>
              <a:t/>
            </a:r>
            <a:br>
              <a:rPr lang="en-US" sz="3200" b="1" dirty="0"/>
            </a:br>
            <a:r>
              <a:rPr lang="en-US" sz="2800" b="1" dirty="0" smtClean="0"/>
              <a:t>2 Timothy 2:1-4 </a:t>
            </a:r>
            <a:r>
              <a:rPr lang="en-US" sz="3200" b="1" dirty="0"/>
              <a:t/>
            </a:r>
            <a:br>
              <a:rPr lang="en-US" sz="3200" b="1" dirty="0"/>
            </a:b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Autofit/>
          </a:bodyPr>
          <a:lstStyle/>
          <a:p>
            <a:r>
              <a:rPr lang="en-US" sz="3200" b="1" dirty="0"/>
              <a:t>For I am already being poured out as a drink offering, and the time of my departure is at hand. </a:t>
            </a:r>
            <a:r>
              <a:rPr lang="en-US" sz="3200" b="1" baseline="30000" dirty="0"/>
              <a:t>7</a:t>
            </a:r>
            <a:r>
              <a:rPr lang="en-US" sz="3200" b="1" dirty="0"/>
              <a:t> I have fought the good fight, I have finished the race, I have kept the faith. </a:t>
            </a:r>
            <a:r>
              <a:rPr lang="en-US" sz="3200" b="1" baseline="30000" dirty="0"/>
              <a:t>8</a:t>
            </a:r>
            <a:r>
              <a:rPr lang="en-US" sz="3200" b="1" dirty="0"/>
              <a:t> Finally, there is laid up for me the crown of righteousness, which the Lord, the righteous Judge, will give to me on that Day, and not to me only but also to all who have loved His appearing. </a:t>
            </a:r>
            <a:br>
              <a:rPr lang="en-US" sz="3200" b="1" dirty="0"/>
            </a:br>
            <a:r>
              <a:rPr lang="en-US" sz="3200" b="1" dirty="0"/>
              <a:t/>
            </a:r>
            <a:br>
              <a:rPr lang="en-US" sz="3200" b="1" dirty="0"/>
            </a:br>
            <a:r>
              <a:rPr lang="en-US" sz="2800" b="1" dirty="0" smtClean="0"/>
              <a:t>2 Timothy 4:6-8</a:t>
            </a:r>
            <a:r>
              <a:rPr lang="en-US" sz="3200" b="1" dirty="0"/>
              <a:t/>
            </a:r>
            <a:br>
              <a:rPr lang="en-US" sz="3200" b="1" dirty="0"/>
            </a:b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a:effectLst>
                  <a:outerShdw blurRad="38100" dist="38100" dir="2700000" algn="tl">
                    <a:srgbClr val="000000">
                      <a:alpha val="43137"/>
                    </a:srgbClr>
                  </a:outerShdw>
                </a:effectLst>
                <a:latin typeface="Copperplate Gothic Light" pitchFamily="34" charset="0"/>
              </a:rPr>
              <a:t>OVERVIEW OF 2 TIMOTHY </a:t>
            </a:r>
            <a:r>
              <a:rPr lang="en-US" sz="3200" b="1" dirty="0" smtClean="0">
                <a:effectLst>
                  <a:outerShdw blurRad="38100" dist="38100" dir="2700000" algn="tl">
                    <a:srgbClr val="000000">
                      <a:alpha val="43137"/>
                    </a:srgbClr>
                  </a:outerShdw>
                </a:effectLst>
                <a:latin typeface="Copperplate Gothic Light" pitchFamily="34" charset="0"/>
              </a:rPr>
              <a:t>2:1-4</a:t>
            </a:r>
            <a:endParaRPr lang="en-US" sz="3200" dirty="0">
              <a:effectLst>
                <a:outerShdw blurRad="38100" dist="38100" dir="2700000" algn="tl">
                  <a:srgbClr val="000000">
                    <a:alpha val="43137"/>
                  </a:srgbClr>
                </a:outerShdw>
              </a:effectLst>
              <a:latin typeface="Copperplate Gothic Light" pitchFamily="34" charset="0"/>
            </a:endParaRPr>
          </a:p>
        </p:txBody>
      </p:sp>
      <p:sp>
        <p:nvSpPr>
          <p:cNvPr id="3" name="Content Placeholder 2"/>
          <p:cNvSpPr>
            <a:spLocks noGrp="1"/>
          </p:cNvSpPr>
          <p:nvPr>
            <p:ph idx="1"/>
          </p:nvPr>
        </p:nvSpPr>
        <p:spPr>
          <a:xfrm>
            <a:off x="457200" y="1600200"/>
            <a:ext cx="8229600" cy="4953000"/>
          </a:xfrm>
        </p:spPr>
        <p:txBody>
          <a:bodyPr>
            <a:normAutofit/>
          </a:bodyPr>
          <a:lstStyle/>
          <a:p>
            <a:pPr lvl="0"/>
            <a:r>
              <a:rPr lang="en-US" sz="2400" b="1" dirty="0"/>
              <a:t>Be strong.  Why?  There’s a battle.  There’s a war.  </a:t>
            </a:r>
          </a:p>
          <a:p>
            <a:pPr lvl="0"/>
            <a:r>
              <a:rPr lang="en-US" sz="2400" b="1" dirty="0"/>
              <a:t>How strong?  Meditating in, living in, drinking in the grace of the gospel.  </a:t>
            </a:r>
          </a:p>
          <a:p>
            <a:pPr lvl="0"/>
            <a:r>
              <a:rPr lang="en-US" sz="2400" b="1" dirty="0"/>
              <a:t>Hey, Timothy.  There’s work to do.  Preach, teach, exhort.  Tell them to do the same.</a:t>
            </a:r>
          </a:p>
          <a:p>
            <a:pPr lvl="0"/>
            <a:r>
              <a:rPr lang="en-US" sz="2400" b="1" dirty="0"/>
              <a:t>There is a WAR!  You are a soldier! You must fight.</a:t>
            </a:r>
          </a:p>
          <a:p>
            <a:pPr lvl="0"/>
            <a:r>
              <a:rPr lang="en-US" sz="2400" b="1" dirty="0"/>
              <a:t>And, remember you are a soldier, that’s right a soldier.</a:t>
            </a:r>
          </a:p>
          <a:p>
            <a:pPr lvl="0"/>
            <a:r>
              <a:rPr lang="en-US" sz="2400" b="1" dirty="0"/>
              <a:t>And, in case I didn’t mention it—you are currently engaged in warfare.  </a:t>
            </a:r>
          </a:p>
          <a:p>
            <a:pPr lvl="0"/>
            <a:r>
              <a:rPr lang="en-US" sz="2400" b="1" dirty="0"/>
              <a:t>Don’t be distracted!  And, did I mention that you are a soldier</a:t>
            </a:r>
            <a:r>
              <a:rPr lang="en-US" sz="2400" b="1" dirty="0" smtClean="0"/>
              <a:t>?</a:t>
            </a:r>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a:effectLst>
                  <a:outerShdw blurRad="38100" dist="38100" dir="2700000" algn="tl">
                    <a:srgbClr val="000000">
                      <a:alpha val="43137"/>
                    </a:srgbClr>
                  </a:outerShdw>
                </a:effectLst>
                <a:latin typeface="Copperplate Gothic Light" pitchFamily="34" charset="0"/>
              </a:rPr>
              <a:t>I.   THE FACT OF </a:t>
            </a:r>
            <a:r>
              <a:rPr lang="en-US" sz="4000" b="1" dirty="0" smtClean="0">
                <a:effectLst>
                  <a:outerShdw blurRad="38100" dist="38100" dir="2700000" algn="tl">
                    <a:srgbClr val="000000">
                      <a:alpha val="43137"/>
                    </a:srgbClr>
                  </a:outerShdw>
                </a:effectLst>
                <a:latin typeface="Copperplate Gothic Light" pitchFamily="34" charset="0"/>
              </a:rPr>
              <a:t>WAR</a:t>
            </a:r>
            <a:endParaRPr lang="en-US" sz="4000" dirty="0">
              <a:effectLst>
                <a:outerShdw blurRad="38100" dist="38100" dir="2700000" algn="tl">
                  <a:srgbClr val="000000">
                    <a:alpha val="43137"/>
                  </a:srgbClr>
                </a:outerShdw>
              </a:effectLst>
              <a:latin typeface="Copperplate Gothic Light" pitchFamily="34" charset="0"/>
            </a:endParaRPr>
          </a:p>
        </p:txBody>
      </p:sp>
      <p:sp>
        <p:nvSpPr>
          <p:cNvPr id="3" name="Content Placeholder 2"/>
          <p:cNvSpPr>
            <a:spLocks noGrp="1"/>
          </p:cNvSpPr>
          <p:nvPr>
            <p:ph idx="1"/>
          </p:nvPr>
        </p:nvSpPr>
        <p:spPr/>
        <p:txBody>
          <a:bodyPr>
            <a:normAutofit fontScale="70000" lnSpcReduction="20000"/>
          </a:bodyPr>
          <a:lstStyle/>
          <a:p>
            <a:r>
              <a:rPr lang="en-US" sz="3400" b="1" dirty="0"/>
              <a:t>2 </a:t>
            </a:r>
            <a:r>
              <a:rPr lang="en-US" sz="3400" b="1" dirty="0" err="1"/>
              <a:t>Cor</a:t>
            </a:r>
            <a:r>
              <a:rPr lang="en-US" sz="3400" b="1" dirty="0"/>
              <a:t> 10:3-6   For though we walk in the flesh, we do not war according to the flesh. </a:t>
            </a:r>
            <a:r>
              <a:rPr lang="en-US" sz="3400" b="1" baseline="30000" dirty="0"/>
              <a:t>4</a:t>
            </a:r>
            <a:r>
              <a:rPr lang="en-US" sz="3400" b="1" dirty="0"/>
              <a:t> For the weapons of our warfare are not carnal but mighty in God for pulling down strongholds</a:t>
            </a:r>
          </a:p>
          <a:p>
            <a:endParaRPr lang="en-US" sz="3400" b="1" dirty="0"/>
          </a:p>
          <a:p>
            <a:r>
              <a:rPr lang="en-US" sz="3400" b="1" dirty="0"/>
              <a:t>1 Tim 1:18-19 . . . wage the good warfare</a:t>
            </a:r>
          </a:p>
          <a:p>
            <a:pPr>
              <a:buNone/>
            </a:pPr>
            <a:endParaRPr lang="en-US" sz="3400" b="1" dirty="0"/>
          </a:p>
          <a:p>
            <a:r>
              <a:rPr lang="en-US" sz="3400" b="1" dirty="0"/>
              <a:t>1 Tim 6:12  Fight the good fight of faith</a:t>
            </a:r>
          </a:p>
          <a:p>
            <a:pPr>
              <a:buNone/>
            </a:pPr>
            <a:endParaRPr lang="en-US" sz="3400" b="1" dirty="0"/>
          </a:p>
          <a:p>
            <a:r>
              <a:rPr lang="en-US" sz="3400" b="1" dirty="0"/>
              <a:t>Eph 6:11-13  Put on the whole armor of God</a:t>
            </a:r>
          </a:p>
          <a:p>
            <a:pPr>
              <a:buNone/>
            </a:pPr>
            <a:endParaRPr lang="en-US" sz="3400" b="1" dirty="0"/>
          </a:p>
          <a:p>
            <a:r>
              <a:rPr lang="en-US" sz="3400" b="1" dirty="0"/>
              <a:t>Matt 10:34   "Do not think that I came to bring peace on earth. I did not come to bring peace but a sword.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effectLst>
                  <a:outerShdw blurRad="38100" dist="38100" dir="2700000" algn="tl">
                    <a:srgbClr val="000000">
                      <a:alpha val="43137"/>
                    </a:srgbClr>
                  </a:outerShdw>
                </a:effectLst>
                <a:latin typeface="Copperplate Gothic Light" pitchFamily="34" charset="0"/>
              </a:rPr>
              <a:t>II.  THE NATURE OF THE </a:t>
            </a:r>
            <a:r>
              <a:rPr lang="en-US" sz="3600" b="1" dirty="0" smtClean="0">
                <a:effectLst>
                  <a:outerShdw blurRad="38100" dist="38100" dir="2700000" algn="tl">
                    <a:srgbClr val="000000">
                      <a:alpha val="43137"/>
                    </a:srgbClr>
                  </a:outerShdw>
                </a:effectLst>
                <a:latin typeface="Copperplate Gothic Light" pitchFamily="34" charset="0"/>
              </a:rPr>
              <a:t>WAR</a:t>
            </a:r>
            <a:endParaRPr lang="en-US" sz="3600" dirty="0">
              <a:effectLst>
                <a:outerShdw blurRad="38100" dist="38100" dir="2700000" algn="tl">
                  <a:srgbClr val="000000">
                    <a:alpha val="43137"/>
                  </a:srgbClr>
                </a:outerShdw>
              </a:effectLst>
              <a:latin typeface="Copperplate Gothic Light" pitchFamily="34" charset="0"/>
            </a:endParaRPr>
          </a:p>
        </p:txBody>
      </p:sp>
      <p:sp>
        <p:nvSpPr>
          <p:cNvPr id="3" name="Content Placeholder 2"/>
          <p:cNvSpPr>
            <a:spLocks noGrp="1"/>
          </p:cNvSpPr>
          <p:nvPr>
            <p:ph idx="1"/>
          </p:nvPr>
        </p:nvSpPr>
        <p:spPr/>
        <p:txBody>
          <a:bodyPr>
            <a:normAutofit fontScale="70000" lnSpcReduction="20000"/>
          </a:bodyPr>
          <a:lstStyle/>
          <a:p>
            <a:pPr lvl="0"/>
            <a:r>
              <a:rPr lang="en-US" b="1" dirty="0"/>
              <a:t>From the beginning . . . Genesis 1-3; Rev 12:7-11—War broke out in Heaven</a:t>
            </a:r>
            <a:r>
              <a:rPr lang="en-US" b="1" dirty="0" smtClean="0"/>
              <a:t>…</a:t>
            </a:r>
            <a:endParaRPr lang="en-US" b="1" dirty="0"/>
          </a:p>
          <a:p>
            <a:pPr lvl="0"/>
            <a:r>
              <a:rPr lang="en-US" b="1" dirty="0"/>
              <a:t>Sin, Death, Satan rule—every person a </a:t>
            </a:r>
            <a:r>
              <a:rPr lang="en-US" b="1" dirty="0" smtClean="0"/>
              <a:t>slave</a:t>
            </a:r>
            <a:endParaRPr lang="en-US" b="1" dirty="0"/>
          </a:p>
          <a:p>
            <a:pPr lvl="0"/>
            <a:r>
              <a:rPr lang="en-US" b="1" dirty="0"/>
              <a:t>Two Kingdoms—Kingdom of Darkness; Kingdom of Light.  God’s agenda—His Kingdom of Light invading the Kingdom of Darkness</a:t>
            </a:r>
            <a:r>
              <a:rPr lang="en-US" b="1" dirty="0" smtClean="0"/>
              <a:t>.</a:t>
            </a:r>
            <a:endParaRPr lang="en-US" b="1" dirty="0"/>
          </a:p>
          <a:p>
            <a:pPr lvl="0"/>
            <a:r>
              <a:rPr lang="en-US" b="1" dirty="0"/>
              <a:t>Jesus Nukes the power of sin, death, Satan and triumphs over </a:t>
            </a:r>
            <a:r>
              <a:rPr lang="en-US" b="1" dirty="0" smtClean="0"/>
              <a:t>them!</a:t>
            </a:r>
            <a:endParaRPr lang="en-US" b="1" dirty="0"/>
          </a:p>
          <a:p>
            <a:pPr lvl="0"/>
            <a:r>
              <a:rPr lang="en-US" b="1" dirty="0"/>
              <a:t>1 </a:t>
            </a:r>
            <a:r>
              <a:rPr lang="en-US" b="1" dirty="0" err="1"/>
              <a:t>Cor</a:t>
            </a:r>
            <a:r>
              <a:rPr lang="en-US" b="1" dirty="0"/>
              <a:t> 15:55-57  "O  Death, where is your sting?  O Hades, where is your victory?"  </a:t>
            </a:r>
            <a:r>
              <a:rPr lang="en-US" b="1" baseline="30000" dirty="0"/>
              <a:t>56</a:t>
            </a:r>
            <a:r>
              <a:rPr lang="en-US" b="1" dirty="0"/>
              <a:t> The sting of death is sin, and the strength of sin is the law. </a:t>
            </a:r>
            <a:r>
              <a:rPr lang="en-US" b="1" baseline="30000" dirty="0"/>
              <a:t>57</a:t>
            </a:r>
            <a:r>
              <a:rPr lang="en-US" b="1" dirty="0"/>
              <a:t> But thanks be to God, who gives us the victory through our Lord Jesus Christ. </a:t>
            </a:r>
          </a:p>
          <a:p>
            <a:pPr lvl="0"/>
            <a:r>
              <a:rPr lang="en-US" b="1" dirty="0"/>
              <a:t>2 Tim 1:9-11 . . .our Savior Jesus Christ, who has abolished death </a:t>
            </a:r>
          </a:p>
          <a:p>
            <a:pPr lvl="0"/>
            <a:r>
              <a:rPr lang="en-US" b="1" dirty="0"/>
              <a:t>Ambassadors sent.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b="1" dirty="0">
                <a:effectLst>
                  <a:outerShdw blurRad="38100" dist="38100" dir="2700000" algn="tl">
                    <a:srgbClr val="000000">
                      <a:alpha val="43137"/>
                    </a:srgbClr>
                  </a:outerShdw>
                </a:effectLst>
                <a:latin typeface="Copperplate Gothic Light" pitchFamily="34" charset="0"/>
              </a:rPr>
              <a:t>III.  THE CONSEQUENCES OF THE VERY REAL </a:t>
            </a:r>
            <a:r>
              <a:rPr lang="en-US" sz="3200" b="1" dirty="0" smtClean="0">
                <a:effectLst>
                  <a:outerShdw blurRad="38100" dist="38100" dir="2700000" algn="tl">
                    <a:srgbClr val="000000">
                      <a:alpha val="43137"/>
                    </a:srgbClr>
                  </a:outerShdw>
                </a:effectLst>
                <a:latin typeface="Copperplate Gothic Light" pitchFamily="34" charset="0"/>
              </a:rPr>
              <a:t>WAR</a:t>
            </a:r>
            <a:endParaRPr lang="en-US" sz="3200" dirty="0">
              <a:effectLst>
                <a:outerShdw blurRad="38100" dist="38100" dir="2700000" algn="tl">
                  <a:srgbClr val="000000">
                    <a:alpha val="43137"/>
                  </a:srgbClr>
                </a:outerShdw>
              </a:effectLst>
              <a:latin typeface="Copperplate Gothic Light" pitchFamily="34" charset="0"/>
            </a:endParaRPr>
          </a:p>
        </p:txBody>
      </p:sp>
      <p:sp>
        <p:nvSpPr>
          <p:cNvPr id="3" name="Content Placeholder 2"/>
          <p:cNvSpPr>
            <a:spLocks noGrp="1"/>
          </p:cNvSpPr>
          <p:nvPr>
            <p:ph idx="1"/>
          </p:nvPr>
        </p:nvSpPr>
        <p:spPr/>
        <p:txBody>
          <a:bodyPr/>
          <a:lstStyle/>
          <a:p>
            <a:pPr lvl="0"/>
            <a:r>
              <a:rPr lang="en-US" sz="2800" b="1" dirty="0"/>
              <a:t>45 million in the twentieth century alone.</a:t>
            </a:r>
          </a:p>
          <a:p>
            <a:pPr lvl="0"/>
            <a:r>
              <a:rPr lang="en-US" sz="2800" b="1" dirty="0"/>
              <a:t>In 2002, approximately 164,000 Christians died as martyrs.</a:t>
            </a:r>
          </a:p>
          <a:p>
            <a:pPr lvl="0"/>
            <a:r>
              <a:rPr lang="en-US" sz="2800" b="1" dirty="0"/>
              <a:t>Estimated that the yearly average will grow to 210,000 by 2025.</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effectLst>
                  <a:outerShdw blurRad="38100" dist="38100" dir="2700000" algn="tl">
                    <a:srgbClr val="000000">
                      <a:alpha val="43137"/>
                    </a:srgbClr>
                  </a:outerShdw>
                </a:effectLst>
                <a:latin typeface="Copperplate Gothic Light" pitchFamily="34" charset="0"/>
              </a:rPr>
              <a:t>IV.  THE END OF THE </a:t>
            </a:r>
            <a:r>
              <a:rPr lang="en-US" sz="3600" b="1" dirty="0" smtClean="0">
                <a:effectLst>
                  <a:outerShdw blurRad="38100" dist="38100" dir="2700000" algn="tl">
                    <a:srgbClr val="000000">
                      <a:alpha val="43137"/>
                    </a:srgbClr>
                  </a:outerShdw>
                </a:effectLst>
                <a:latin typeface="Copperplate Gothic Light" pitchFamily="34" charset="0"/>
              </a:rPr>
              <a:t>WAR</a:t>
            </a:r>
            <a:endParaRPr lang="en-US" sz="3600" dirty="0">
              <a:effectLst>
                <a:outerShdw blurRad="38100" dist="38100" dir="2700000" algn="tl">
                  <a:srgbClr val="000000">
                    <a:alpha val="43137"/>
                  </a:srgbClr>
                </a:outerShdw>
              </a:effectLst>
              <a:latin typeface="Copperplate Gothic Light" pitchFamily="34" charset="0"/>
            </a:endParaRPr>
          </a:p>
        </p:txBody>
      </p:sp>
      <p:sp>
        <p:nvSpPr>
          <p:cNvPr id="3" name="Content Placeholder 2"/>
          <p:cNvSpPr>
            <a:spLocks noGrp="1"/>
          </p:cNvSpPr>
          <p:nvPr>
            <p:ph idx="1"/>
          </p:nvPr>
        </p:nvSpPr>
        <p:spPr/>
        <p:txBody>
          <a:bodyPr>
            <a:normAutofit fontScale="92500" lnSpcReduction="20000"/>
          </a:bodyPr>
          <a:lstStyle/>
          <a:p>
            <a:pPr lvl="0"/>
            <a:r>
              <a:rPr lang="en-US" b="1" dirty="0"/>
              <a:t>The Beginning of the </a:t>
            </a:r>
            <a:r>
              <a:rPr lang="en-US" b="1" dirty="0" smtClean="0"/>
              <a:t>End</a:t>
            </a:r>
            <a:endParaRPr lang="en-US" b="1" dirty="0"/>
          </a:p>
          <a:p>
            <a:pPr lvl="0"/>
            <a:r>
              <a:rPr lang="en-US" b="1" dirty="0"/>
              <a:t>The Personal End of the War</a:t>
            </a:r>
          </a:p>
          <a:p>
            <a:pPr lvl="0"/>
            <a:r>
              <a:rPr lang="en-US" b="1" dirty="0"/>
              <a:t>The Lord’s Return</a:t>
            </a:r>
          </a:p>
          <a:p>
            <a:pPr lvl="0"/>
            <a:r>
              <a:rPr lang="en-US" b="1" dirty="0"/>
              <a:t>THE END OF THE </a:t>
            </a:r>
            <a:r>
              <a:rPr lang="en-US" b="1" dirty="0" smtClean="0"/>
              <a:t>END</a:t>
            </a:r>
          </a:p>
          <a:p>
            <a:pPr lvl="1"/>
            <a:r>
              <a:rPr lang="en-US" b="1" dirty="0" smtClean="0"/>
              <a:t>  </a:t>
            </a:r>
            <a:r>
              <a:rPr lang="en-US" b="1" dirty="0"/>
              <a:t>Rev 21:3-4   And I heard a loud voice from heaven saying, "Behold, the tabernacle of God is with men, and He will dwell with them, and they shall be His people. God Himself will be with them and be their God. </a:t>
            </a:r>
            <a:r>
              <a:rPr lang="en-US" b="1" baseline="30000" dirty="0"/>
              <a:t>4</a:t>
            </a:r>
            <a:r>
              <a:rPr lang="en-US" b="1" dirty="0"/>
              <a:t> And God will wipe away every tear from their eyes; there shall be no more death, nor sorrow, nor crying. There shall be no more pain, for the former things have passed away." </a:t>
            </a:r>
          </a:p>
          <a:p>
            <a:pPr lvl="1"/>
            <a:endParaRPr lang="en-US" b="1"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effectLst>
                  <a:outerShdw blurRad="38100" dist="38100" dir="2700000" algn="tl">
                    <a:srgbClr val="000000">
                      <a:alpha val="43137"/>
                    </a:srgbClr>
                  </a:outerShdw>
                </a:effectLst>
                <a:latin typeface="Copperplate Gothic Light" pitchFamily="34" charset="0"/>
              </a:rPr>
              <a:t>V.  HOW THEN SHALL WE LIVE</a:t>
            </a:r>
            <a:r>
              <a:rPr lang="en-US" sz="3600" b="1" dirty="0" smtClean="0">
                <a:effectLst>
                  <a:outerShdw blurRad="38100" dist="38100" dir="2700000" algn="tl">
                    <a:srgbClr val="000000">
                      <a:alpha val="43137"/>
                    </a:srgbClr>
                  </a:outerShdw>
                </a:effectLst>
                <a:latin typeface="Copperplate Gothic Light" pitchFamily="34" charset="0"/>
              </a:rPr>
              <a:t>?</a:t>
            </a:r>
            <a:endParaRPr lang="en-US" sz="3600" dirty="0">
              <a:effectLst>
                <a:outerShdw blurRad="38100" dist="38100" dir="2700000" algn="tl">
                  <a:srgbClr val="000000">
                    <a:alpha val="43137"/>
                  </a:srgbClr>
                </a:outerShdw>
              </a:effectLst>
              <a:latin typeface="Copperplate Gothic Light" pitchFamily="34" charset="0"/>
            </a:endParaRPr>
          </a:p>
        </p:txBody>
      </p:sp>
      <p:sp>
        <p:nvSpPr>
          <p:cNvPr id="3" name="Content Placeholder 2"/>
          <p:cNvSpPr>
            <a:spLocks noGrp="1"/>
          </p:cNvSpPr>
          <p:nvPr>
            <p:ph idx="1"/>
          </p:nvPr>
        </p:nvSpPr>
        <p:spPr/>
        <p:txBody>
          <a:bodyPr/>
          <a:lstStyle/>
          <a:p>
            <a:r>
              <a:rPr lang="en-US" b="1" dirty="0"/>
              <a:t> </a:t>
            </a:r>
            <a:r>
              <a:rPr lang="en-US" b="1" dirty="0" smtClean="0"/>
              <a:t>STAND</a:t>
            </a:r>
            <a:r>
              <a:rPr lang="en-US" b="1" dirty="0"/>
              <a:t>!  Phil. 4:1—so stand fast in the Lord, my beloved.</a:t>
            </a:r>
          </a:p>
          <a:p>
            <a:pPr lvl="0"/>
            <a:r>
              <a:rPr lang="en-US" b="1" dirty="0" smtClean="0"/>
              <a:t>FIGHT!  </a:t>
            </a:r>
            <a:r>
              <a:rPr lang="en-US" b="1" dirty="0"/>
              <a:t>1 Tim. 6:12</a:t>
            </a:r>
          </a:p>
          <a:p>
            <a:pPr lvl="0"/>
            <a:r>
              <a:rPr lang="en-US" b="1" dirty="0" smtClean="0"/>
              <a:t>RUN!  </a:t>
            </a:r>
            <a:r>
              <a:rPr lang="en-US" b="1" dirty="0"/>
              <a:t>Phil. 3:12-14</a:t>
            </a:r>
          </a:p>
          <a:p>
            <a:pPr lvl="0"/>
            <a:r>
              <a:rPr lang="en-US" b="1" dirty="0" smtClean="0"/>
              <a:t>GO!  </a:t>
            </a:r>
            <a:r>
              <a:rPr lang="en-US" b="1" dirty="0"/>
              <a:t>Matthew 28:18-20</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696</Words>
  <Application>Microsoft Office PowerPoint</Application>
  <PresentationFormat>On-screen Show (4:3)</PresentationFormat>
  <Paragraphs>45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CHRISTIAN YOU ARE IN WAR!</vt:lpstr>
      <vt:lpstr>You therefore, my son, be strong in the grace that is in Christ Jesus.  And the things that you have heard from me among many witnesses, commit these to faithful men who will be able to teach others also. 3 You therefore must endure hardship as a good soldier of Jesus Christ. 4 No one engaged in warfare entangles himself with the affairs of this life, that he may please him who enlisted him as a soldier.  2 Timothy 2:1-4  </vt:lpstr>
      <vt:lpstr>For I am already being poured out as a drink offering, and the time of my departure is at hand. 7 I have fought the good fight, I have finished the race, I have kept the faith. 8 Finally, there is laid up for me the crown of righteousness, which the Lord, the righteous Judge, will give to me on that Day, and not to me only but also to all who have loved His appearing.   2 Timothy 4:6-8 </vt:lpstr>
      <vt:lpstr>OVERVIEW OF 2 TIMOTHY 2:1-4</vt:lpstr>
      <vt:lpstr>I.   THE FACT OF WAR</vt:lpstr>
      <vt:lpstr>II.  THE NATURE OF THE WAR</vt:lpstr>
      <vt:lpstr>III.  THE CONSEQUENCES OF THE VERY REAL WAR</vt:lpstr>
      <vt:lpstr>IV.  THE END OF THE WAR</vt:lpstr>
      <vt:lpstr>V.  HOW THEN SHALL WE LIVE?</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CHRISTIAN YOU ARE IN WAR!</dc:title>
  <dc:creator>Dad</dc:creator>
  <cp:lastModifiedBy>Dad</cp:lastModifiedBy>
  <cp:revision>1</cp:revision>
  <dcterms:created xsi:type="dcterms:W3CDTF">2015-06-28T10:23:28Z</dcterms:created>
  <dcterms:modified xsi:type="dcterms:W3CDTF">2015-06-28T10:44:05Z</dcterms:modified>
</cp:coreProperties>
</file>