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B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40BE171-1D68-4008-A022-DDE9D8130ABA}" type="datetimeFigureOut">
              <a:rPr lang="en-US" smtClean="0"/>
              <a:t>12/18/2016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18771367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0BE171-1D68-4008-A022-DDE9D8130ABA}" type="datetimeFigureOut">
              <a:rPr lang="en-US" smtClean="0"/>
              <a:t>12/18/2016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27989900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0BE171-1D68-4008-A022-DDE9D8130ABA}" type="datetimeFigureOut">
              <a:rPr lang="en-US" smtClean="0"/>
              <a:t>12/18/2016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42903216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0BE171-1D68-4008-A022-DDE9D8130ABA}" type="datetimeFigureOut">
              <a:rPr lang="en-US" smtClean="0"/>
              <a:t>12/18/2016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25727901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0BE171-1D68-4008-A022-DDE9D8130ABA}" type="datetimeFigureOut">
              <a:rPr lang="en-US" smtClean="0"/>
              <a:t>12/18/2016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39864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0BE171-1D68-4008-A022-DDE9D8130ABA}" type="datetimeFigureOut">
              <a:rPr lang="en-US" smtClean="0"/>
              <a:t>12/18/2016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33300656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0BE171-1D68-4008-A022-DDE9D8130ABA}" type="datetimeFigureOut">
              <a:rPr lang="en-US" smtClean="0"/>
              <a:t>12/18/2016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15738191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0BE171-1D68-4008-A022-DDE9D8130ABA}" type="datetimeFigureOut">
              <a:rPr lang="en-US" smtClean="0"/>
              <a:t>12/18/2016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2868799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0BE171-1D68-4008-A022-DDE9D8130ABA}" type="datetimeFigureOut">
              <a:rPr lang="en-US" smtClean="0"/>
              <a:t>12/18/2016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1226522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0BE171-1D68-4008-A022-DDE9D8130ABA}" type="datetimeFigureOut">
              <a:rPr lang="en-US" smtClean="0"/>
              <a:t>12/18/2016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19809444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0BE171-1D68-4008-A022-DDE9D8130ABA}" type="datetimeFigureOut">
              <a:rPr lang="en-US" smtClean="0"/>
              <a:t>12/18/2016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4F776-73FC-44D8-BA6D-C54F32FA5DD8}" type="slidenum">
              <a:rPr lang="en-US" smtClean="0"/>
              <a:t>‹#›</a:t>
            </a:fld>
            <a:endParaRPr lang="en-US"/>
          </a:p>
        </p:txBody>
      </p:sp>
    </p:spTree>
    <p:extLst>
      <p:ext uri="{BB962C8B-B14F-4D97-AF65-F5344CB8AC3E}">
        <p14:creationId xmlns:p14="http://schemas.microsoft.com/office/powerpoint/2010/main" val="16591710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5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0BE171-1D68-4008-A022-DDE9D8130ABA}" type="datetimeFigureOut">
              <a:rPr lang="en-US" smtClean="0"/>
              <a:t>12/18/2016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84F776-73FC-44D8-BA6D-C54F32FA5DD8}" type="slidenum">
              <a:rPr lang="en-US" smtClean="0"/>
              <a:t>‹#›</a:t>
            </a:fld>
            <a:endParaRPr lang="en-US"/>
          </a:p>
        </p:txBody>
      </p:sp>
    </p:spTree>
    <p:extLst>
      <p:ext uri="{BB962C8B-B14F-4D97-AF65-F5344CB8AC3E}">
        <p14:creationId xmlns:p14="http://schemas.microsoft.com/office/powerpoint/2010/main" val="31723003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8792" y="2168170"/>
            <a:ext cx="7240342" cy="1325563"/>
          </a:xfrm>
        </p:spPr>
        <p:txBody>
          <a:bodyPr>
            <a:noAutofit/>
          </a:bodyPr>
          <a:lstStyle/>
          <a:p>
            <a:pPr algn="ctr"/>
            <a:r>
              <a:rPr lang="en-US" sz="9600" dirty="0" smtClean="0">
                <a:solidFill>
                  <a:srgbClr val="F6FBF7"/>
                </a:solidFill>
                <a:effectLst>
                  <a:outerShdw blurRad="38100" dist="38100" dir="2700000" algn="tl">
                    <a:srgbClr val="000000">
                      <a:alpha val="43137"/>
                    </a:srgbClr>
                  </a:outerShdw>
                </a:effectLst>
                <a:latin typeface="Edwardian Script ITC" panose="030303020407070D0804" pitchFamily="66" charset="0"/>
              </a:rPr>
              <a:t>Come Let Us Adore Him</a:t>
            </a:r>
            <a:endParaRPr lang="en-US" sz="9600" dirty="0">
              <a:solidFill>
                <a:srgbClr val="F6FBF7"/>
              </a:solidFill>
              <a:effectLst>
                <a:outerShdw blurRad="38100" dist="38100" dir="2700000" algn="tl">
                  <a:srgbClr val="000000">
                    <a:alpha val="43137"/>
                  </a:srgbClr>
                </a:outerShdw>
              </a:effectLst>
              <a:latin typeface="Edwardian Script ITC" panose="030303020407070D0804" pitchFamily="66" charset="0"/>
            </a:endParaRPr>
          </a:p>
        </p:txBody>
      </p:sp>
    </p:spTree>
    <p:extLst>
      <p:ext uri="{BB962C8B-B14F-4D97-AF65-F5344CB8AC3E}">
        <p14:creationId xmlns:p14="http://schemas.microsoft.com/office/powerpoint/2010/main" val="20680689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5587"/>
            <a:ext cx="7886700" cy="2068981"/>
          </a:xfrm>
        </p:spPr>
        <p:txBody>
          <a:bodyPr>
            <a:normAutofit fontScale="90000"/>
          </a:bodyPr>
          <a:lstStyle/>
          <a:p>
            <a:pPr lvl="2" algn="ctr"/>
            <a:r>
              <a:rPr lang="en-US" sz="3100" b="1" baseline="30000" dirty="0">
                <a:solidFill>
                  <a:schemeClr val="bg1"/>
                </a:solidFill>
                <a:effectLst>
                  <a:outerShdw blurRad="38100" dist="38100" dir="2700000" algn="tl">
                    <a:srgbClr val="000000">
                      <a:alpha val="43137"/>
                    </a:srgbClr>
                  </a:outerShdw>
                </a:effectLst>
                <a:latin typeface="+mn-lt"/>
              </a:rPr>
              <a:t>17 </a:t>
            </a:r>
            <a:r>
              <a:rPr lang="en-US" sz="3100" b="1" dirty="0">
                <a:solidFill>
                  <a:schemeClr val="bg1"/>
                </a:solidFill>
                <a:effectLst>
                  <a:outerShdw blurRad="38100" dist="38100" dir="2700000" algn="tl">
                    <a:srgbClr val="000000">
                      <a:alpha val="43137"/>
                    </a:srgbClr>
                  </a:outerShdw>
                </a:effectLst>
                <a:latin typeface="+mn-lt"/>
              </a:rPr>
              <a:t>The Spirit and the Bride say, “Come.” And let the one who hears say, “Come.” </a:t>
            </a:r>
            <a:r>
              <a:rPr lang="en-US" sz="3100" dirty="0">
                <a:solidFill>
                  <a:schemeClr val="bg1"/>
                </a:solidFill>
                <a:effectLst>
                  <a:outerShdw blurRad="38100" dist="38100" dir="2700000" algn="tl">
                    <a:srgbClr val="000000">
                      <a:alpha val="43137"/>
                    </a:srgbClr>
                  </a:outerShdw>
                </a:effectLst>
                <a:latin typeface="+mn-lt"/>
              </a:rPr>
              <a:t/>
            </a:r>
            <a:br>
              <a:rPr lang="en-US" sz="3100" dirty="0">
                <a:solidFill>
                  <a:schemeClr val="bg1"/>
                </a:solidFill>
                <a:effectLst>
                  <a:outerShdw blurRad="38100" dist="38100" dir="2700000" algn="tl">
                    <a:srgbClr val="000000">
                      <a:alpha val="43137"/>
                    </a:srgbClr>
                  </a:outerShdw>
                </a:effectLst>
                <a:latin typeface="+mn-lt"/>
              </a:rPr>
            </a:br>
            <a:r>
              <a:rPr lang="en-US" sz="3100" b="1" dirty="0">
                <a:solidFill>
                  <a:schemeClr val="bg1"/>
                </a:solidFill>
                <a:effectLst>
                  <a:outerShdw blurRad="38100" dist="38100" dir="2700000" algn="tl">
                    <a:srgbClr val="000000">
                      <a:alpha val="43137"/>
                    </a:srgbClr>
                  </a:outerShdw>
                </a:effectLst>
                <a:latin typeface="+mn-lt"/>
              </a:rPr>
              <a:t>And let the one who is thirsty come; let the one who desires take the water of life without price</a:t>
            </a:r>
            <a:r>
              <a:rPr lang="en-US" sz="3100" b="1" dirty="0" smtClean="0">
                <a:solidFill>
                  <a:schemeClr val="bg1"/>
                </a:solidFill>
                <a:effectLst>
                  <a:outerShdw blurRad="38100" dist="38100" dir="2700000" algn="tl">
                    <a:srgbClr val="000000">
                      <a:alpha val="43137"/>
                    </a:srgbClr>
                  </a:outerShdw>
                </a:effectLst>
                <a:latin typeface="+mn-lt"/>
              </a:rPr>
              <a:t>.</a:t>
            </a:r>
            <a:br>
              <a:rPr lang="en-US" sz="3100" b="1" dirty="0" smtClean="0">
                <a:solidFill>
                  <a:schemeClr val="bg1"/>
                </a:solidFill>
                <a:effectLst>
                  <a:outerShdw blurRad="38100" dist="38100" dir="2700000" algn="tl">
                    <a:srgbClr val="000000">
                      <a:alpha val="43137"/>
                    </a:srgbClr>
                  </a:outerShdw>
                </a:effectLst>
                <a:latin typeface="+mn-lt"/>
              </a:rPr>
            </a:br>
            <a:r>
              <a:rPr lang="en-US" sz="2200" b="1" dirty="0">
                <a:solidFill>
                  <a:schemeClr val="bg1"/>
                </a:solidFill>
                <a:effectLst>
                  <a:outerShdw blurRad="38100" dist="38100" dir="2700000" algn="tl">
                    <a:srgbClr val="000000">
                      <a:alpha val="43137"/>
                    </a:srgbClr>
                  </a:outerShdw>
                </a:effectLst>
                <a:latin typeface="+mn-lt"/>
              </a:rPr>
              <a:t/>
            </a:r>
            <a:br>
              <a:rPr lang="en-US" sz="2200" b="1" dirty="0">
                <a:solidFill>
                  <a:schemeClr val="bg1"/>
                </a:solidFill>
                <a:effectLst>
                  <a:outerShdw blurRad="38100" dist="38100" dir="2700000" algn="tl">
                    <a:srgbClr val="000000">
                      <a:alpha val="43137"/>
                    </a:srgbClr>
                  </a:outerShdw>
                </a:effectLst>
                <a:latin typeface="+mn-lt"/>
              </a:rPr>
            </a:br>
            <a:r>
              <a:rPr lang="en-US" sz="2200" b="1" dirty="0" smtClean="0">
                <a:solidFill>
                  <a:schemeClr val="bg1"/>
                </a:solidFill>
                <a:effectLst>
                  <a:outerShdw blurRad="38100" dist="38100" dir="2700000" algn="tl">
                    <a:srgbClr val="000000">
                      <a:alpha val="43137"/>
                    </a:srgbClr>
                  </a:outerShdw>
                </a:effectLst>
                <a:latin typeface="+mn-lt"/>
              </a:rPr>
              <a:t>Revelation 22:17 ESV</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399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06807"/>
            <a:ext cx="7886700" cy="2068981"/>
          </a:xfrm>
        </p:spPr>
        <p:txBody>
          <a:bodyPr>
            <a:normAutofit fontScale="90000"/>
          </a:bodyPr>
          <a:lstStyle/>
          <a:p>
            <a:pPr lvl="2" algn="ctr"/>
            <a:r>
              <a:rPr lang="en-US" sz="2800" b="1" baseline="30000" dirty="0">
                <a:solidFill>
                  <a:schemeClr val="bg1"/>
                </a:solidFill>
                <a:effectLst>
                  <a:outerShdw blurRad="38100" dist="38100" dir="2700000" algn="tl">
                    <a:srgbClr val="000000">
                      <a:alpha val="43137"/>
                    </a:srgbClr>
                  </a:outerShdw>
                </a:effectLst>
                <a:latin typeface="+mn-lt"/>
              </a:rPr>
              <a:t>19 </a:t>
            </a:r>
            <a:r>
              <a:rPr lang="en-US" sz="2800" b="1" dirty="0">
                <a:solidFill>
                  <a:schemeClr val="bg1"/>
                </a:solidFill>
                <a:effectLst>
                  <a:outerShdw blurRad="38100" dist="38100" dir="2700000" algn="tl">
                    <a:srgbClr val="000000">
                      <a:alpha val="43137"/>
                    </a:srgbClr>
                  </a:outerShdw>
                </a:effectLst>
                <a:latin typeface="+mn-lt"/>
              </a:rPr>
              <a:t>Therefore, brothers,</a:t>
            </a:r>
            <a:r>
              <a:rPr lang="en-US" sz="2800" b="1" baseline="30000" dirty="0">
                <a:solidFill>
                  <a:schemeClr val="bg1"/>
                </a:solidFill>
                <a:effectLst>
                  <a:outerShdw blurRad="38100" dist="38100" dir="2700000" algn="tl">
                    <a:srgbClr val="000000">
                      <a:alpha val="43137"/>
                    </a:srgbClr>
                  </a:outerShdw>
                </a:effectLst>
                <a:latin typeface="+mn-lt"/>
              </a:rPr>
              <a:t> </a:t>
            </a:r>
            <a:r>
              <a:rPr lang="en-US" sz="2800" b="1" dirty="0">
                <a:solidFill>
                  <a:schemeClr val="bg1"/>
                </a:solidFill>
                <a:effectLst>
                  <a:outerShdw blurRad="38100" dist="38100" dir="2700000" algn="tl">
                    <a:srgbClr val="000000">
                      <a:alpha val="43137"/>
                    </a:srgbClr>
                  </a:outerShdw>
                </a:effectLst>
                <a:latin typeface="+mn-lt"/>
              </a:rPr>
              <a:t>since we have confidence to enter the holy places by the blood of Jesus, </a:t>
            </a:r>
            <a:r>
              <a:rPr lang="en-US" sz="2800" b="1" baseline="30000" dirty="0">
                <a:solidFill>
                  <a:schemeClr val="bg1"/>
                </a:solidFill>
                <a:effectLst>
                  <a:outerShdw blurRad="38100" dist="38100" dir="2700000" algn="tl">
                    <a:srgbClr val="000000">
                      <a:alpha val="43137"/>
                    </a:srgbClr>
                  </a:outerShdw>
                </a:effectLst>
                <a:latin typeface="+mn-lt"/>
              </a:rPr>
              <a:t>20 </a:t>
            </a:r>
            <a:r>
              <a:rPr lang="en-US" sz="2800" b="1" dirty="0">
                <a:solidFill>
                  <a:schemeClr val="bg1"/>
                </a:solidFill>
                <a:effectLst>
                  <a:outerShdw blurRad="38100" dist="38100" dir="2700000" algn="tl">
                    <a:srgbClr val="000000">
                      <a:alpha val="43137"/>
                    </a:srgbClr>
                  </a:outerShdw>
                </a:effectLst>
                <a:latin typeface="+mn-lt"/>
              </a:rPr>
              <a:t>by the new and living way that he opened for us through the curtain, that is, through his flesh, </a:t>
            </a:r>
            <a:r>
              <a:rPr lang="en-US" sz="2800" b="1" baseline="30000" dirty="0">
                <a:solidFill>
                  <a:schemeClr val="bg1"/>
                </a:solidFill>
                <a:effectLst>
                  <a:outerShdw blurRad="38100" dist="38100" dir="2700000" algn="tl">
                    <a:srgbClr val="000000">
                      <a:alpha val="43137"/>
                    </a:srgbClr>
                  </a:outerShdw>
                </a:effectLst>
                <a:latin typeface="+mn-lt"/>
              </a:rPr>
              <a:t>21 </a:t>
            </a:r>
            <a:r>
              <a:rPr lang="en-US" sz="2800" b="1" dirty="0">
                <a:solidFill>
                  <a:schemeClr val="bg1"/>
                </a:solidFill>
                <a:effectLst>
                  <a:outerShdw blurRad="38100" dist="38100" dir="2700000" algn="tl">
                    <a:srgbClr val="000000">
                      <a:alpha val="43137"/>
                    </a:srgbClr>
                  </a:outerShdw>
                </a:effectLst>
                <a:latin typeface="+mn-lt"/>
              </a:rPr>
              <a:t>and since we have a great priest over the house of God, </a:t>
            </a:r>
            <a:r>
              <a:rPr lang="en-US" sz="2800" b="1" baseline="30000" dirty="0">
                <a:solidFill>
                  <a:schemeClr val="bg1"/>
                </a:solidFill>
                <a:effectLst>
                  <a:outerShdw blurRad="38100" dist="38100" dir="2700000" algn="tl">
                    <a:srgbClr val="000000">
                      <a:alpha val="43137"/>
                    </a:srgbClr>
                  </a:outerShdw>
                </a:effectLst>
                <a:latin typeface="+mn-lt"/>
              </a:rPr>
              <a:t>22 </a:t>
            </a:r>
            <a:r>
              <a:rPr lang="en-US" sz="2800" b="1" dirty="0">
                <a:solidFill>
                  <a:schemeClr val="bg1"/>
                </a:solidFill>
                <a:effectLst>
                  <a:outerShdw blurRad="38100" dist="38100" dir="2700000" algn="tl">
                    <a:srgbClr val="000000">
                      <a:alpha val="43137"/>
                    </a:srgbClr>
                  </a:outerShdw>
                </a:effectLst>
                <a:latin typeface="+mn-lt"/>
              </a:rPr>
              <a:t>let us draw near with a true heart in full assurance of faith, with our hearts sprinkled clean from an evil conscience and our bodies washed with pure water.</a:t>
            </a:r>
            <a:r>
              <a:rPr lang="en-US" sz="2800" dirty="0">
                <a:solidFill>
                  <a:schemeClr val="bg1"/>
                </a:solidFill>
                <a:effectLst>
                  <a:outerShdw blurRad="38100" dist="38100" dir="2700000" algn="tl">
                    <a:srgbClr val="000000">
                      <a:alpha val="43137"/>
                    </a:srgbClr>
                  </a:outerShdw>
                </a:effectLst>
                <a:latin typeface="+mn-lt"/>
              </a:rPr>
              <a:t/>
            </a:r>
            <a:br>
              <a:rPr lang="en-US" sz="2800" dirty="0">
                <a:solidFill>
                  <a:schemeClr val="bg1"/>
                </a:solidFill>
                <a:effectLst>
                  <a:outerShdw blurRad="38100" dist="38100" dir="2700000" algn="tl">
                    <a:srgbClr val="000000">
                      <a:alpha val="43137"/>
                    </a:srgbClr>
                  </a:outerShdw>
                </a:effectLst>
                <a:latin typeface="+mn-lt"/>
              </a:rPr>
            </a:br>
            <a:r>
              <a:rPr lang="en-US" sz="3100" b="1" dirty="0" smtClean="0">
                <a:solidFill>
                  <a:schemeClr val="bg1"/>
                </a:solidFill>
                <a:effectLst>
                  <a:outerShdw blurRad="38100" dist="38100" dir="2700000" algn="tl">
                    <a:srgbClr val="000000">
                      <a:alpha val="43137"/>
                    </a:srgbClr>
                  </a:outerShdw>
                </a:effectLst>
                <a:latin typeface="+mn-lt"/>
              </a:rPr>
              <a:t/>
            </a:r>
            <a:br>
              <a:rPr lang="en-US" sz="3100" b="1" dirty="0" smtClean="0">
                <a:solidFill>
                  <a:schemeClr val="bg1"/>
                </a:solidFill>
                <a:effectLst>
                  <a:outerShdw blurRad="38100" dist="38100" dir="2700000" algn="tl">
                    <a:srgbClr val="000000">
                      <a:alpha val="43137"/>
                    </a:srgbClr>
                  </a:outerShdw>
                </a:effectLst>
                <a:latin typeface="+mn-lt"/>
              </a:rPr>
            </a:br>
            <a:r>
              <a:rPr lang="en-US" sz="2200" b="1" dirty="0" smtClean="0">
                <a:solidFill>
                  <a:schemeClr val="bg1"/>
                </a:solidFill>
                <a:effectLst>
                  <a:outerShdw blurRad="38100" dist="38100" dir="2700000" algn="tl">
                    <a:srgbClr val="000000">
                      <a:alpha val="43137"/>
                    </a:srgbClr>
                  </a:outerShdw>
                </a:effectLst>
                <a:latin typeface="+mn-lt"/>
              </a:rPr>
              <a:t>Hebrews 10:19-22 ESV</a:t>
            </a:r>
            <a:r>
              <a:rPr lang="en-US" dirty="0">
                <a:solidFill>
                  <a:schemeClr val="bg1"/>
                </a:solidFill>
                <a:effectLst>
                  <a:outerShdw blurRad="38100" dist="38100" dir="2700000" algn="tl">
                    <a:srgbClr val="000000">
                      <a:alpha val="43137"/>
                    </a:srgbClr>
                  </a:outerShdw>
                </a:effectLst>
                <a:latin typeface="+mn-lt"/>
              </a:rPr>
              <a:t/>
            </a:r>
            <a:br>
              <a:rPr lang="en-US" dirty="0">
                <a:solidFill>
                  <a:schemeClr val="bg1"/>
                </a:solidFill>
                <a:effectLst>
                  <a:outerShdw blurRad="38100" dist="38100" dir="2700000" algn="tl">
                    <a:srgbClr val="000000">
                      <a:alpha val="43137"/>
                    </a:srgbClr>
                  </a:outerShdw>
                </a:effectLst>
                <a:latin typeface="+mn-lt"/>
              </a:rPr>
            </a:br>
            <a:endParaRPr lang="en-US"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09716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91673"/>
            <a:ext cx="7886700" cy="5185290"/>
          </a:xfrm>
        </p:spPr>
        <p:txBody>
          <a:bodyPr>
            <a:normAutofit fontScale="92500" lnSpcReduction="10000"/>
          </a:bodyPr>
          <a:lstStyle/>
          <a:p>
            <a:r>
              <a:rPr lang="en-US" dirty="0">
                <a:solidFill>
                  <a:schemeClr val="bg1"/>
                </a:solidFill>
                <a:effectLst>
                  <a:outerShdw blurRad="38100" dist="38100" dir="2700000" algn="tl">
                    <a:srgbClr val="000000">
                      <a:alpha val="43137"/>
                    </a:srgbClr>
                  </a:outerShdw>
                </a:effectLst>
              </a:rPr>
              <a:t>Revelation 5:2 ESV - </a:t>
            </a:r>
            <a:r>
              <a:rPr lang="en-US" b="1" baseline="30000" dirty="0">
                <a:solidFill>
                  <a:schemeClr val="bg1"/>
                </a:solidFill>
                <a:effectLst>
                  <a:outerShdw blurRad="38100" dist="38100" dir="2700000" algn="tl">
                    <a:srgbClr val="000000">
                      <a:alpha val="43137"/>
                    </a:srgbClr>
                  </a:outerShdw>
                </a:effectLst>
              </a:rPr>
              <a:t>2 </a:t>
            </a:r>
            <a:r>
              <a:rPr lang="en-US" b="1" dirty="0">
                <a:solidFill>
                  <a:schemeClr val="bg1"/>
                </a:solidFill>
                <a:effectLst>
                  <a:outerShdw blurRad="38100" dist="38100" dir="2700000" algn="tl">
                    <a:srgbClr val="000000">
                      <a:alpha val="43137"/>
                    </a:srgbClr>
                  </a:outerShdw>
                </a:effectLst>
              </a:rPr>
              <a:t>And I saw a mighty angel proclaiming with a loud voice, “Who is worthy to open the scroll and break its seals?”</a:t>
            </a:r>
            <a:endParaRPr lang="en-US" dirty="0">
              <a:solidFill>
                <a:schemeClr val="bg1"/>
              </a:solidFill>
              <a:effectLst>
                <a:outerShdw blurRad="38100" dist="38100" dir="2700000" algn="tl">
                  <a:srgbClr val="000000">
                    <a:alpha val="43137"/>
                  </a:srgbClr>
                </a:outerShdw>
              </a:effectLst>
            </a:endParaRPr>
          </a:p>
          <a:p>
            <a:r>
              <a:rPr lang="en-US" dirty="0" smtClean="0">
                <a:solidFill>
                  <a:schemeClr val="bg1"/>
                </a:solidFill>
                <a:effectLst>
                  <a:outerShdw blurRad="38100" dist="38100" dir="2700000" algn="tl">
                    <a:srgbClr val="000000">
                      <a:alpha val="43137"/>
                    </a:srgbClr>
                  </a:outerShdw>
                </a:effectLst>
              </a:rPr>
              <a:t>Revelation </a:t>
            </a:r>
            <a:r>
              <a:rPr lang="en-US" dirty="0">
                <a:solidFill>
                  <a:schemeClr val="bg1"/>
                </a:solidFill>
                <a:effectLst>
                  <a:outerShdw blurRad="38100" dist="38100" dir="2700000" algn="tl">
                    <a:srgbClr val="000000">
                      <a:alpha val="43137"/>
                    </a:srgbClr>
                  </a:outerShdw>
                </a:effectLst>
              </a:rPr>
              <a:t>5:5 ESV - </a:t>
            </a:r>
            <a:r>
              <a:rPr lang="en-US" b="1" baseline="30000" dirty="0">
                <a:solidFill>
                  <a:schemeClr val="bg1"/>
                </a:solidFill>
                <a:effectLst>
                  <a:outerShdw blurRad="38100" dist="38100" dir="2700000" algn="tl">
                    <a:srgbClr val="000000">
                      <a:alpha val="43137"/>
                    </a:srgbClr>
                  </a:outerShdw>
                </a:effectLst>
              </a:rPr>
              <a:t>5 </a:t>
            </a:r>
            <a:r>
              <a:rPr lang="en-US" b="1" dirty="0">
                <a:solidFill>
                  <a:schemeClr val="bg1"/>
                </a:solidFill>
                <a:effectLst>
                  <a:outerShdw blurRad="38100" dist="38100" dir="2700000" algn="tl">
                    <a:srgbClr val="000000">
                      <a:alpha val="43137"/>
                    </a:srgbClr>
                  </a:outerShdw>
                </a:effectLst>
              </a:rPr>
              <a:t>And one of the elders said to me, “Weep no more; behold, the Lion of the tribe of Judah, the Root of David, has conquered, so that he can open the scroll and its seven seals.”</a:t>
            </a:r>
            <a:endParaRPr lang="en-US" dirty="0">
              <a:solidFill>
                <a:schemeClr val="bg1"/>
              </a:solidFill>
              <a:effectLst>
                <a:outerShdw blurRad="38100" dist="38100" dir="2700000" algn="tl">
                  <a:srgbClr val="000000">
                    <a:alpha val="43137"/>
                  </a:srgbClr>
                </a:outerShdw>
              </a:effectLst>
            </a:endParaRPr>
          </a:p>
          <a:p>
            <a:r>
              <a:rPr lang="en-US" dirty="0">
                <a:solidFill>
                  <a:schemeClr val="bg1"/>
                </a:solidFill>
                <a:effectLst>
                  <a:outerShdw blurRad="38100" dist="38100" dir="2700000" algn="tl">
                    <a:srgbClr val="000000">
                      <a:alpha val="43137"/>
                    </a:srgbClr>
                  </a:outerShdw>
                </a:effectLst>
              </a:rPr>
              <a:t>Revelation 5:9 ESV</a:t>
            </a:r>
            <a:r>
              <a:rPr lang="en-US" b="1" dirty="0">
                <a:solidFill>
                  <a:schemeClr val="bg1"/>
                </a:solidFill>
                <a:effectLst>
                  <a:outerShdw blurRad="38100" dist="38100" dir="2700000" algn="tl">
                    <a:srgbClr val="000000">
                      <a:alpha val="43137"/>
                    </a:srgbClr>
                  </a:outerShdw>
                </a:effectLst>
              </a:rPr>
              <a:t> - </a:t>
            </a:r>
            <a:r>
              <a:rPr lang="en-US" b="1" baseline="30000" dirty="0">
                <a:solidFill>
                  <a:schemeClr val="bg1"/>
                </a:solidFill>
                <a:effectLst>
                  <a:outerShdw blurRad="38100" dist="38100" dir="2700000" algn="tl">
                    <a:srgbClr val="000000">
                      <a:alpha val="43137"/>
                    </a:srgbClr>
                  </a:outerShdw>
                </a:effectLst>
              </a:rPr>
              <a:t>9 </a:t>
            </a:r>
            <a:r>
              <a:rPr lang="en-US" b="1" dirty="0">
                <a:solidFill>
                  <a:schemeClr val="bg1"/>
                </a:solidFill>
                <a:effectLst>
                  <a:outerShdw blurRad="38100" dist="38100" dir="2700000" algn="tl">
                    <a:srgbClr val="000000">
                      <a:alpha val="43137"/>
                    </a:srgbClr>
                  </a:outerShdw>
                </a:effectLst>
              </a:rPr>
              <a:t>And they sang a new song, saying, “Worthy are you to take the scroll and to open its seals, for you were slain, and by your blood you ransomed people for God from every tribe and language and people and nation</a:t>
            </a:r>
            <a:endParaRPr lang="en-US" dirty="0">
              <a:solidFill>
                <a:schemeClr val="bg1"/>
              </a:solidFill>
              <a:effectLst>
                <a:outerShdw blurRad="38100" dist="38100" dir="2700000" algn="tl">
                  <a:srgbClr val="000000">
                    <a:alpha val="43137"/>
                  </a:srgbClr>
                </a:outerShdw>
              </a:effectLst>
            </a:endParaRPr>
          </a:p>
          <a:p>
            <a:r>
              <a:rPr lang="en-US" dirty="0">
                <a:solidFill>
                  <a:schemeClr val="bg1"/>
                </a:solidFill>
                <a:effectLst>
                  <a:outerShdw blurRad="38100" dist="38100" dir="2700000" algn="tl">
                    <a:srgbClr val="000000">
                      <a:alpha val="43137"/>
                    </a:srgbClr>
                  </a:outerShdw>
                </a:effectLst>
              </a:rPr>
              <a:t>Revelation 5:12a - </a:t>
            </a:r>
            <a:r>
              <a:rPr lang="en-US" b="1" dirty="0">
                <a:solidFill>
                  <a:schemeClr val="bg1"/>
                </a:solidFill>
                <a:effectLst>
                  <a:outerShdw blurRad="38100" dist="38100" dir="2700000" algn="tl">
                    <a:srgbClr val="000000">
                      <a:alpha val="43137"/>
                    </a:srgbClr>
                  </a:outerShdw>
                </a:effectLst>
              </a:rPr>
              <a:t>“Worthy is </a:t>
            </a:r>
            <a:r>
              <a:rPr lang="en-US" b="1" dirty="0" smtClean="0">
                <a:solidFill>
                  <a:schemeClr val="bg1"/>
                </a:solidFill>
                <a:effectLst>
                  <a:outerShdw blurRad="38100" dist="38100" dir="2700000" algn="tl">
                    <a:srgbClr val="000000">
                      <a:alpha val="43137"/>
                    </a:srgbClr>
                  </a:outerShdw>
                </a:effectLst>
              </a:rPr>
              <a:t>the </a:t>
            </a:r>
            <a:r>
              <a:rPr lang="en-US" b="1" dirty="0">
                <a:solidFill>
                  <a:schemeClr val="bg1"/>
                </a:solidFill>
                <a:effectLst>
                  <a:outerShdw blurRad="38100" dist="38100" dir="2700000" algn="tl">
                    <a:srgbClr val="000000">
                      <a:alpha val="43137"/>
                    </a:srgbClr>
                  </a:outerShdw>
                </a:effectLst>
              </a:rPr>
              <a:t>Lamb who was slain</a:t>
            </a:r>
            <a:r>
              <a:rPr lang="en-US" b="1" dirty="0" smtClean="0">
                <a:solidFill>
                  <a:schemeClr val="bg1"/>
                </a:solidFill>
                <a:effectLst>
                  <a:outerShdw blurRad="38100" dist="38100" dir="2700000" algn="tl">
                    <a:srgbClr val="000000">
                      <a:alpha val="43137"/>
                    </a:srgbClr>
                  </a:outerShdw>
                </a:effectLst>
              </a:rPr>
              <a:t>…</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50804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152" y="1369898"/>
            <a:ext cx="7886700" cy="2068981"/>
          </a:xfrm>
        </p:spPr>
        <p:txBody>
          <a:bodyPr>
            <a:normAutofit/>
          </a:bodyPr>
          <a:lstStyle/>
          <a:p>
            <a:pPr lvl="2" algn="ctr"/>
            <a:r>
              <a:rPr lang="en-US" sz="3200" b="1" dirty="0">
                <a:solidFill>
                  <a:schemeClr val="bg1"/>
                </a:solidFill>
                <a:effectLst>
                  <a:outerShdw blurRad="38100" dist="38100" dir="2700000" algn="tl">
                    <a:srgbClr val="000000">
                      <a:alpha val="43137"/>
                    </a:srgbClr>
                  </a:outerShdw>
                </a:effectLst>
                <a:latin typeface="+mn-lt"/>
              </a:rPr>
              <a:t>For where your treasure is, there will your heart be also.</a:t>
            </a:r>
            <a:r>
              <a:rPr lang="en-US" sz="2400" dirty="0">
                <a:solidFill>
                  <a:schemeClr val="bg1"/>
                </a:solidFill>
                <a:effectLst>
                  <a:outerShdw blurRad="38100" dist="38100" dir="2700000" algn="tl">
                    <a:srgbClr val="000000">
                      <a:alpha val="43137"/>
                    </a:srgbClr>
                  </a:outerShdw>
                </a:effectLst>
                <a:latin typeface="+mn-lt"/>
              </a:rPr>
              <a:t/>
            </a:r>
            <a:br>
              <a:rPr lang="en-US" sz="2400" dirty="0">
                <a:solidFill>
                  <a:schemeClr val="bg1"/>
                </a:solidFill>
                <a:effectLst>
                  <a:outerShdw blurRad="38100" dist="38100" dir="2700000" algn="tl">
                    <a:srgbClr val="000000">
                      <a:alpha val="43137"/>
                    </a:srgbClr>
                  </a:outerShdw>
                </a:effectLst>
                <a:latin typeface="+mn-lt"/>
              </a:rPr>
            </a:br>
            <a:r>
              <a:rPr lang="en-US" sz="2400" dirty="0" smtClean="0">
                <a:solidFill>
                  <a:schemeClr val="bg1"/>
                </a:solidFill>
                <a:effectLst>
                  <a:outerShdw blurRad="38100" dist="38100" dir="2700000" algn="tl">
                    <a:srgbClr val="000000">
                      <a:alpha val="43137"/>
                    </a:srgbClr>
                  </a:outerShdw>
                </a:effectLst>
                <a:latin typeface="+mn-lt"/>
              </a:rPr>
              <a:t/>
            </a:r>
            <a:br>
              <a:rPr lang="en-US" sz="2400" dirty="0" smtClean="0">
                <a:solidFill>
                  <a:schemeClr val="bg1"/>
                </a:solidFill>
                <a:effectLst>
                  <a:outerShdw blurRad="38100" dist="38100" dir="2700000" algn="tl">
                    <a:srgbClr val="000000">
                      <a:alpha val="43137"/>
                    </a:srgbClr>
                  </a:outerShdw>
                </a:effectLst>
                <a:latin typeface="+mn-lt"/>
              </a:rPr>
            </a:br>
            <a:r>
              <a:rPr lang="en-US" sz="2200" b="1" dirty="0" smtClean="0">
                <a:solidFill>
                  <a:schemeClr val="bg1"/>
                </a:solidFill>
                <a:effectLst>
                  <a:outerShdw blurRad="38100" dist="38100" dir="2700000" algn="tl">
                    <a:srgbClr val="000000">
                      <a:alpha val="43137"/>
                    </a:srgbClr>
                  </a:outerShdw>
                </a:effectLst>
                <a:latin typeface="+mn-lt"/>
              </a:rPr>
              <a:t>Luke 12:34 ESV</a:t>
            </a:r>
            <a:r>
              <a:rPr lang="en-US" dirty="0">
                <a:solidFill>
                  <a:schemeClr val="bg1"/>
                </a:solidFill>
                <a:effectLst>
                  <a:outerShdw blurRad="38100" dist="38100" dir="2700000" algn="tl">
                    <a:srgbClr val="000000">
                      <a:alpha val="43137"/>
                    </a:srgbClr>
                  </a:outerShdw>
                </a:effectLst>
                <a:latin typeface="+mn-lt"/>
              </a:rPr>
              <a:t/>
            </a:r>
            <a:br>
              <a:rPr lang="en-US" dirty="0">
                <a:solidFill>
                  <a:schemeClr val="bg1"/>
                </a:solidFill>
                <a:effectLst>
                  <a:outerShdw blurRad="38100" dist="38100" dir="2700000" algn="tl">
                    <a:srgbClr val="000000">
                      <a:alpha val="43137"/>
                    </a:srgbClr>
                  </a:outerShdw>
                </a:effectLst>
                <a:latin typeface="+mn-lt"/>
              </a:rPr>
            </a:br>
            <a:endParaRPr lang="en-US"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148462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152" y="1369898"/>
            <a:ext cx="7886700" cy="2068981"/>
          </a:xfrm>
        </p:spPr>
        <p:txBody>
          <a:bodyPr>
            <a:normAutofit fontScale="90000"/>
          </a:bodyPr>
          <a:lstStyle/>
          <a:p>
            <a:pPr lvl="2" algn="ctr"/>
            <a:r>
              <a:rPr lang="en-US" sz="3200" b="1" baseline="30000" dirty="0">
                <a:solidFill>
                  <a:schemeClr val="bg1"/>
                </a:solidFill>
                <a:effectLst>
                  <a:outerShdw blurRad="38100" dist="38100" dir="2700000" algn="tl">
                    <a:srgbClr val="000000">
                      <a:alpha val="43137"/>
                    </a:srgbClr>
                  </a:outerShdw>
                </a:effectLst>
                <a:latin typeface="+mn-lt"/>
              </a:rPr>
              <a:t>17 </a:t>
            </a:r>
            <a:r>
              <a:rPr lang="en-US" sz="3200" b="1" dirty="0">
                <a:solidFill>
                  <a:schemeClr val="bg1"/>
                </a:solidFill>
                <a:effectLst>
                  <a:outerShdw blurRad="38100" dist="38100" dir="2700000" algn="tl">
                    <a:srgbClr val="000000">
                      <a:alpha val="43137"/>
                    </a:srgbClr>
                  </a:outerShdw>
                </a:effectLst>
                <a:latin typeface="+mn-lt"/>
              </a:rPr>
              <a:t>Therefore he had to be made like his brothers in every respect, so that he might become a merciful and faithful high priest in the service of God, to make propitiation for the sins of the people.</a:t>
            </a:r>
            <a:r>
              <a:rPr lang="en-US" sz="2400" dirty="0">
                <a:solidFill>
                  <a:schemeClr val="bg1"/>
                </a:solidFill>
                <a:effectLst>
                  <a:outerShdw blurRad="38100" dist="38100" dir="2700000" algn="tl">
                    <a:srgbClr val="000000">
                      <a:alpha val="43137"/>
                    </a:srgbClr>
                  </a:outerShdw>
                </a:effectLst>
                <a:latin typeface="+mn-lt"/>
              </a:rPr>
              <a:t/>
            </a:r>
            <a:br>
              <a:rPr lang="en-US" sz="2400" dirty="0">
                <a:solidFill>
                  <a:schemeClr val="bg1"/>
                </a:solidFill>
                <a:effectLst>
                  <a:outerShdw blurRad="38100" dist="38100" dir="2700000" algn="tl">
                    <a:srgbClr val="000000">
                      <a:alpha val="43137"/>
                    </a:srgbClr>
                  </a:outerShdw>
                </a:effectLst>
                <a:latin typeface="+mn-lt"/>
              </a:rPr>
            </a:br>
            <a:r>
              <a:rPr lang="en-US" sz="2400" dirty="0" smtClean="0">
                <a:solidFill>
                  <a:schemeClr val="bg1"/>
                </a:solidFill>
                <a:effectLst>
                  <a:outerShdw blurRad="38100" dist="38100" dir="2700000" algn="tl">
                    <a:srgbClr val="000000">
                      <a:alpha val="43137"/>
                    </a:srgbClr>
                  </a:outerShdw>
                </a:effectLst>
                <a:latin typeface="+mn-lt"/>
              </a:rPr>
              <a:t/>
            </a:r>
            <a:br>
              <a:rPr lang="en-US" sz="2400" dirty="0" smtClean="0">
                <a:solidFill>
                  <a:schemeClr val="bg1"/>
                </a:solidFill>
                <a:effectLst>
                  <a:outerShdw blurRad="38100" dist="38100" dir="2700000" algn="tl">
                    <a:srgbClr val="000000">
                      <a:alpha val="43137"/>
                    </a:srgbClr>
                  </a:outerShdw>
                </a:effectLst>
                <a:latin typeface="+mn-lt"/>
              </a:rPr>
            </a:br>
            <a:r>
              <a:rPr lang="en-US" sz="2200" b="1" dirty="0" smtClean="0">
                <a:solidFill>
                  <a:schemeClr val="bg1"/>
                </a:solidFill>
                <a:effectLst>
                  <a:outerShdw blurRad="38100" dist="38100" dir="2700000" algn="tl">
                    <a:srgbClr val="000000">
                      <a:alpha val="43137"/>
                    </a:srgbClr>
                  </a:outerShdw>
                </a:effectLst>
                <a:latin typeface="+mn-lt"/>
              </a:rPr>
              <a:t>Hebrews 2:17 ESV</a:t>
            </a:r>
            <a:r>
              <a:rPr lang="en-US" dirty="0">
                <a:solidFill>
                  <a:schemeClr val="bg1"/>
                </a:solidFill>
                <a:effectLst>
                  <a:outerShdw blurRad="38100" dist="38100" dir="2700000" algn="tl">
                    <a:srgbClr val="000000">
                      <a:alpha val="43137"/>
                    </a:srgbClr>
                  </a:outerShdw>
                </a:effectLst>
                <a:latin typeface="+mn-lt"/>
              </a:rPr>
              <a:t/>
            </a:r>
            <a:br>
              <a:rPr lang="en-US" dirty="0">
                <a:solidFill>
                  <a:schemeClr val="bg1"/>
                </a:solidFill>
                <a:effectLst>
                  <a:outerShdw blurRad="38100" dist="38100" dir="2700000" algn="tl">
                    <a:srgbClr val="000000">
                      <a:alpha val="43137"/>
                    </a:srgbClr>
                  </a:outerShdw>
                </a:effectLst>
                <a:latin typeface="+mn-lt"/>
              </a:rPr>
            </a:br>
            <a:endParaRPr lang="en-US"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17587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637" y="2567634"/>
            <a:ext cx="7886700" cy="2068981"/>
          </a:xfrm>
        </p:spPr>
        <p:txBody>
          <a:bodyPr>
            <a:normAutofit fontScale="90000"/>
          </a:bodyPr>
          <a:lstStyle/>
          <a:p>
            <a:pPr lvl="2" algn="ctr"/>
            <a:r>
              <a:rPr lang="en-US" sz="2800" b="1" baseline="30000" dirty="0">
                <a:solidFill>
                  <a:schemeClr val="bg1"/>
                </a:solidFill>
                <a:effectLst>
                  <a:outerShdw blurRad="38100" dist="38100" dir="2700000" algn="tl">
                    <a:srgbClr val="000000">
                      <a:alpha val="43137"/>
                    </a:srgbClr>
                  </a:outerShdw>
                </a:effectLst>
                <a:latin typeface="+mn-lt"/>
              </a:rPr>
              <a:t>68 </a:t>
            </a:r>
            <a:r>
              <a:rPr lang="en-US" sz="2800" b="1" dirty="0">
                <a:solidFill>
                  <a:schemeClr val="bg1"/>
                </a:solidFill>
                <a:effectLst>
                  <a:outerShdw blurRad="38100" dist="38100" dir="2700000" algn="tl">
                    <a:srgbClr val="000000">
                      <a:alpha val="43137"/>
                    </a:srgbClr>
                  </a:outerShdw>
                </a:effectLst>
                <a:latin typeface="+mn-lt"/>
              </a:rPr>
              <a:t>“Blessed be the Lord God of Israel, for he has visited and redeemed his people</a:t>
            </a:r>
            <a:r>
              <a:rPr lang="en-US" sz="2800" b="1" dirty="0" smtClean="0">
                <a:solidFill>
                  <a:schemeClr val="bg1"/>
                </a:solidFill>
                <a:effectLst>
                  <a:outerShdw blurRad="38100" dist="38100" dir="2700000" algn="tl">
                    <a:srgbClr val="000000">
                      <a:alpha val="43137"/>
                    </a:srgbClr>
                  </a:outerShdw>
                </a:effectLst>
                <a:latin typeface="+mn-lt"/>
              </a:rPr>
              <a:t> </a:t>
            </a:r>
            <a:r>
              <a:rPr lang="en-US" sz="2800" b="1" baseline="30000" dirty="0" smtClean="0">
                <a:solidFill>
                  <a:schemeClr val="bg1"/>
                </a:solidFill>
                <a:effectLst>
                  <a:outerShdw blurRad="38100" dist="38100" dir="2700000" algn="tl">
                    <a:srgbClr val="000000">
                      <a:alpha val="43137"/>
                    </a:srgbClr>
                  </a:outerShdw>
                </a:effectLst>
                <a:latin typeface="+mn-lt"/>
              </a:rPr>
              <a:t>69 </a:t>
            </a:r>
            <a:r>
              <a:rPr lang="en-US" sz="2800" b="1" dirty="0" smtClean="0">
                <a:solidFill>
                  <a:schemeClr val="bg1"/>
                </a:solidFill>
                <a:effectLst>
                  <a:outerShdw blurRad="38100" dist="38100" dir="2700000" algn="tl">
                    <a:srgbClr val="000000">
                      <a:alpha val="43137"/>
                    </a:srgbClr>
                  </a:outerShdw>
                </a:effectLst>
                <a:latin typeface="+mn-lt"/>
              </a:rPr>
              <a:t>and</a:t>
            </a:r>
            <a:r>
              <a:rPr lang="en-US" sz="2800" b="1" dirty="0">
                <a:solidFill>
                  <a:schemeClr val="bg1"/>
                </a:solidFill>
                <a:effectLst>
                  <a:outerShdw blurRad="38100" dist="38100" dir="2700000" algn="tl">
                    <a:srgbClr val="000000">
                      <a:alpha val="43137"/>
                    </a:srgbClr>
                  </a:outerShdw>
                </a:effectLst>
                <a:latin typeface="+mn-lt"/>
              </a:rPr>
              <a:t> has raised up a horn of salvation for us</a:t>
            </a:r>
            <a:r>
              <a:rPr lang="en-US" sz="2800" b="1" dirty="0" smtClean="0">
                <a:solidFill>
                  <a:schemeClr val="bg1"/>
                </a:solidFill>
                <a:effectLst>
                  <a:outerShdw blurRad="38100" dist="38100" dir="2700000" algn="tl">
                    <a:srgbClr val="000000">
                      <a:alpha val="43137"/>
                    </a:srgbClr>
                  </a:outerShdw>
                </a:effectLst>
                <a:latin typeface="+mn-lt"/>
              </a:rPr>
              <a:t> in the house of his servant David, </a:t>
            </a:r>
            <a:r>
              <a:rPr lang="en-US" sz="2800" b="1" baseline="30000" dirty="0" smtClean="0">
                <a:solidFill>
                  <a:schemeClr val="bg1"/>
                </a:solidFill>
                <a:effectLst>
                  <a:outerShdw blurRad="38100" dist="38100" dir="2700000" algn="tl">
                    <a:srgbClr val="000000">
                      <a:alpha val="43137"/>
                    </a:srgbClr>
                  </a:outerShdw>
                </a:effectLst>
                <a:latin typeface="+mn-lt"/>
              </a:rPr>
              <a:t>70 </a:t>
            </a:r>
            <a:r>
              <a:rPr lang="en-US" sz="2800" b="1" dirty="0" smtClean="0">
                <a:solidFill>
                  <a:schemeClr val="bg1"/>
                </a:solidFill>
                <a:effectLst>
                  <a:outerShdw blurRad="38100" dist="38100" dir="2700000" algn="tl">
                    <a:srgbClr val="000000">
                      <a:alpha val="43137"/>
                    </a:srgbClr>
                  </a:outerShdw>
                </a:effectLst>
                <a:latin typeface="+mn-lt"/>
              </a:rPr>
              <a:t>as</a:t>
            </a:r>
            <a:r>
              <a:rPr lang="en-US" sz="2800" b="1" dirty="0">
                <a:solidFill>
                  <a:schemeClr val="bg1"/>
                </a:solidFill>
                <a:effectLst>
                  <a:outerShdw blurRad="38100" dist="38100" dir="2700000" algn="tl">
                    <a:srgbClr val="000000">
                      <a:alpha val="43137"/>
                    </a:srgbClr>
                  </a:outerShdw>
                </a:effectLst>
                <a:latin typeface="+mn-lt"/>
              </a:rPr>
              <a:t> he spoke by the mouth of his holy prophets from of old,</a:t>
            </a:r>
            <a:r>
              <a:rPr lang="en-US" sz="2800" b="1" dirty="0" smtClean="0">
                <a:solidFill>
                  <a:schemeClr val="bg1"/>
                </a:solidFill>
                <a:effectLst>
                  <a:outerShdw blurRad="38100" dist="38100" dir="2700000" algn="tl">
                    <a:srgbClr val="000000">
                      <a:alpha val="43137"/>
                    </a:srgbClr>
                  </a:outerShdw>
                </a:effectLst>
                <a:latin typeface="+mn-lt"/>
              </a:rPr>
              <a:t> </a:t>
            </a:r>
            <a:r>
              <a:rPr lang="en-US" sz="2800" b="1" baseline="30000" dirty="0" smtClean="0">
                <a:solidFill>
                  <a:schemeClr val="bg1"/>
                </a:solidFill>
                <a:effectLst>
                  <a:outerShdw blurRad="38100" dist="38100" dir="2700000" algn="tl">
                    <a:srgbClr val="000000">
                      <a:alpha val="43137"/>
                    </a:srgbClr>
                  </a:outerShdw>
                </a:effectLst>
                <a:latin typeface="+mn-lt"/>
              </a:rPr>
              <a:t>71 </a:t>
            </a:r>
            <a:r>
              <a:rPr lang="en-US" sz="2800" b="1" dirty="0" smtClean="0">
                <a:solidFill>
                  <a:schemeClr val="bg1"/>
                </a:solidFill>
                <a:effectLst>
                  <a:outerShdw blurRad="38100" dist="38100" dir="2700000" algn="tl">
                    <a:srgbClr val="000000">
                      <a:alpha val="43137"/>
                    </a:srgbClr>
                  </a:outerShdw>
                </a:effectLst>
                <a:latin typeface="+mn-lt"/>
              </a:rPr>
              <a:t>that we should be saved from our enemies and from the hand of all who hate us; </a:t>
            </a:r>
            <a:r>
              <a:rPr lang="en-US" sz="2800" b="1" baseline="30000" dirty="0" smtClean="0">
                <a:solidFill>
                  <a:schemeClr val="bg1"/>
                </a:solidFill>
                <a:effectLst>
                  <a:outerShdw blurRad="38100" dist="38100" dir="2700000" algn="tl">
                    <a:srgbClr val="000000">
                      <a:alpha val="43137"/>
                    </a:srgbClr>
                  </a:outerShdw>
                </a:effectLst>
                <a:latin typeface="+mn-lt"/>
              </a:rPr>
              <a:t>72 </a:t>
            </a:r>
            <a:r>
              <a:rPr lang="en-US" sz="2800" b="1" dirty="0" smtClean="0">
                <a:solidFill>
                  <a:schemeClr val="bg1"/>
                </a:solidFill>
                <a:effectLst>
                  <a:outerShdw blurRad="38100" dist="38100" dir="2700000" algn="tl">
                    <a:srgbClr val="000000">
                      <a:alpha val="43137"/>
                    </a:srgbClr>
                  </a:outerShdw>
                </a:effectLst>
                <a:latin typeface="+mn-lt"/>
              </a:rPr>
              <a:t>to show the mercy promised to our fathers and</a:t>
            </a:r>
            <a:r>
              <a:rPr lang="en-US" sz="2800" b="1" dirty="0">
                <a:solidFill>
                  <a:schemeClr val="bg1"/>
                </a:solidFill>
                <a:effectLst>
                  <a:outerShdw blurRad="38100" dist="38100" dir="2700000" algn="tl">
                    <a:srgbClr val="000000">
                      <a:alpha val="43137"/>
                    </a:srgbClr>
                  </a:outerShdw>
                </a:effectLst>
                <a:latin typeface="+mn-lt"/>
              </a:rPr>
              <a:t> to remember his holy covenant,</a:t>
            </a:r>
            <a:r>
              <a:rPr lang="en-US" sz="2800" b="1" dirty="0" smtClean="0">
                <a:solidFill>
                  <a:schemeClr val="bg1"/>
                </a:solidFill>
                <a:effectLst>
                  <a:outerShdw blurRad="38100" dist="38100" dir="2700000" algn="tl">
                    <a:srgbClr val="000000">
                      <a:alpha val="43137"/>
                    </a:srgbClr>
                  </a:outerShdw>
                </a:effectLst>
                <a:latin typeface="+mn-lt"/>
              </a:rPr>
              <a:t> </a:t>
            </a:r>
            <a:r>
              <a:rPr lang="en-US" sz="2800" b="1" baseline="30000" dirty="0" smtClean="0">
                <a:solidFill>
                  <a:schemeClr val="bg1"/>
                </a:solidFill>
                <a:effectLst>
                  <a:outerShdw blurRad="38100" dist="38100" dir="2700000" algn="tl">
                    <a:srgbClr val="000000">
                      <a:alpha val="43137"/>
                    </a:srgbClr>
                  </a:outerShdw>
                </a:effectLst>
                <a:latin typeface="+mn-lt"/>
              </a:rPr>
              <a:t>73 </a:t>
            </a:r>
            <a:r>
              <a:rPr lang="en-US" sz="2800" b="1" dirty="0" smtClean="0">
                <a:solidFill>
                  <a:schemeClr val="bg1"/>
                </a:solidFill>
                <a:effectLst>
                  <a:outerShdw blurRad="38100" dist="38100" dir="2700000" algn="tl">
                    <a:srgbClr val="000000">
                      <a:alpha val="43137"/>
                    </a:srgbClr>
                  </a:outerShdw>
                </a:effectLst>
                <a:latin typeface="+mn-lt"/>
              </a:rPr>
              <a:t>the oath that he swore to our father Abraham, to grant us </a:t>
            </a:r>
            <a:r>
              <a:rPr lang="en-US" sz="2800" b="1" baseline="30000" dirty="0" smtClean="0">
                <a:solidFill>
                  <a:schemeClr val="bg1"/>
                </a:solidFill>
                <a:effectLst>
                  <a:outerShdw blurRad="38100" dist="38100" dir="2700000" algn="tl">
                    <a:srgbClr val="000000">
                      <a:alpha val="43137"/>
                    </a:srgbClr>
                  </a:outerShdw>
                </a:effectLst>
                <a:latin typeface="+mn-lt"/>
              </a:rPr>
              <a:t>74</a:t>
            </a:r>
            <a:r>
              <a:rPr lang="en-US" sz="2800" b="1" dirty="0" smtClean="0">
                <a:solidFill>
                  <a:schemeClr val="bg1"/>
                </a:solidFill>
                <a:effectLst>
                  <a:outerShdw blurRad="38100" dist="38100" dir="2700000" algn="tl">
                    <a:srgbClr val="000000">
                      <a:alpha val="43137"/>
                    </a:srgbClr>
                  </a:outerShdw>
                </a:effectLst>
                <a:latin typeface="+mn-lt"/>
              </a:rPr>
              <a:t> that we, being delivered from the hand of our enemies, might serve him</a:t>
            </a:r>
            <a:r>
              <a:rPr lang="en-US" sz="2800" b="1" dirty="0">
                <a:solidFill>
                  <a:schemeClr val="bg1"/>
                </a:solidFill>
                <a:effectLst>
                  <a:outerShdw blurRad="38100" dist="38100" dir="2700000" algn="tl">
                    <a:srgbClr val="000000">
                      <a:alpha val="43137"/>
                    </a:srgbClr>
                  </a:outerShdw>
                </a:effectLst>
                <a:latin typeface="+mn-lt"/>
              </a:rPr>
              <a:t> without fear,</a:t>
            </a:r>
            <a:r>
              <a:rPr lang="en-US" sz="2800" b="1" dirty="0" smtClean="0">
                <a:solidFill>
                  <a:schemeClr val="bg1"/>
                </a:solidFill>
                <a:effectLst>
                  <a:outerShdw blurRad="38100" dist="38100" dir="2700000" algn="tl">
                    <a:srgbClr val="000000">
                      <a:alpha val="43137"/>
                    </a:srgbClr>
                  </a:outerShdw>
                </a:effectLst>
                <a:latin typeface="+mn-lt"/>
              </a:rPr>
              <a:t> </a:t>
            </a:r>
            <a:r>
              <a:rPr lang="en-US" sz="2800" b="1" baseline="30000" dirty="0" smtClean="0">
                <a:solidFill>
                  <a:schemeClr val="bg1"/>
                </a:solidFill>
                <a:effectLst>
                  <a:outerShdw blurRad="38100" dist="38100" dir="2700000" algn="tl">
                    <a:srgbClr val="000000">
                      <a:alpha val="43137"/>
                    </a:srgbClr>
                  </a:outerShdw>
                </a:effectLst>
                <a:latin typeface="+mn-lt"/>
              </a:rPr>
              <a:t>75</a:t>
            </a:r>
            <a:r>
              <a:rPr lang="en-US" sz="2800" b="1" dirty="0">
                <a:solidFill>
                  <a:schemeClr val="bg1"/>
                </a:solidFill>
                <a:effectLst>
                  <a:outerShdw blurRad="38100" dist="38100" dir="2700000" algn="tl">
                    <a:srgbClr val="000000">
                      <a:alpha val="43137"/>
                    </a:srgbClr>
                  </a:outerShdw>
                </a:effectLst>
                <a:latin typeface="+mn-lt"/>
              </a:rPr>
              <a:t> in holiness and righteousness before him all our days.</a:t>
            </a:r>
            <a:r>
              <a:rPr lang="en-US" sz="2400" dirty="0">
                <a:solidFill>
                  <a:schemeClr val="bg1"/>
                </a:solidFill>
                <a:effectLst>
                  <a:outerShdw blurRad="38100" dist="38100" dir="2700000" algn="tl">
                    <a:srgbClr val="000000">
                      <a:alpha val="43137"/>
                    </a:srgbClr>
                  </a:outerShdw>
                </a:effectLst>
                <a:latin typeface="+mn-lt"/>
              </a:rPr>
              <a:t/>
            </a:r>
            <a:br>
              <a:rPr lang="en-US" sz="2400" dirty="0">
                <a:solidFill>
                  <a:schemeClr val="bg1"/>
                </a:solidFill>
                <a:effectLst>
                  <a:outerShdw blurRad="38100" dist="38100" dir="2700000" algn="tl">
                    <a:srgbClr val="000000">
                      <a:alpha val="43137"/>
                    </a:srgbClr>
                  </a:outerShdw>
                </a:effectLst>
                <a:latin typeface="+mn-lt"/>
              </a:rPr>
            </a:br>
            <a:r>
              <a:rPr lang="en-US" sz="2400" dirty="0" smtClean="0">
                <a:solidFill>
                  <a:schemeClr val="bg1"/>
                </a:solidFill>
                <a:effectLst>
                  <a:outerShdw blurRad="38100" dist="38100" dir="2700000" algn="tl">
                    <a:srgbClr val="000000">
                      <a:alpha val="43137"/>
                    </a:srgbClr>
                  </a:outerShdw>
                </a:effectLst>
                <a:latin typeface="+mn-lt"/>
              </a:rPr>
              <a:t/>
            </a:r>
            <a:br>
              <a:rPr lang="en-US" sz="2400" dirty="0" smtClean="0">
                <a:solidFill>
                  <a:schemeClr val="bg1"/>
                </a:solidFill>
                <a:effectLst>
                  <a:outerShdw blurRad="38100" dist="38100" dir="2700000" algn="tl">
                    <a:srgbClr val="000000">
                      <a:alpha val="43137"/>
                    </a:srgbClr>
                  </a:outerShdw>
                </a:effectLst>
                <a:latin typeface="+mn-lt"/>
              </a:rPr>
            </a:br>
            <a:r>
              <a:rPr lang="en-US" sz="2200" b="1" dirty="0" smtClean="0">
                <a:solidFill>
                  <a:schemeClr val="bg1"/>
                </a:solidFill>
                <a:effectLst>
                  <a:outerShdw blurRad="38100" dist="38100" dir="2700000" algn="tl">
                    <a:srgbClr val="000000">
                      <a:alpha val="43137"/>
                    </a:srgbClr>
                  </a:outerShdw>
                </a:effectLst>
                <a:latin typeface="+mn-lt"/>
              </a:rPr>
              <a:t>Luke 1:68-75 ESV</a:t>
            </a:r>
            <a:r>
              <a:rPr lang="en-US" dirty="0">
                <a:solidFill>
                  <a:schemeClr val="bg1"/>
                </a:solidFill>
                <a:effectLst>
                  <a:outerShdw blurRad="38100" dist="38100" dir="2700000" algn="tl">
                    <a:srgbClr val="000000">
                      <a:alpha val="43137"/>
                    </a:srgbClr>
                  </a:outerShdw>
                </a:effectLst>
                <a:latin typeface="+mn-lt"/>
              </a:rPr>
              <a:t/>
            </a:r>
            <a:br>
              <a:rPr lang="en-US" dirty="0">
                <a:solidFill>
                  <a:schemeClr val="bg1"/>
                </a:solidFill>
                <a:effectLst>
                  <a:outerShdw blurRad="38100" dist="38100" dir="2700000" algn="tl">
                    <a:srgbClr val="000000">
                      <a:alpha val="43137"/>
                    </a:srgbClr>
                  </a:outerShdw>
                </a:effectLst>
                <a:latin typeface="+mn-lt"/>
              </a:rPr>
            </a:br>
            <a:endParaRPr lang="en-US"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799382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TotalTime>
  <Words>27</Words>
  <Application>Microsoft Office PowerPoint</Application>
  <PresentationFormat>On-screen Show (4:3)</PresentationFormat>
  <Paragraphs>10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Edwardian Script ITC</vt:lpstr>
      <vt:lpstr>Office Theme</vt:lpstr>
      <vt:lpstr>Come Let Us Adore Him</vt:lpstr>
      <vt:lpstr>17 The Spirit and the Bride say, “Come.” And let the one who hears say, “Come.”  And let the one who is thirsty come; let the one who desires take the water of life without price.  Revelation 22:17 ESV </vt:lpstr>
      <vt:lpstr>19 Therefore, brothers, since we have confidence to enter the holy places by the blood of Jesus, 20 by the new and living way that he opened for us through the curtain, that is, through his flesh, 21 and since we have a great priest over the house of God, 22 let us draw near with a true heart in full assurance of faith, with our hearts sprinkled clean from an evil conscience and our bodies washed with pure water.  Hebrews 10:19-22 ESV </vt:lpstr>
      <vt:lpstr>PowerPoint Presentation</vt:lpstr>
      <vt:lpstr>For where your treasure is, there will your heart be also.  Luke 12:34 ESV </vt:lpstr>
      <vt:lpstr>17 Therefore he had to be made like his brothers in every respect, so that he might become a merciful and faithful high priest in the service of God, to make propitiation for the sins of the people.  Hebrews 2:17 ESV </vt:lpstr>
      <vt:lpstr>68 “Blessed be the Lord God of Israel, for he has visited and redeemed his people 69 and has raised up a horn of salvation for us in the house of his servant David, 70 as he spoke by the mouth of his holy prophets from of old, 71 that we should be saved from our enemies and from the hand of all who hate us; 72 to show the mercy promised to our fathers and to remember his holy covenant, 73 the oath that he swore to our father Abraham, to grant us 74 that we, being delivered from the hand of our enemies, might serve him without fear, 75 in holiness and righteousness before him all our days.  Luke 1:68-75 ESV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cp:revision>
  <dcterms:created xsi:type="dcterms:W3CDTF">2016-12-18T10:20:57Z</dcterms:created>
  <dcterms:modified xsi:type="dcterms:W3CDTF">2016-12-18T10:43:21Z</dcterms:modified>
</cp:coreProperties>
</file>