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58" r:id="rId3"/>
    <p:sldId id="379" r:id="rId4"/>
    <p:sldId id="388" r:id="rId5"/>
    <p:sldId id="360" r:id="rId6"/>
    <p:sldId id="389" r:id="rId7"/>
    <p:sldId id="383" r:id="rId8"/>
    <p:sldId id="384" r:id="rId9"/>
    <p:sldId id="378" r:id="rId10"/>
    <p:sldId id="390" r:id="rId11"/>
    <p:sldId id="39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4/23/2017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8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4/23/2017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83" y="777245"/>
            <a:ext cx="8744755" cy="1325563"/>
          </a:xfrm>
        </p:spPr>
        <p:txBody>
          <a:bodyPr>
            <a:noAutofit/>
          </a:bodyPr>
          <a:lstStyle/>
          <a:p>
            <a:pPr lvl="1" algn="ctr"/>
            <a:r>
              <a:rPr lang="en-US" sz="3200" b="1" baseline="30000" dirty="0" smtClean="0">
                <a:effectLst>
                  <a:outerShdw blurRad="38100" dist="38100" dir="2700000" algn="tl">
                    <a:srgbClr val="000000">
                      <a:alpha val="43137"/>
                    </a:srgbClr>
                  </a:outerShdw>
                </a:effectLst>
              </a:rPr>
              <a:t>39</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But we are not of those who shrink back and are destroyed, but of those who have faith and preserve their souls.</a:t>
            </a:r>
            <a:r>
              <a:rPr lang="en-US" sz="1400" b="1" dirty="0" smtClean="0">
                <a:effectLst>
                  <a:outerShdw blurRad="38100" dist="38100" dir="2700000" algn="tl">
                    <a:srgbClr val="000000">
                      <a:alpha val="43137"/>
                    </a:srgbClr>
                  </a:outerShdw>
                </a:effectLst>
                <a:latin typeface="+mn-lt"/>
              </a:rPr>
              <a:t/>
            </a:r>
            <a:br>
              <a:rPr lang="en-US" sz="1400" b="1" dirty="0" smtClean="0">
                <a:effectLst>
                  <a:outerShdw blurRad="38100" dist="38100" dir="2700000" algn="tl">
                    <a:srgbClr val="000000">
                      <a:alpha val="43137"/>
                    </a:srgbClr>
                  </a:outerShdw>
                </a:effectLst>
                <a:latin typeface="+mn-lt"/>
              </a:rPr>
            </a:br>
            <a:r>
              <a:rPr lang="en-US" sz="2300" b="1" dirty="0">
                <a:effectLst>
                  <a:outerShdw blurRad="38100" dist="38100" dir="2700000" algn="tl">
                    <a:srgbClr val="000000">
                      <a:alpha val="43137"/>
                    </a:srgbClr>
                  </a:outerShdw>
                </a:effectLst>
                <a:latin typeface="+mn-lt"/>
              </a:rPr>
              <a:t/>
            </a:r>
            <a:br>
              <a:rPr lang="en-US" sz="23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a:t>
            </a:r>
            <a:r>
              <a:rPr lang="en-US" sz="2800" b="1" dirty="0" smtClean="0">
                <a:effectLst>
                  <a:outerShdw blurRad="38100" dist="38100" dir="2700000" algn="tl">
                    <a:srgbClr val="000000">
                      <a:alpha val="43137"/>
                    </a:srgbClr>
                  </a:outerShdw>
                </a:effectLst>
                <a:latin typeface="+mn-lt"/>
              </a:rPr>
              <a:t>10:39 </a:t>
            </a:r>
            <a:r>
              <a:rPr lang="en-US" sz="2800" b="1" dirty="0" smtClean="0">
                <a:effectLst>
                  <a:outerShdw blurRad="38100" dist="38100" dir="2700000" algn="tl">
                    <a:srgbClr val="000000">
                      <a:alpha val="43137"/>
                    </a:srgbClr>
                  </a:outerShdw>
                </a:effectLst>
                <a:latin typeface="+mn-lt"/>
              </a:rPr>
              <a:t>ESV</a:t>
            </a:r>
            <a:endParaRPr lang="en-US" sz="23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8180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941" y="1923464"/>
            <a:ext cx="8744755" cy="1325563"/>
          </a:xfrm>
        </p:spPr>
        <p:txBody>
          <a:bodyPr>
            <a:noAutofit/>
          </a:bodyPr>
          <a:lstStyle/>
          <a:p>
            <a:pPr lvl="1" algn="ctr"/>
            <a:r>
              <a:rPr lang="en-US" sz="3200" b="1" dirty="0">
                <a:effectLst>
                  <a:outerShdw blurRad="38100" dist="38100" dir="2700000" algn="tl">
                    <a:srgbClr val="000000">
                      <a:alpha val="43137"/>
                    </a:srgbClr>
                  </a:outerShdw>
                </a:effectLst>
              </a:rPr>
              <a:t>Now faith is the assurance of things hoped for, the conviction of things not seen. </a:t>
            </a:r>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For by it the people of old received their commendation. </a:t>
            </a:r>
            <a:r>
              <a:rPr lang="en-US" sz="3200" b="1" baseline="30000" dirty="0">
                <a:effectLst>
                  <a:outerShdw blurRad="38100" dist="38100" dir="2700000" algn="tl">
                    <a:srgbClr val="000000">
                      <a:alpha val="43137"/>
                    </a:srgbClr>
                  </a:outerShdw>
                </a:effectLst>
              </a:rPr>
              <a:t>3 </a:t>
            </a:r>
            <a:r>
              <a:rPr lang="en-US" sz="3200" b="1" dirty="0">
                <a:effectLst>
                  <a:outerShdw blurRad="38100" dist="38100" dir="2700000" algn="tl">
                    <a:srgbClr val="000000">
                      <a:alpha val="43137"/>
                    </a:srgbClr>
                  </a:outerShdw>
                </a:effectLst>
              </a:rPr>
              <a:t>By faith we understand that the universe was created by the word of God, so that what is seen was not made out of things that are visible.</a:t>
            </a:r>
            <a:r>
              <a:rPr lang="en-US" b="1" dirty="0" smtClean="0">
                <a:solidFill>
                  <a:schemeClr val="tx1">
                    <a:lumMod val="50000"/>
                    <a:lumOff val="50000"/>
                  </a:schemeClr>
                </a:solidFill>
                <a:effectLst>
                  <a:outerShdw blurRad="38100" dist="38100" dir="2700000" algn="tl">
                    <a:srgbClr val="000000">
                      <a:alpha val="43137"/>
                    </a:srgbClr>
                  </a:outerShdw>
                </a:effectLst>
                <a:latin typeface="+mn-lt"/>
              </a:rPr>
              <a:t/>
            </a:r>
            <a:br>
              <a:rPr lang="en-US"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a:t>
            </a:r>
            <a:r>
              <a:rPr lang="en-US" sz="2800" b="1" dirty="0" smtClean="0">
                <a:effectLst>
                  <a:outerShdw blurRad="38100" dist="38100" dir="2700000" algn="tl">
                    <a:srgbClr val="000000">
                      <a:alpha val="43137"/>
                    </a:srgbClr>
                  </a:outerShdw>
                </a:effectLst>
                <a:latin typeface="+mn-lt"/>
              </a:rPr>
              <a:t>11:1-3 </a:t>
            </a:r>
            <a:r>
              <a:rPr lang="en-US" sz="28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3354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799" y="313610"/>
            <a:ext cx="7886700" cy="1325563"/>
          </a:xfrm>
        </p:spPr>
        <p:txBody>
          <a:bodyPr/>
          <a:lstStyle/>
          <a:p>
            <a:r>
              <a:rPr lang="en-US" i="1" dirty="0" smtClean="0">
                <a:effectLst>
                  <a:outerShdw blurRad="38100" dist="38100" dir="2700000" algn="tl">
                    <a:srgbClr val="000000">
                      <a:alpha val="43137"/>
                    </a:srgbClr>
                  </a:outerShdw>
                </a:effectLst>
              </a:rPr>
              <a:t>What happened before that?</a:t>
            </a:r>
            <a:endParaRPr lang="en-US"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Genesis 1:1 ESV </a:t>
            </a:r>
            <a:r>
              <a:rPr lang="en-US" b="1" dirty="0" smtClean="0"/>
              <a:t>- In </a:t>
            </a:r>
            <a:r>
              <a:rPr lang="en-US" b="1" dirty="0"/>
              <a:t>the beginning, God created the heavens and the earth.</a:t>
            </a:r>
            <a:endParaRPr lang="en-US" dirty="0"/>
          </a:p>
          <a:p>
            <a:endParaRPr lang="en-US" dirty="0" smtClean="0"/>
          </a:p>
          <a:p>
            <a:r>
              <a:rPr lang="en-US" dirty="0" smtClean="0"/>
              <a:t>Hebrews 11:3 ESV - </a:t>
            </a:r>
            <a:r>
              <a:rPr lang="en-US" b="1" baseline="30000" dirty="0"/>
              <a:t>3 </a:t>
            </a:r>
            <a:r>
              <a:rPr lang="en-US" b="1" dirty="0"/>
              <a:t>By faith we understand that the universe was created by the word of God, so that what is seen was not made out of things that are visible </a:t>
            </a:r>
            <a:endParaRPr lang="en-US" dirty="0"/>
          </a:p>
        </p:txBody>
      </p:sp>
    </p:spTree>
    <p:extLst>
      <p:ext uri="{BB962C8B-B14F-4D97-AF65-F5344CB8AC3E}">
        <p14:creationId xmlns:p14="http://schemas.microsoft.com/office/powerpoint/2010/main" val="98063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1743160"/>
            <a:ext cx="8641724" cy="1325563"/>
          </a:xfrm>
        </p:spPr>
        <p:txBody>
          <a:bodyPr>
            <a:noAutofit/>
          </a:bodyPr>
          <a:lstStyle/>
          <a:p>
            <a:pPr lvl="1" algn="ctr"/>
            <a:r>
              <a:rPr lang="en-US" sz="2800" i="1" dirty="0" smtClean="0">
                <a:effectLst>
                  <a:outerShdw blurRad="38100" dist="38100" dir="2700000" algn="tl">
                    <a:srgbClr val="000000">
                      <a:alpha val="43137"/>
                    </a:srgbClr>
                  </a:outerShdw>
                </a:effectLst>
              </a:rPr>
              <a:t>…the </a:t>
            </a:r>
            <a:r>
              <a:rPr lang="en-US" sz="2800" i="1" dirty="0">
                <a:effectLst>
                  <a:outerShdw blurRad="38100" dist="38100" dir="2700000" algn="tl">
                    <a:srgbClr val="000000">
                      <a:alpha val="43137"/>
                    </a:srgbClr>
                  </a:outerShdw>
                </a:effectLst>
              </a:rPr>
              <a:t>entire universe, jumping into existence in a trillionth of a trillionth of a second, out of nothingness in an unimaginably intense flash of light, is how he would expect the universe to respond if God were to actually utter the command in Genesis 1:3, “Let there be light.” In other words, the origin of the universe unfolded exactly how one would expect after reading Genesis</a:t>
            </a:r>
            <a:r>
              <a:rPr lang="en-US" sz="2800" i="1" dirty="0">
                <a:effectLst>
                  <a:outerShdw blurRad="38100" dist="38100" dir="2700000" algn="tl">
                    <a:srgbClr val="000000">
                      <a:alpha val="43137"/>
                    </a:srgbClr>
                  </a:outerShdw>
                </a:effectLst>
              </a:rPr>
              <a:t/>
            </a:r>
            <a:br>
              <a:rPr lang="en-US" sz="2800" i="1" dirty="0">
                <a:effectLst>
                  <a:outerShdw blurRad="38100" dist="38100" dir="2700000" algn="tl">
                    <a:srgbClr val="000000">
                      <a:alpha val="43137"/>
                    </a:srgbClr>
                  </a:outerShdw>
                </a:effectLst>
              </a:rPr>
            </a:br>
            <a:r>
              <a:rPr lang="en-US" sz="2400" b="1" i="1" dirty="0" smtClean="0">
                <a:effectLst>
                  <a:outerShdw blurRad="38100" dist="38100" dir="2700000" algn="tl">
                    <a:srgbClr val="000000">
                      <a:alpha val="43137"/>
                    </a:srgbClr>
                  </a:outerShdw>
                </a:effectLst>
                <a:latin typeface="+mn-lt"/>
              </a:rPr>
              <a:t/>
            </a:r>
            <a:br>
              <a:rPr lang="en-US" sz="2400" b="1" i="1" dirty="0" smtClean="0">
                <a:effectLst>
                  <a:outerShdw blurRad="38100" dist="38100" dir="2700000" algn="tl">
                    <a:srgbClr val="000000">
                      <a:alpha val="43137"/>
                    </a:srgbClr>
                  </a:outerShdw>
                </a:effectLst>
                <a:latin typeface="+mn-lt"/>
              </a:rPr>
            </a:br>
            <a:r>
              <a:rPr lang="en-US" sz="2400" i="1" dirty="0" smtClean="0">
                <a:effectLst>
                  <a:outerShdw blurRad="38100" dist="38100" dir="2700000" algn="tl">
                    <a:srgbClr val="000000">
                      <a:alpha val="43137"/>
                    </a:srgbClr>
                  </a:outerShdw>
                </a:effectLst>
                <a:latin typeface="+mn-lt"/>
              </a:rPr>
              <a:t>Georges Lemaitre</a:t>
            </a:r>
            <a:endParaRPr lang="en-US" sz="2400" i="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27467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830" y="378005"/>
            <a:ext cx="7886700" cy="1325563"/>
          </a:xfrm>
        </p:spPr>
        <p:txBody>
          <a:bodyPr/>
          <a:lstStyle/>
          <a:p>
            <a:r>
              <a:rPr lang="en-US" i="1" dirty="0" smtClean="0">
                <a:effectLst>
                  <a:outerShdw blurRad="38100" dist="38100" dir="2700000" algn="tl">
                    <a:srgbClr val="000000">
                      <a:alpha val="43137"/>
                    </a:srgbClr>
                  </a:outerShdw>
                </a:effectLst>
              </a:rPr>
              <a:t>Resounding Glory</a:t>
            </a:r>
            <a:endParaRPr lang="en-US"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a:effectLst>
                  <a:outerShdw blurRad="38100" dist="38100" dir="2700000" algn="tl">
                    <a:srgbClr val="000000">
                      <a:alpha val="43137"/>
                    </a:srgbClr>
                  </a:outerShdw>
                </a:effectLst>
              </a:rPr>
              <a:t>Psalm 19:1-2 ESV - </a:t>
            </a:r>
            <a:r>
              <a:rPr lang="en-US" b="1" dirty="0">
                <a:effectLst>
                  <a:outerShdw blurRad="38100" dist="38100" dir="2700000" algn="tl">
                    <a:srgbClr val="000000">
                      <a:alpha val="43137"/>
                    </a:srgbClr>
                  </a:outerShdw>
                </a:effectLst>
              </a:rPr>
              <a:t>The heavens declare the glory of God, and the sky above proclaims his handiwork.  </a:t>
            </a:r>
            <a:r>
              <a:rPr lang="en-US" b="1" baseline="30000" dirty="0">
                <a:effectLst>
                  <a:outerShdw blurRad="38100" dist="38100" dir="2700000" algn="tl">
                    <a:srgbClr val="000000">
                      <a:alpha val="43137"/>
                    </a:srgbClr>
                  </a:outerShdw>
                </a:effectLst>
              </a:rPr>
              <a:t>2 </a:t>
            </a:r>
            <a:r>
              <a:rPr lang="en-US" b="1" dirty="0">
                <a:effectLst>
                  <a:outerShdw blurRad="38100" dist="38100" dir="2700000" algn="tl">
                    <a:srgbClr val="000000">
                      <a:alpha val="43137"/>
                    </a:srgbClr>
                  </a:outerShdw>
                </a:effectLst>
              </a:rPr>
              <a:t>Day to day pours out speech, and night to night reveals knowledge</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Romans 1:20 ESV - </a:t>
            </a:r>
            <a:r>
              <a:rPr lang="en-US" b="1" dirty="0">
                <a:effectLst>
                  <a:outerShdw blurRad="38100" dist="38100" dir="2700000" algn="tl">
                    <a:srgbClr val="000000">
                      <a:alpha val="43137"/>
                    </a:srgbClr>
                  </a:outerShdw>
                </a:effectLst>
              </a:rPr>
              <a:t>For his invisible attributes, namely, his eternal power and divine nature, have been clearly perceived, ever since the creation of the world, in the things that have been made. So they are without excuse.</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552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699" y="1253762"/>
            <a:ext cx="8744755" cy="1325563"/>
          </a:xfrm>
        </p:spPr>
        <p:txBody>
          <a:bodyPr>
            <a:noAutofit/>
          </a:bodyPr>
          <a:lstStyle/>
          <a:p>
            <a:pPr lvl="1" algn="ctr"/>
            <a:r>
              <a:rPr lang="en-US" sz="3200" b="1" dirty="0">
                <a:effectLst>
                  <a:outerShdw blurRad="38100" dist="38100" dir="2700000" algn="tl">
                    <a:srgbClr val="000000">
                      <a:alpha val="43137"/>
                    </a:srgbClr>
                  </a:outerShdw>
                </a:effectLst>
              </a:rPr>
              <a:t>He is the radiance of the glory of God and the exact imprint of his nature, and he upholds the universe by the word of his power.</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1:3a </a:t>
            </a:r>
            <a:r>
              <a:rPr lang="en-US" sz="28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7558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84" y="1588613"/>
            <a:ext cx="8744755" cy="1325563"/>
          </a:xfrm>
        </p:spPr>
        <p:txBody>
          <a:bodyPr>
            <a:noAutofit/>
          </a:bodyPr>
          <a:lstStyle/>
          <a:p>
            <a:pPr lvl="1" algn="ctr"/>
            <a:r>
              <a:rPr lang="en-US" sz="3200" b="1" dirty="0">
                <a:effectLst>
                  <a:outerShdw blurRad="38100" dist="38100" dir="2700000" algn="tl">
                    <a:srgbClr val="000000">
                      <a:alpha val="43137"/>
                    </a:srgbClr>
                  </a:outerShdw>
                </a:effectLst>
              </a:rPr>
              <a:t>In the beginning was the Word, and the Word was with God, and the Word was God. </a:t>
            </a:r>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He was in the beginning with God. </a:t>
            </a:r>
            <a:r>
              <a:rPr lang="en-US" sz="3200" b="1" baseline="30000" dirty="0">
                <a:effectLst>
                  <a:outerShdw blurRad="38100" dist="38100" dir="2700000" algn="tl">
                    <a:srgbClr val="000000">
                      <a:alpha val="43137"/>
                    </a:srgbClr>
                  </a:outerShdw>
                </a:effectLst>
              </a:rPr>
              <a:t>3 </a:t>
            </a:r>
            <a:r>
              <a:rPr lang="en-US" sz="3200" b="1" dirty="0">
                <a:effectLst>
                  <a:outerShdw blurRad="38100" dist="38100" dir="2700000" algn="tl">
                    <a:srgbClr val="000000">
                      <a:alpha val="43137"/>
                    </a:srgbClr>
                  </a:outerShdw>
                </a:effectLst>
              </a:rPr>
              <a:t>All things were made through him, and without him was not any thing made that was made.</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John 1:1-3 ESV</a:t>
            </a:r>
            <a:endParaRPr lang="en-US" sz="3200" dirty="0">
              <a:effectLst>
                <a:outerShdw blurRad="38100" dist="38100" dir="2700000" algn="tl">
                  <a:srgbClr val="000000">
                    <a:alpha val="43137"/>
                  </a:srgbClr>
                </a:outerShdw>
              </a:effectLst>
              <a:latin typeface="+mn-lt"/>
            </a:endParaRPr>
          </a:p>
        </p:txBody>
      </p:sp>
      <p:sp>
        <p:nvSpPr>
          <p:cNvPr id="3" name="Oval 2"/>
          <p:cNvSpPr/>
          <p:nvPr/>
        </p:nvSpPr>
        <p:spPr>
          <a:xfrm>
            <a:off x="1738650" y="1712890"/>
            <a:ext cx="2073497" cy="63106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672886" y="2202287"/>
            <a:ext cx="3904444" cy="66729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006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456" y="2721955"/>
            <a:ext cx="8693239" cy="1325563"/>
          </a:xfrm>
        </p:spPr>
        <p:txBody>
          <a:bodyPr>
            <a:noAutofit/>
          </a:bodyPr>
          <a:lstStyle/>
          <a:p>
            <a:pPr lvl="1" algn="ctr"/>
            <a:r>
              <a:rPr lang="en-US" sz="2200" b="1" baseline="30000" dirty="0">
                <a:effectLst>
                  <a:outerShdw blurRad="38100" dist="38100" dir="2700000" algn="tl">
                    <a:srgbClr val="000000">
                      <a:alpha val="43137"/>
                    </a:srgbClr>
                  </a:outerShdw>
                </a:effectLst>
              </a:rPr>
              <a:t>15 </a:t>
            </a:r>
            <a:r>
              <a:rPr lang="en-US" sz="2200" b="1" dirty="0">
                <a:effectLst>
                  <a:outerShdw blurRad="38100" dist="38100" dir="2700000" algn="tl">
                    <a:srgbClr val="000000">
                      <a:alpha val="43137"/>
                    </a:srgbClr>
                  </a:outerShdw>
                </a:effectLst>
              </a:rPr>
              <a:t>He is the image of the invisible God, the firstborn of all creation. </a:t>
            </a:r>
            <a:r>
              <a:rPr lang="en-US" sz="2200" b="1" baseline="30000" dirty="0">
                <a:effectLst>
                  <a:outerShdw blurRad="38100" dist="38100" dir="2700000" algn="tl">
                    <a:srgbClr val="000000">
                      <a:alpha val="43137"/>
                    </a:srgbClr>
                  </a:outerShdw>
                </a:effectLst>
              </a:rPr>
              <a:t>16 </a:t>
            </a:r>
            <a:r>
              <a:rPr lang="en-US" sz="2200" b="1" dirty="0">
                <a:effectLst>
                  <a:outerShdw blurRad="38100" dist="38100" dir="2700000" algn="tl">
                    <a:srgbClr val="000000">
                      <a:alpha val="43137"/>
                    </a:srgbClr>
                  </a:outerShdw>
                </a:effectLst>
              </a:rPr>
              <a:t>For by him all things were created, in heaven and on earth, visible and invisible, whether thrones or dominions or rulers or authorities—all things were created through him and for him. </a:t>
            </a:r>
            <a:r>
              <a:rPr lang="en-US" sz="2200" b="1" baseline="30000" dirty="0">
                <a:effectLst>
                  <a:outerShdw blurRad="38100" dist="38100" dir="2700000" algn="tl">
                    <a:srgbClr val="000000">
                      <a:alpha val="43137"/>
                    </a:srgbClr>
                  </a:outerShdw>
                </a:effectLst>
              </a:rPr>
              <a:t>17 </a:t>
            </a:r>
            <a:r>
              <a:rPr lang="en-US" sz="2200" b="1" dirty="0">
                <a:effectLst>
                  <a:outerShdw blurRad="38100" dist="38100" dir="2700000" algn="tl">
                    <a:srgbClr val="000000">
                      <a:alpha val="43137"/>
                    </a:srgbClr>
                  </a:outerShdw>
                </a:effectLst>
              </a:rPr>
              <a:t>And he is before all things, and in him all things hold together. </a:t>
            </a:r>
            <a:r>
              <a:rPr lang="en-US" sz="2200" b="1" baseline="30000" dirty="0">
                <a:effectLst>
                  <a:outerShdw blurRad="38100" dist="38100" dir="2700000" algn="tl">
                    <a:srgbClr val="000000">
                      <a:alpha val="43137"/>
                    </a:srgbClr>
                  </a:outerShdw>
                </a:effectLst>
              </a:rPr>
              <a:t>18 </a:t>
            </a:r>
            <a:r>
              <a:rPr lang="en-US" sz="2200" b="1" dirty="0">
                <a:effectLst>
                  <a:outerShdw blurRad="38100" dist="38100" dir="2700000" algn="tl">
                    <a:srgbClr val="000000">
                      <a:alpha val="43137"/>
                    </a:srgbClr>
                  </a:outerShdw>
                </a:effectLst>
              </a:rPr>
              <a:t>And he is the head of the body, the church. He is the beginning, the firstborn from the dead, that in everything he might be preeminent. </a:t>
            </a:r>
            <a:r>
              <a:rPr lang="en-US" sz="2200" b="1" baseline="30000" dirty="0">
                <a:effectLst>
                  <a:outerShdw blurRad="38100" dist="38100" dir="2700000" algn="tl">
                    <a:srgbClr val="000000">
                      <a:alpha val="43137"/>
                    </a:srgbClr>
                  </a:outerShdw>
                </a:effectLst>
              </a:rPr>
              <a:t>19 </a:t>
            </a:r>
            <a:r>
              <a:rPr lang="en-US" sz="2200" b="1" dirty="0">
                <a:effectLst>
                  <a:outerShdw blurRad="38100" dist="38100" dir="2700000" algn="tl">
                    <a:srgbClr val="000000">
                      <a:alpha val="43137"/>
                    </a:srgbClr>
                  </a:outerShdw>
                </a:effectLst>
              </a:rPr>
              <a:t>For in him all the fullness of God was pleased to dwell, </a:t>
            </a:r>
            <a:r>
              <a:rPr lang="en-US" sz="2200" b="1" baseline="30000" dirty="0">
                <a:effectLst>
                  <a:outerShdw blurRad="38100" dist="38100" dir="2700000" algn="tl">
                    <a:srgbClr val="000000">
                      <a:alpha val="43137"/>
                    </a:srgbClr>
                  </a:outerShdw>
                </a:effectLst>
              </a:rPr>
              <a:t>20 </a:t>
            </a:r>
            <a:r>
              <a:rPr lang="en-US" sz="2200" b="1" dirty="0">
                <a:effectLst>
                  <a:outerShdw blurRad="38100" dist="38100" dir="2700000" algn="tl">
                    <a:srgbClr val="000000">
                      <a:alpha val="43137"/>
                    </a:srgbClr>
                  </a:outerShdw>
                </a:effectLst>
              </a:rPr>
              <a:t>and through him to reconcile to himself all things, whether on earth or in heaven, making peace by the blood of his cross.  </a:t>
            </a:r>
            <a:r>
              <a:rPr lang="en-US" sz="2200" b="1" baseline="30000" dirty="0">
                <a:effectLst>
                  <a:outerShdw blurRad="38100" dist="38100" dir="2700000" algn="tl">
                    <a:srgbClr val="000000">
                      <a:alpha val="43137"/>
                    </a:srgbClr>
                  </a:outerShdw>
                </a:effectLst>
              </a:rPr>
              <a:t>21 </a:t>
            </a:r>
            <a:r>
              <a:rPr lang="en-US" sz="2200" b="1" dirty="0">
                <a:effectLst>
                  <a:outerShdw blurRad="38100" dist="38100" dir="2700000" algn="tl">
                    <a:srgbClr val="000000">
                      <a:alpha val="43137"/>
                    </a:srgbClr>
                  </a:outerShdw>
                </a:effectLst>
              </a:rPr>
              <a:t>And you, who once were alienated and hostile in mind, doing evil deeds, </a:t>
            </a:r>
            <a:r>
              <a:rPr lang="en-US" sz="2200" b="1" baseline="30000" dirty="0">
                <a:effectLst>
                  <a:outerShdw blurRad="38100" dist="38100" dir="2700000" algn="tl">
                    <a:srgbClr val="000000">
                      <a:alpha val="43137"/>
                    </a:srgbClr>
                  </a:outerShdw>
                </a:effectLst>
              </a:rPr>
              <a:t>22 </a:t>
            </a:r>
            <a:r>
              <a:rPr lang="en-US" sz="2200" b="1" dirty="0">
                <a:effectLst>
                  <a:outerShdw blurRad="38100" dist="38100" dir="2700000" algn="tl">
                    <a:srgbClr val="000000">
                      <a:alpha val="43137"/>
                    </a:srgbClr>
                  </a:outerShdw>
                </a:effectLst>
              </a:rPr>
              <a:t>he has now reconciled in his body of flesh by his death, in order to present you holy and blameless and above reproach before him,</a:t>
            </a:r>
            <a:r>
              <a:rPr lang="en-US" sz="2200" b="1" baseline="30000" dirty="0">
                <a:effectLst>
                  <a:outerShdw blurRad="38100" dist="38100" dir="2700000" algn="tl">
                    <a:srgbClr val="000000">
                      <a:alpha val="43137"/>
                    </a:srgbClr>
                  </a:outerShdw>
                </a:effectLst>
              </a:rPr>
              <a:t>23 </a:t>
            </a:r>
            <a:r>
              <a:rPr lang="en-US" sz="2200" b="1" dirty="0">
                <a:effectLst>
                  <a:outerShdw blurRad="38100" dist="38100" dir="2700000" algn="tl">
                    <a:srgbClr val="000000">
                      <a:alpha val="43137"/>
                    </a:srgbClr>
                  </a:outerShdw>
                </a:effectLst>
              </a:rPr>
              <a:t>if indeed you continue in the faith, stable and steadfast, not shifting from the hope of the gospel that you heard, which has been proclaimed in all creation under heaven, and of which I, Paul, became a minister.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1200" b="1" dirty="0" smtClean="0">
                <a:effectLst>
                  <a:outerShdw blurRad="38100" dist="38100" dir="2700000" algn="tl">
                    <a:srgbClr val="000000">
                      <a:alpha val="43137"/>
                    </a:srgbClr>
                  </a:outerShdw>
                </a:effectLst>
                <a:latin typeface="+mn-lt"/>
              </a:rPr>
              <a:t> </a:t>
            </a:r>
            <a:br>
              <a:rPr lang="en-US" sz="1200" b="1" dirty="0" smtClean="0">
                <a:effectLst>
                  <a:outerShdw blurRad="38100" dist="38100" dir="2700000" algn="tl">
                    <a:srgbClr val="000000">
                      <a:alpha val="43137"/>
                    </a:srgbClr>
                  </a:outerShdw>
                </a:effectLst>
                <a:latin typeface="+mn-lt"/>
              </a:rPr>
            </a:br>
            <a:r>
              <a:rPr lang="en-US" b="1" dirty="0" smtClean="0">
                <a:effectLst>
                  <a:outerShdw blurRad="38100" dist="38100" dir="2700000" algn="tl">
                    <a:srgbClr val="000000">
                      <a:alpha val="43137"/>
                    </a:srgbClr>
                  </a:outerShdw>
                </a:effectLst>
                <a:latin typeface="+mn-lt"/>
              </a:rPr>
              <a:t>Colossians 1:15-23 ESV</a:t>
            </a:r>
            <a:endParaRPr lang="en-US"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97203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557" y="365126"/>
            <a:ext cx="7886700" cy="1325563"/>
          </a:xfrm>
        </p:spPr>
        <p:txBody>
          <a:bodyPr/>
          <a:lstStyle/>
          <a:p>
            <a:r>
              <a:rPr lang="en-US" i="1" dirty="0" smtClean="0">
                <a:effectLst>
                  <a:outerShdw blurRad="38100" dist="38100" dir="2700000" algn="tl">
                    <a:srgbClr val="000000">
                      <a:alpha val="43137"/>
                    </a:srgbClr>
                  </a:outerShdw>
                </a:effectLst>
              </a:rPr>
              <a:t>Created &amp; Recreated</a:t>
            </a:r>
            <a:endParaRPr lang="en-US"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r>
              <a:rPr lang="en-US" dirty="0">
                <a:effectLst>
                  <a:outerShdw blurRad="38100" dist="38100" dir="2700000" algn="tl">
                    <a:srgbClr val="000000">
                      <a:alpha val="43137"/>
                    </a:srgbClr>
                  </a:outerShdw>
                </a:effectLst>
              </a:rPr>
              <a:t>Genesis 1:1 ESV - </a:t>
            </a:r>
            <a:r>
              <a:rPr lang="en-US" b="1" dirty="0">
                <a:effectLst>
                  <a:outerShdw blurRad="38100" dist="38100" dir="2700000" algn="tl">
                    <a:srgbClr val="000000">
                      <a:alpha val="43137"/>
                    </a:srgbClr>
                  </a:outerShdw>
                </a:effectLst>
              </a:rPr>
              <a:t>In the beginning, God created the heavens and the earth.</a:t>
            </a:r>
            <a:endParaRPr lang="en-US" dirty="0">
              <a:effectLst>
                <a:outerShdw blurRad="38100" dist="38100" dir="2700000" algn="tl">
                  <a:srgbClr val="000000">
                    <a:alpha val="43137"/>
                  </a:srgbClr>
                </a:outerShdw>
              </a:effectLst>
            </a:endParaRPr>
          </a:p>
          <a:p>
            <a:pPr marL="0" lvl="0" indent="0">
              <a:buNone/>
            </a:pPr>
            <a:endParaRPr lang="en-US" dirty="0" smtClean="0">
              <a:effectLst>
                <a:outerShdw blurRad="38100" dist="38100" dir="2700000" algn="tl">
                  <a:srgbClr val="000000">
                    <a:alpha val="43137"/>
                  </a:srgbClr>
                </a:outerShdw>
              </a:effectLst>
            </a:endParaRPr>
          </a:p>
          <a:p>
            <a:pPr lvl="0"/>
            <a:r>
              <a:rPr lang="en-US" dirty="0" smtClean="0">
                <a:effectLst>
                  <a:outerShdw blurRad="38100" dist="38100" dir="2700000" algn="tl">
                    <a:srgbClr val="000000">
                      <a:alpha val="43137"/>
                    </a:srgbClr>
                  </a:outerShdw>
                </a:effectLst>
              </a:rPr>
              <a:t>2 </a:t>
            </a:r>
            <a:r>
              <a:rPr lang="en-US" dirty="0">
                <a:effectLst>
                  <a:outerShdw blurRad="38100" dist="38100" dir="2700000" algn="tl">
                    <a:srgbClr val="000000">
                      <a:alpha val="43137"/>
                    </a:srgbClr>
                  </a:outerShdw>
                </a:effectLst>
              </a:rPr>
              <a:t>Corinthians 5:17 ESV - </a:t>
            </a:r>
            <a:r>
              <a:rPr lang="en-US" b="1" baseline="30000" dirty="0">
                <a:effectLst>
                  <a:outerShdw blurRad="38100" dist="38100" dir="2700000" algn="tl">
                    <a:srgbClr val="000000">
                      <a:alpha val="43137"/>
                    </a:srgbClr>
                  </a:outerShdw>
                </a:effectLst>
              </a:rPr>
              <a:t>17 </a:t>
            </a:r>
            <a:r>
              <a:rPr lang="en-US" b="1" dirty="0">
                <a:effectLst>
                  <a:outerShdw blurRad="38100" dist="38100" dir="2700000" algn="tl">
                    <a:srgbClr val="000000">
                      <a:alpha val="43137"/>
                    </a:srgbClr>
                  </a:outerShdw>
                </a:effectLst>
              </a:rPr>
              <a:t>Therefore, if anyone is in Christ, he is a new </a:t>
            </a:r>
            <a:r>
              <a:rPr lang="en-US" b="1" dirty="0" smtClean="0">
                <a:effectLst>
                  <a:outerShdw blurRad="38100" dist="38100" dir="2700000" algn="tl">
                    <a:srgbClr val="000000">
                      <a:alpha val="43137"/>
                    </a:srgbClr>
                  </a:outerShdw>
                </a:effectLst>
              </a:rPr>
              <a:t>creation.</a:t>
            </a:r>
            <a:r>
              <a:rPr lang="en-US" b="1" baseline="30000"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 The </a:t>
            </a:r>
            <a:r>
              <a:rPr lang="en-US" b="1" dirty="0">
                <a:effectLst>
                  <a:outerShdw blurRad="38100" dist="38100" dir="2700000" algn="tl">
                    <a:srgbClr val="000000">
                      <a:alpha val="43137"/>
                    </a:srgbClr>
                  </a:outerShdw>
                </a:effectLst>
              </a:rPr>
              <a:t>old has passed away; behold, the new has come</a:t>
            </a:r>
            <a:r>
              <a:rPr lang="en-US" b="1" dirty="0" smtClean="0">
                <a:effectLst>
                  <a:outerShdw blurRad="38100" dist="38100" dir="2700000" algn="tl">
                    <a:srgbClr val="000000">
                      <a:alpha val="43137"/>
                    </a:srgbClr>
                  </a:outerShdw>
                </a:effectLst>
              </a:rPr>
              <a:t>.</a:t>
            </a:r>
          </a:p>
          <a:p>
            <a:pPr lvl="0"/>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Revelation 21:5 ESV - </a:t>
            </a:r>
            <a:r>
              <a:rPr lang="en-US" b="1" baseline="30000" dirty="0">
                <a:effectLst>
                  <a:outerShdw blurRad="38100" dist="38100" dir="2700000" algn="tl">
                    <a:srgbClr val="000000">
                      <a:alpha val="43137"/>
                    </a:srgbClr>
                  </a:outerShdw>
                </a:effectLst>
              </a:rPr>
              <a:t>5 </a:t>
            </a:r>
            <a:r>
              <a:rPr lang="en-US" b="1" dirty="0">
                <a:effectLst>
                  <a:outerShdw blurRad="38100" dist="38100" dir="2700000" algn="tl">
                    <a:srgbClr val="000000">
                      <a:alpha val="43137"/>
                    </a:srgbClr>
                  </a:outerShdw>
                </a:effectLst>
              </a:rPr>
              <a:t>And he who was seated on the throne said, “Behold, I am making all things new.” Also he said, “Write this down, for these words are trustworthy and true.”</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09986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315" y="326489"/>
            <a:ext cx="7886700" cy="1325563"/>
          </a:xfrm>
        </p:spPr>
        <p:txBody>
          <a:bodyPr/>
          <a:lstStyle/>
          <a:p>
            <a:r>
              <a:rPr lang="en-US" i="1" dirty="0" smtClean="0">
                <a:effectLst>
                  <a:outerShdw blurRad="38100" dist="38100" dir="2700000" algn="tl">
                    <a:srgbClr val="000000">
                      <a:alpha val="43137"/>
                    </a:srgbClr>
                  </a:outerShdw>
                </a:effectLst>
              </a:rPr>
              <a:t>Lord Over All</a:t>
            </a:r>
            <a:endParaRPr lang="en-US"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748351"/>
            <a:ext cx="7886700" cy="4351338"/>
          </a:xfrm>
        </p:spPr>
        <p:txBody>
          <a:bodyPr/>
          <a:lstStyle/>
          <a:p>
            <a:r>
              <a:rPr lang="en-US" dirty="0">
                <a:effectLst>
                  <a:outerShdw blurRad="38100" dist="38100" dir="2700000" algn="tl">
                    <a:srgbClr val="000000">
                      <a:alpha val="43137"/>
                    </a:srgbClr>
                  </a:outerShdw>
                </a:effectLst>
              </a:rPr>
              <a:t>Ephesians 4:4-7 ESV - </a:t>
            </a:r>
            <a:r>
              <a:rPr lang="en-US" b="1" baseline="30000" dirty="0">
                <a:effectLst>
                  <a:outerShdw blurRad="38100" dist="38100" dir="2700000" algn="tl">
                    <a:srgbClr val="000000">
                      <a:alpha val="43137"/>
                    </a:srgbClr>
                  </a:outerShdw>
                </a:effectLst>
              </a:rPr>
              <a:t>4 </a:t>
            </a:r>
            <a:r>
              <a:rPr lang="en-US" b="1" dirty="0">
                <a:effectLst>
                  <a:outerShdw blurRad="38100" dist="38100" dir="2700000" algn="tl">
                    <a:srgbClr val="000000">
                      <a:alpha val="43137"/>
                    </a:srgbClr>
                  </a:outerShdw>
                </a:effectLst>
              </a:rPr>
              <a:t>There is one body and one Spirit—just as you were called to the one hope that belongs to your call— </a:t>
            </a:r>
            <a:r>
              <a:rPr lang="en-US" b="1" baseline="30000" dirty="0">
                <a:effectLst>
                  <a:outerShdw blurRad="38100" dist="38100" dir="2700000" algn="tl">
                    <a:srgbClr val="000000">
                      <a:alpha val="43137"/>
                    </a:srgbClr>
                  </a:outerShdw>
                </a:effectLst>
              </a:rPr>
              <a:t>5 </a:t>
            </a:r>
            <a:r>
              <a:rPr lang="en-US" b="1" dirty="0">
                <a:effectLst>
                  <a:outerShdw blurRad="38100" dist="38100" dir="2700000" algn="tl">
                    <a:srgbClr val="000000">
                      <a:alpha val="43137"/>
                    </a:srgbClr>
                  </a:outerShdw>
                </a:effectLst>
              </a:rPr>
              <a:t>one Lord, one faith, one baptism, </a:t>
            </a:r>
            <a:r>
              <a:rPr lang="en-US" b="1" baseline="30000" dirty="0">
                <a:effectLst>
                  <a:outerShdw blurRad="38100" dist="38100" dir="2700000" algn="tl">
                    <a:srgbClr val="000000">
                      <a:alpha val="43137"/>
                    </a:srgbClr>
                  </a:outerShdw>
                </a:effectLst>
              </a:rPr>
              <a:t>6</a:t>
            </a:r>
            <a:r>
              <a:rPr lang="en-US" b="1" dirty="0">
                <a:effectLst>
                  <a:outerShdw blurRad="38100" dist="38100" dir="2700000" algn="tl">
                    <a:srgbClr val="000000">
                      <a:alpha val="43137"/>
                    </a:srgbClr>
                  </a:outerShdw>
                </a:effectLst>
              </a:rPr>
              <a:t> one God and Father of all, who is over all and through all and in all.  </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1283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567</TotalTime>
  <Words>146</Words>
  <Application>Microsoft Office PowerPoint</Application>
  <PresentationFormat>On-screen Show (4:3)</PresentationFormat>
  <Paragraphs>21</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39 But we are not of those who shrink back and are destroyed, but of those who have faith and preserve their souls.  Hebrews 10:39 ESV</vt:lpstr>
      <vt:lpstr>Now faith is the assurance of things hoped for, the conviction of things not seen. 2 For by it the people of old received their commendation. 3 By faith we understand that the universe was created by the word of God, so that what is seen was not made out of things that are visible.  Hebrews 11:1-3 ESV</vt:lpstr>
      <vt:lpstr>What happened before that?</vt:lpstr>
      <vt:lpstr>…the entire universe, jumping into existence in a trillionth of a trillionth of a second, out of nothingness in an unimaginably intense flash of light, is how he would expect the universe to respond if God were to actually utter the command in Genesis 1:3, “Let there be light.” In other words, the origin of the universe unfolded exactly how one would expect after reading Genesis  Georges Lemaitre</vt:lpstr>
      <vt:lpstr>Resounding Glory</vt:lpstr>
      <vt:lpstr>He is the radiance of the glory of God and the exact imprint of his nature, and he upholds the universe by the word of his power.  Hebrews 1:3a ESV</vt:lpstr>
      <vt:lpstr>In the beginning was the Word, and the Word was with God, and the Word was God. 2 He was in the beginning with God. 3 All things were made through him, and without him was not any thing made that was made.  John 1:1-3 ESV</vt:lpstr>
      <vt:lpstr>15 He is the image of the invisible God, the firstborn of all creation. 16 For by him all things were created, in heaven and on earth, visible and invisible, whether thrones or dominions or rulers or authorities—all things were created through him and for him. 17 And he is before all things, and in him all things hold together. 18 And he is the head of the body, the church. He is the beginning, the firstborn from the dead, that in everything he might be preeminent. 19 For in him all the fullness of God was pleased to dwell, 20 and through him to reconcile to himself all things, whether on earth or in heaven, making peace by the blood of his cross.  21 And you, who once were alienated and hostile in mind, doing evil deeds, 22 he has now reconciled in his body of flesh by his death, in order to present you holy and blameless and above reproach before him,23 if indeed you continue in the faith, stable and steadfast, not shifting from the hope of the gospel that you heard, which has been proclaimed in all creation under heaven, and of which I, Paul, became a minister.    Colossians 1:15-23 ESV</vt:lpstr>
      <vt:lpstr>Created &amp; Recreated</vt:lpstr>
      <vt:lpstr>Lord Over All</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76</cp:revision>
  <dcterms:created xsi:type="dcterms:W3CDTF">2016-05-15T10:01:02Z</dcterms:created>
  <dcterms:modified xsi:type="dcterms:W3CDTF">2017-04-23T10:37:38Z</dcterms:modified>
</cp:coreProperties>
</file>