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79" r:id="rId3"/>
    <p:sldId id="383" r:id="rId4"/>
    <p:sldId id="378" r:id="rId5"/>
    <p:sldId id="401" r:id="rId6"/>
    <p:sldId id="409" r:id="rId7"/>
    <p:sldId id="410" r:id="rId8"/>
    <p:sldId id="411" r:id="rId9"/>
    <p:sldId id="400" r:id="rId10"/>
    <p:sldId id="402" r:id="rId11"/>
    <p:sldId id="412" r:id="rId12"/>
    <p:sldId id="41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129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5/28/2017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5/28/2017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5/28/2017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5/28/2017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5/28/2017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5/28/2017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5/28/2017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5/28/2017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5/28/2017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5/28/2017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5/28/2017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8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5/28/2017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86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94" y="1663992"/>
            <a:ext cx="8744755" cy="1325563"/>
          </a:xfrm>
        </p:spPr>
        <p:txBody>
          <a:bodyPr>
            <a:noAutofit/>
          </a:bodyPr>
          <a:lstStyle/>
          <a:p>
            <a:pPr lvl="1" algn="ctr"/>
            <a:r>
              <a:rPr lang="en-US" sz="3200" b="1" baseline="30000" dirty="0">
                <a:effectLst>
                  <a:outerShdw blurRad="38100" dist="38100" dir="2700000" algn="tl">
                    <a:srgbClr val="000000">
                      <a:alpha val="43137"/>
                    </a:srgbClr>
                  </a:outerShdw>
                </a:effectLst>
              </a:rPr>
              <a:t>7 </a:t>
            </a:r>
            <a:r>
              <a:rPr lang="en-US" sz="3200" b="1" dirty="0">
                <a:effectLst>
                  <a:outerShdw blurRad="38100" dist="38100" dir="2700000" algn="tl">
                    <a:srgbClr val="000000">
                      <a:alpha val="43137"/>
                    </a:srgbClr>
                  </a:outerShdw>
                </a:effectLst>
              </a:rPr>
              <a:t>By faith </a:t>
            </a:r>
            <a:r>
              <a:rPr lang="en-US" sz="3200" b="1" dirty="0" smtClean="0">
                <a:effectLst>
                  <a:outerShdw blurRad="38100" dist="38100" dir="2700000" algn="tl">
                    <a:srgbClr val="000000">
                      <a:alpha val="43137"/>
                    </a:srgbClr>
                  </a:outerShdw>
                </a:effectLst>
              </a:rPr>
              <a:t>Noah, being warned by God concerning events as yet unseen, in reverent fear constructed an ark for the saving of his household. By this he condemned the world and became an heir of the righteousness that comes by faith.</a:t>
            </a:r>
            <a:br>
              <a:rPr lang="en-US" sz="3200" b="1" dirty="0" smtClean="0">
                <a:effectLst>
                  <a:outerShdw blurRad="38100" dist="38100" dir="2700000" algn="tl">
                    <a:srgbClr val="000000">
                      <a:alpha val="43137"/>
                    </a:srgbClr>
                  </a:outerShdw>
                </a:effectLs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11:7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933545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864" y="2221761"/>
            <a:ext cx="8989454" cy="1325563"/>
          </a:xfrm>
        </p:spPr>
        <p:txBody>
          <a:bodyPr>
            <a:noAutofit/>
          </a:bodyPr>
          <a:lstStyle/>
          <a:p>
            <a:pPr lvl="1" algn="ctr"/>
            <a:r>
              <a:rPr lang="en-US" sz="2800" b="1" baseline="30000" dirty="0">
                <a:effectLst>
                  <a:outerShdw blurRad="38100" dist="38100" dir="2700000" algn="tl">
                    <a:srgbClr val="000000">
                      <a:alpha val="43137"/>
                    </a:srgbClr>
                  </a:outerShdw>
                </a:effectLst>
              </a:rPr>
              <a:t>11 </a:t>
            </a:r>
            <a:r>
              <a:rPr lang="en-US" sz="2800" b="1" dirty="0">
                <a:effectLst>
                  <a:outerShdw blurRad="38100" dist="38100" dir="2700000" algn="tl">
                    <a:srgbClr val="000000">
                      <a:alpha val="43137"/>
                    </a:srgbClr>
                  </a:outerShdw>
                </a:effectLst>
              </a:rPr>
              <a:t>Now the earth was corrupt in God's sight, and the earth was filled with violence. </a:t>
            </a:r>
            <a:r>
              <a:rPr lang="en-US" sz="2800" b="1" baseline="30000" dirty="0">
                <a:effectLst>
                  <a:outerShdw blurRad="38100" dist="38100" dir="2700000" algn="tl">
                    <a:srgbClr val="000000">
                      <a:alpha val="43137"/>
                    </a:srgbClr>
                  </a:outerShdw>
                </a:effectLst>
              </a:rPr>
              <a:t>12 </a:t>
            </a:r>
            <a:r>
              <a:rPr lang="en-US" sz="2800" b="1" dirty="0">
                <a:effectLst>
                  <a:outerShdw blurRad="38100" dist="38100" dir="2700000" algn="tl">
                    <a:srgbClr val="000000">
                      <a:alpha val="43137"/>
                    </a:srgbClr>
                  </a:outerShdw>
                </a:effectLst>
              </a:rPr>
              <a:t>And God saw the earth, and behold, it was corrupt, for all flesh had corrupted their way on the earth. </a:t>
            </a:r>
            <a:r>
              <a:rPr lang="en-US" sz="2800" b="1" baseline="30000" dirty="0">
                <a:effectLst>
                  <a:outerShdw blurRad="38100" dist="38100" dir="2700000" algn="tl">
                    <a:srgbClr val="000000">
                      <a:alpha val="43137"/>
                    </a:srgbClr>
                  </a:outerShdw>
                </a:effectLst>
              </a:rPr>
              <a:t>13</a:t>
            </a:r>
            <a:r>
              <a:rPr lang="en-US" sz="2800" b="1" dirty="0">
                <a:effectLst>
                  <a:outerShdw blurRad="38100" dist="38100" dir="2700000" algn="tl">
                    <a:srgbClr val="000000">
                      <a:alpha val="43137"/>
                    </a:srgbClr>
                  </a:outerShdw>
                </a:effectLst>
              </a:rPr>
              <a:t> And God said to Noah, “I have determined to make an end of all flesh, for the earth is filled with violence through them. Behold, I will destroy them with the earth. </a:t>
            </a:r>
            <a:r>
              <a:rPr lang="en-US" sz="2800" b="1" baseline="30000" dirty="0">
                <a:effectLst>
                  <a:outerShdw blurRad="38100" dist="38100" dir="2700000" algn="tl">
                    <a:srgbClr val="000000">
                      <a:alpha val="43137"/>
                    </a:srgbClr>
                  </a:outerShdw>
                </a:effectLst>
              </a:rPr>
              <a:t>17</a:t>
            </a:r>
            <a:r>
              <a:rPr lang="en-US" sz="2800" b="1" dirty="0">
                <a:effectLst>
                  <a:outerShdw blurRad="38100" dist="38100" dir="2700000" algn="tl">
                    <a:srgbClr val="000000">
                      <a:alpha val="43137"/>
                    </a:srgbClr>
                  </a:outerShdw>
                </a:effectLst>
              </a:rPr>
              <a:t> For behold, I will bring a flood of waters upon the earth to destroy all flesh in which is the breath of life under heaven. Everything that is on the earth shall die.</a:t>
            </a: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1400" dirty="0" smtClean="0">
                <a:effectLst>
                  <a:outerShdw blurRad="38100" dist="38100" dir="2700000" algn="tl">
                    <a:srgbClr val="000000">
                      <a:alpha val="43137"/>
                    </a:srgbClr>
                  </a:outerShdw>
                </a:effectLst>
              </a:rPr>
              <a:t> </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Genesis 6:11-13, 17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575588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751" y="2701879"/>
            <a:ext cx="8809149" cy="1325563"/>
          </a:xfrm>
        </p:spPr>
        <p:txBody>
          <a:bodyPr>
            <a:noAutofit/>
          </a:bodyPr>
          <a:lstStyle/>
          <a:p>
            <a:pPr lvl="1" algn="ctr"/>
            <a:r>
              <a:rPr lang="en-US" sz="2800" b="1" baseline="30000" dirty="0">
                <a:effectLst>
                  <a:outerShdw blurRad="38100" dist="38100" dir="2700000" algn="tl">
                    <a:srgbClr val="000000">
                      <a:alpha val="43137"/>
                    </a:srgbClr>
                  </a:outerShdw>
                </a:effectLst>
              </a:rPr>
              <a:t>5 </a:t>
            </a:r>
            <a:r>
              <a:rPr lang="en-US" sz="2800" b="1" dirty="0">
                <a:effectLst>
                  <a:outerShdw blurRad="38100" dist="38100" dir="2700000" algn="tl">
                    <a:srgbClr val="000000">
                      <a:alpha val="43137"/>
                    </a:srgbClr>
                  </a:outerShdw>
                </a:effectLst>
              </a:rPr>
              <a:t>The </a:t>
            </a:r>
            <a:r>
              <a:rPr lang="en-US" sz="2800" b="1" cap="small" dirty="0">
                <a:effectLst>
                  <a:outerShdw blurRad="38100" dist="38100" dir="2700000" algn="tl">
                    <a:srgbClr val="000000">
                      <a:alpha val="43137"/>
                    </a:srgbClr>
                  </a:outerShdw>
                </a:effectLst>
              </a:rPr>
              <a:t>Lord</a:t>
            </a:r>
            <a:r>
              <a:rPr lang="en-US" sz="2800" b="1" dirty="0">
                <a:effectLst>
                  <a:outerShdw blurRad="38100" dist="38100" dir="2700000" algn="tl">
                    <a:srgbClr val="000000">
                      <a:alpha val="43137"/>
                    </a:srgbClr>
                  </a:outerShdw>
                </a:effectLst>
              </a:rPr>
              <a:t> saw that the wickedness of man was great in the earth, and that every intention of the thoughts of his heart was only evil continually. </a:t>
            </a:r>
            <a:r>
              <a:rPr lang="en-US" sz="2800" b="1" baseline="30000" dirty="0">
                <a:effectLst>
                  <a:outerShdw blurRad="38100" dist="38100" dir="2700000" algn="tl">
                    <a:srgbClr val="000000">
                      <a:alpha val="43137"/>
                    </a:srgbClr>
                  </a:outerShdw>
                </a:effectLst>
              </a:rPr>
              <a:t>6 </a:t>
            </a:r>
            <a:r>
              <a:rPr lang="en-US" sz="2800" b="1" dirty="0">
                <a:effectLst>
                  <a:outerShdw blurRad="38100" dist="38100" dir="2700000" algn="tl">
                    <a:srgbClr val="000000">
                      <a:alpha val="43137"/>
                    </a:srgbClr>
                  </a:outerShdw>
                </a:effectLst>
              </a:rPr>
              <a:t>And the </a:t>
            </a:r>
            <a:r>
              <a:rPr lang="en-US" sz="2800" b="1" cap="small" dirty="0">
                <a:effectLst>
                  <a:outerShdw blurRad="38100" dist="38100" dir="2700000" algn="tl">
                    <a:srgbClr val="000000">
                      <a:alpha val="43137"/>
                    </a:srgbClr>
                  </a:outerShdw>
                </a:effectLst>
              </a:rPr>
              <a:t>Lord</a:t>
            </a:r>
            <a:r>
              <a:rPr lang="en-US" sz="2800" b="1" dirty="0">
                <a:effectLst>
                  <a:outerShdw blurRad="38100" dist="38100" dir="2700000" algn="tl">
                    <a:srgbClr val="000000">
                      <a:alpha val="43137"/>
                    </a:srgbClr>
                  </a:outerShdw>
                </a:effectLst>
              </a:rPr>
              <a:t> regretted that he had made man on the earth, and it grieved him to his heart. </a:t>
            </a:r>
            <a:r>
              <a:rPr lang="en-US" sz="2800" b="1" baseline="30000" dirty="0">
                <a:effectLst>
                  <a:outerShdw blurRad="38100" dist="38100" dir="2700000" algn="tl">
                    <a:srgbClr val="000000">
                      <a:alpha val="43137"/>
                    </a:srgbClr>
                  </a:outerShdw>
                </a:effectLst>
              </a:rPr>
              <a:t>7 </a:t>
            </a:r>
            <a:r>
              <a:rPr lang="en-US" sz="2800" b="1" dirty="0">
                <a:effectLst>
                  <a:outerShdw blurRad="38100" dist="38100" dir="2700000" algn="tl">
                    <a:srgbClr val="000000">
                      <a:alpha val="43137"/>
                    </a:srgbClr>
                  </a:outerShdw>
                </a:effectLst>
              </a:rPr>
              <a:t>So the </a:t>
            </a:r>
            <a:r>
              <a:rPr lang="en-US" sz="2800" b="1" cap="small" dirty="0">
                <a:effectLst>
                  <a:outerShdw blurRad="38100" dist="38100" dir="2700000" algn="tl">
                    <a:srgbClr val="000000">
                      <a:alpha val="43137"/>
                    </a:srgbClr>
                  </a:outerShdw>
                </a:effectLst>
              </a:rPr>
              <a:t>Lord</a:t>
            </a:r>
            <a:r>
              <a:rPr lang="en-US" sz="2800" b="1" dirty="0">
                <a:effectLst>
                  <a:outerShdw blurRad="38100" dist="38100" dir="2700000" algn="tl">
                    <a:srgbClr val="000000">
                      <a:alpha val="43137"/>
                    </a:srgbClr>
                  </a:outerShdw>
                </a:effectLst>
              </a:rPr>
              <a:t> said, “I will blot out man whom I have created from the face of the land, man and animals and creeping things and birds of the heavens, for I am sorry that I have made them.” </a:t>
            </a:r>
            <a:r>
              <a:rPr lang="en-US" sz="2800" b="1" baseline="30000" dirty="0">
                <a:effectLst>
                  <a:outerShdw blurRad="38100" dist="38100" dir="2700000" algn="tl">
                    <a:srgbClr val="000000">
                      <a:alpha val="43137"/>
                    </a:srgbClr>
                  </a:outerShdw>
                </a:effectLst>
              </a:rPr>
              <a:t>8 </a:t>
            </a:r>
            <a:r>
              <a:rPr lang="en-US" sz="2800" b="1" dirty="0">
                <a:effectLst>
                  <a:outerShdw blurRad="38100" dist="38100" dir="2700000" algn="tl">
                    <a:srgbClr val="000000">
                      <a:alpha val="43137"/>
                    </a:srgbClr>
                  </a:outerShdw>
                </a:effectLst>
              </a:rPr>
              <a:t>But Noah found favor in the eyes of the </a:t>
            </a:r>
            <a:r>
              <a:rPr lang="en-US" sz="2800" b="1" cap="small" dirty="0">
                <a:effectLst>
                  <a:outerShdw blurRad="38100" dist="38100" dir="2700000" algn="tl">
                    <a:srgbClr val="000000">
                      <a:alpha val="43137"/>
                    </a:srgbClr>
                  </a:outerShdw>
                </a:effectLst>
              </a:rPr>
              <a:t>Lord</a:t>
            </a:r>
            <a:r>
              <a:rPr lang="en-US" sz="2800" b="1" dirty="0">
                <a:effectLst>
                  <a:outerShdw blurRad="38100" dist="38100" dir="2700000" algn="tl">
                    <a:srgbClr val="000000">
                      <a:alpha val="43137"/>
                    </a:srgbClr>
                  </a:outerShdw>
                </a:effectLst>
              </a:rPr>
              <a:t>.  </a:t>
            </a:r>
            <a:r>
              <a:rPr lang="en-US" sz="2800" b="1" baseline="30000" dirty="0">
                <a:effectLst>
                  <a:outerShdw blurRad="38100" dist="38100" dir="2700000" algn="tl">
                    <a:srgbClr val="000000">
                      <a:alpha val="43137"/>
                    </a:srgbClr>
                  </a:outerShdw>
                </a:effectLst>
              </a:rPr>
              <a:t>9 </a:t>
            </a:r>
            <a:r>
              <a:rPr lang="en-US" sz="2800" b="1" dirty="0">
                <a:effectLst>
                  <a:outerShdw blurRad="38100" dist="38100" dir="2700000" algn="tl">
                    <a:srgbClr val="000000">
                      <a:alpha val="43137"/>
                    </a:srgbClr>
                  </a:outerShdw>
                </a:effectLst>
              </a:rPr>
              <a:t>These are the generations of Noah. Noah was a righteous man, blameless in his generation. Noah walked with God.</a:t>
            </a:r>
            <a:r>
              <a:rPr lang="en-US" sz="2800" dirty="0">
                <a:effectLst>
                  <a:outerShdw blurRad="38100" dist="38100" dir="2700000" algn="tl">
                    <a:srgbClr val="000000">
                      <a:alpha val="43137"/>
                    </a:srgbClr>
                  </a:outerShdw>
                </a:effectLst>
              </a:rPr>
              <a:t> </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1600" b="1" dirty="0" smtClean="0">
                <a:effectLst>
                  <a:outerShdw blurRad="38100" dist="38100" dir="2700000" algn="tl">
                    <a:srgbClr val="000000">
                      <a:alpha val="43137"/>
                    </a:srgbClr>
                  </a:outerShdw>
                </a:effectLst>
                <a:latin typeface="+mn-lt"/>
              </a:rPr>
              <a:t> </a:t>
            </a:r>
            <a:br>
              <a:rPr lang="en-US" sz="1600" b="1"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Genesis 6:5-9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597203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153" y="1206792"/>
            <a:ext cx="8744755" cy="1325563"/>
          </a:xfrm>
        </p:spPr>
        <p:txBody>
          <a:bodyPr>
            <a:noAutofit/>
          </a:bodyPr>
          <a:lstStyle/>
          <a:p>
            <a:pPr lvl="1" algn="ctr"/>
            <a:r>
              <a:rPr lang="en-US" sz="3200" b="1" baseline="30000" dirty="0" smtClean="0">
                <a:effectLst>
                  <a:outerShdw blurRad="38100" dist="38100" dir="2700000" algn="tl">
                    <a:srgbClr val="000000">
                      <a:alpha val="43137"/>
                    </a:srgbClr>
                  </a:outerShdw>
                </a:effectLst>
              </a:rPr>
              <a:t>6</a:t>
            </a:r>
            <a:r>
              <a:rPr lang="en-US" sz="3200" b="1" baseline="30000"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And without faith it is impossible to please him, for whoever would draw near to God must believe that he exists and that he rewards those who seek him.</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11:6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655635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261" y="338232"/>
            <a:ext cx="7886700" cy="1325563"/>
          </a:xfrm>
        </p:spPr>
        <p:txBody>
          <a:bodyPr/>
          <a:lstStyle/>
          <a:p>
            <a:r>
              <a:rPr lang="en-US" u="sng" dirty="0" smtClean="0">
                <a:effectLst>
                  <a:outerShdw blurRad="38100" dist="38100" dir="2700000" algn="tl">
                    <a:srgbClr val="000000">
                      <a:alpha val="43137"/>
                    </a:srgbClr>
                  </a:outerShdw>
                </a:effectLst>
                <a:latin typeface="+mn-lt"/>
              </a:rPr>
              <a:t>The Mandate</a:t>
            </a:r>
            <a:endParaRPr lang="en-US" u="sng"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r>
              <a:rPr lang="en-US" dirty="0" smtClean="0"/>
              <a:t>Genesis 9:1 ESV - </a:t>
            </a:r>
            <a:r>
              <a:rPr lang="en-US" b="1" dirty="0">
                <a:effectLst>
                  <a:outerShdw blurRad="38100" dist="38100" dir="2700000" algn="tl">
                    <a:srgbClr val="000000">
                      <a:alpha val="43137"/>
                    </a:srgbClr>
                  </a:outerShdw>
                </a:effectLst>
              </a:rPr>
              <a:t>And God blessed Noah and his sons and said to them, “Be fruitful and multiply and fill the earth</a:t>
            </a:r>
            <a:r>
              <a:rPr lang="en-US" b="1" dirty="0" smtClean="0">
                <a:effectLst>
                  <a:outerShdw blurRad="38100" dist="38100" dir="2700000" algn="tl">
                    <a:srgbClr val="000000">
                      <a:alpha val="43137"/>
                    </a:srgbClr>
                  </a:outerShdw>
                </a:effectLst>
              </a:rPr>
              <a:t>.</a:t>
            </a:r>
            <a:br>
              <a:rPr lang="en-US" b="1" dirty="0" smtClean="0">
                <a:effectLst>
                  <a:outerShdw blurRad="38100" dist="38100" dir="2700000" algn="tl">
                    <a:srgbClr val="000000">
                      <a:alpha val="43137"/>
                    </a:srgbClr>
                  </a:outerShdw>
                </a:effectLst>
              </a:rPr>
            </a:br>
            <a:endParaRPr lang="en-US" b="1"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Genesis 1:28a ESV - </a:t>
            </a:r>
            <a:r>
              <a:rPr lang="en-US" dirty="0"/>
              <a:t> </a:t>
            </a:r>
            <a:r>
              <a:rPr lang="en-US" b="1" dirty="0">
                <a:effectLst>
                  <a:outerShdw blurRad="38100" dist="38100" dir="2700000" algn="tl">
                    <a:srgbClr val="000000">
                      <a:alpha val="43137"/>
                    </a:srgbClr>
                  </a:outerShdw>
                </a:effectLst>
              </a:rPr>
              <a:t>And God blessed them. And God said to them, “Be fruitful and multiply and fill the earth and subdue it…</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91006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156" y="365126"/>
            <a:ext cx="7886700" cy="1325563"/>
          </a:xfrm>
        </p:spPr>
        <p:txBody>
          <a:bodyPr/>
          <a:lstStyle/>
          <a:p>
            <a:r>
              <a:rPr lang="en-US" u="sng" dirty="0" smtClean="0">
                <a:effectLst>
                  <a:outerShdw blurRad="38100" dist="38100" dir="2700000" algn="tl">
                    <a:srgbClr val="000000">
                      <a:alpha val="43137"/>
                    </a:srgbClr>
                  </a:outerShdw>
                </a:effectLst>
                <a:latin typeface="+mn-lt"/>
              </a:rPr>
              <a:t>God’s Provision</a:t>
            </a:r>
            <a:endParaRPr lang="en-US" u="sng"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r>
              <a:rPr lang="en-US" dirty="0">
                <a:effectLst>
                  <a:outerShdw blurRad="38100" dist="38100" dir="2700000" algn="tl">
                    <a:srgbClr val="000000">
                      <a:alpha val="43137"/>
                    </a:srgbClr>
                  </a:outerShdw>
                </a:effectLst>
              </a:rPr>
              <a:t>Genesis 7:8-9 NET -</a:t>
            </a:r>
            <a:r>
              <a:rPr lang="en-US" b="1" dirty="0">
                <a:effectLst>
                  <a:outerShdw blurRad="38100" dist="38100" dir="2700000" algn="tl">
                    <a:srgbClr val="000000">
                      <a:alpha val="43137"/>
                    </a:srgbClr>
                  </a:outerShdw>
                </a:effectLst>
              </a:rPr>
              <a:t> </a:t>
            </a:r>
            <a:r>
              <a:rPr lang="en-US" b="1" baseline="30000" dirty="0">
                <a:effectLst>
                  <a:outerShdw blurRad="38100" dist="38100" dir="2700000" algn="tl">
                    <a:srgbClr val="000000">
                      <a:alpha val="43137"/>
                    </a:srgbClr>
                  </a:outerShdw>
                </a:effectLst>
              </a:rPr>
              <a:t>8 </a:t>
            </a:r>
            <a:r>
              <a:rPr lang="en-US" b="1" dirty="0">
                <a:effectLst>
                  <a:outerShdw blurRad="38100" dist="38100" dir="2700000" algn="tl">
                    <a:srgbClr val="000000">
                      <a:alpha val="43137"/>
                    </a:srgbClr>
                  </a:outerShdw>
                </a:effectLst>
              </a:rPr>
              <a:t>Pairs of clean animals, of unclean animals, of birds, and of everything that creeps along the ground, </a:t>
            </a:r>
            <a:r>
              <a:rPr lang="en-US" b="1" baseline="30000" dirty="0">
                <a:effectLst>
                  <a:outerShdw blurRad="38100" dist="38100" dir="2700000" algn="tl">
                    <a:srgbClr val="000000">
                      <a:alpha val="43137"/>
                    </a:srgbClr>
                  </a:outerShdw>
                </a:effectLst>
              </a:rPr>
              <a:t>9 </a:t>
            </a:r>
            <a:r>
              <a:rPr lang="en-US" b="1" dirty="0">
                <a:effectLst>
                  <a:outerShdw blurRad="38100" dist="38100" dir="2700000" algn="tl">
                    <a:srgbClr val="000000">
                      <a:alpha val="43137"/>
                    </a:srgbClr>
                  </a:outerShdw>
                </a:effectLst>
              </a:rPr>
              <a:t>male and female, came into the ark to Noah, just as God had commanded him.  </a:t>
            </a: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endParaRPr lang="en-US" b="1" dirty="0" smtClean="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Genesis 7:16 NET-  </a:t>
            </a:r>
            <a:r>
              <a:rPr lang="en-US" b="1" baseline="30000" dirty="0">
                <a:effectLst>
                  <a:outerShdw blurRad="38100" dist="38100" dir="2700000" algn="tl">
                    <a:srgbClr val="000000">
                      <a:alpha val="43137"/>
                    </a:srgbClr>
                  </a:outerShdw>
                </a:effectLst>
              </a:rPr>
              <a:t>16 </a:t>
            </a:r>
            <a:r>
              <a:rPr lang="en-US" b="1" dirty="0">
                <a:effectLst>
                  <a:outerShdw blurRad="38100" dist="38100" dir="2700000" algn="tl">
                    <a:srgbClr val="000000">
                      <a:alpha val="43137"/>
                    </a:srgbClr>
                  </a:outerShdw>
                </a:effectLst>
              </a:rPr>
              <a:t>Those that entered were male and female, just as God commanded him. Then the </a:t>
            </a:r>
            <a:r>
              <a:rPr lang="en-US" b="1" cap="small" dirty="0">
                <a:effectLst>
                  <a:outerShdw blurRad="38100" dist="38100" dir="2700000" algn="tl">
                    <a:srgbClr val="000000">
                      <a:alpha val="43137"/>
                    </a:srgbClr>
                  </a:outerShdw>
                </a:effectLst>
              </a:rPr>
              <a:t>Lord</a:t>
            </a:r>
            <a:r>
              <a:rPr lang="en-US" b="1" dirty="0">
                <a:effectLst>
                  <a:outerShdw blurRad="38100" dist="38100" dir="2700000" algn="tl">
                    <a:srgbClr val="000000">
                      <a:alpha val="43137"/>
                    </a:srgbClr>
                  </a:outerShdw>
                </a:effectLst>
              </a:rPr>
              <a:t> shut him in.</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27193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156" y="365126"/>
            <a:ext cx="7886700" cy="1325563"/>
          </a:xfrm>
        </p:spPr>
        <p:txBody>
          <a:bodyPr/>
          <a:lstStyle/>
          <a:p>
            <a:r>
              <a:rPr lang="en-US" u="sng" dirty="0" smtClean="0">
                <a:effectLst>
                  <a:outerShdw blurRad="38100" dist="38100" dir="2700000" algn="tl">
                    <a:srgbClr val="000000">
                      <a:alpha val="43137"/>
                    </a:srgbClr>
                  </a:outerShdw>
                </a:effectLst>
                <a:latin typeface="+mn-lt"/>
              </a:rPr>
              <a:t>Proof?</a:t>
            </a:r>
            <a:endParaRPr lang="en-US" u="sng"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628650" y="1532964"/>
            <a:ext cx="7886700" cy="5123329"/>
          </a:xfrm>
        </p:spPr>
        <p:txBody>
          <a:bodyPr>
            <a:normAutofit fontScale="92500" lnSpcReduction="20000"/>
          </a:bodyPr>
          <a:lstStyle/>
          <a:p>
            <a:r>
              <a:rPr lang="en-US" dirty="0" smtClean="0">
                <a:effectLst>
                  <a:outerShdw blurRad="38100" dist="38100" dir="2700000" algn="tl">
                    <a:srgbClr val="000000">
                      <a:alpha val="43137"/>
                    </a:srgbClr>
                  </a:outerShdw>
                </a:effectLst>
              </a:rPr>
              <a:t>Genesis 1:6-7 ESV - </a:t>
            </a:r>
            <a:r>
              <a:rPr lang="en-US" b="1" baseline="30000" dirty="0">
                <a:effectLst>
                  <a:outerShdw blurRad="38100" dist="38100" dir="2700000" algn="tl">
                    <a:srgbClr val="000000">
                      <a:alpha val="43137"/>
                    </a:srgbClr>
                  </a:outerShdw>
                </a:effectLst>
              </a:rPr>
              <a:t>6 </a:t>
            </a:r>
            <a:r>
              <a:rPr lang="en-US" b="1" dirty="0">
                <a:effectLst>
                  <a:outerShdw blurRad="38100" dist="38100" dir="2700000" algn="tl">
                    <a:srgbClr val="000000">
                      <a:alpha val="43137"/>
                    </a:srgbClr>
                  </a:outerShdw>
                </a:effectLst>
              </a:rPr>
              <a:t>And God said, “Let there be an expanse</a:t>
            </a:r>
            <a:r>
              <a:rPr lang="en-US" b="1" baseline="30000" dirty="0">
                <a:effectLst>
                  <a:outerShdw blurRad="38100" dist="38100" dir="2700000" algn="tl">
                    <a:srgbClr val="000000">
                      <a:alpha val="43137"/>
                    </a:srgbClr>
                  </a:outerShdw>
                </a:effectLst>
              </a:rPr>
              <a:t> </a:t>
            </a:r>
            <a:r>
              <a:rPr lang="en-US" b="1" dirty="0">
                <a:effectLst>
                  <a:outerShdw blurRad="38100" dist="38100" dir="2700000" algn="tl">
                    <a:srgbClr val="000000">
                      <a:alpha val="43137"/>
                    </a:srgbClr>
                  </a:outerShdw>
                </a:effectLst>
              </a:rPr>
              <a:t>in the midst of the waters, and let it separate the waters from the waters.” </a:t>
            </a:r>
            <a:r>
              <a:rPr lang="en-US" b="1" baseline="30000" dirty="0">
                <a:effectLst>
                  <a:outerShdw blurRad="38100" dist="38100" dir="2700000" algn="tl">
                    <a:srgbClr val="000000">
                      <a:alpha val="43137"/>
                    </a:srgbClr>
                  </a:outerShdw>
                </a:effectLst>
              </a:rPr>
              <a:t>7 </a:t>
            </a:r>
            <a:r>
              <a:rPr lang="en-US" b="1" dirty="0">
                <a:effectLst>
                  <a:outerShdw blurRad="38100" dist="38100" dir="2700000" algn="tl">
                    <a:srgbClr val="000000">
                      <a:alpha val="43137"/>
                    </a:srgbClr>
                  </a:outerShdw>
                </a:effectLst>
              </a:rPr>
              <a:t>And God made the expanse and separated the waters that were under the expanse from the waters that were above the expanse. And it was </a:t>
            </a:r>
            <a:r>
              <a:rPr lang="en-US" b="1" dirty="0" smtClean="0">
                <a:effectLst>
                  <a:outerShdw blurRad="38100" dist="38100" dir="2700000" algn="tl">
                    <a:srgbClr val="000000">
                      <a:alpha val="43137"/>
                    </a:srgbClr>
                  </a:outerShdw>
                </a:effectLst>
              </a:rPr>
              <a:t>so.</a:t>
            </a:r>
          </a:p>
          <a:p>
            <a:r>
              <a:rPr lang="en-US" dirty="0" smtClean="0">
                <a:effectLst>
                  <a:outerShdw blurRad="38100" dist="38100" dir="2700000" algn="tl">
                    <a:srgbClr val="000000">
                      <a:alpha val="43137"/>
                    </a:srgbClr>
                  </a:outerShdw>
                </a:effectLst>
              </a:rPr>
              <a:t>Genesis </a:t>
            </a:r>
            <a:r>
              <a:rPr lang="en-US" dirty="0">
                <a:effectLst>
                  <a:outerShdw blurRad="38100" dist="38100" dir="2700000" algn="tl">
                    <a:srgbClr val="000000">
                      <a:alpha val="43137"/>
                    </a:srgbClr>
                  </a:outerShdw>
                </a:effectLst>
              </a:rPr>
              <a:t>2:5-7 ESV </a:t>
            </a:r>
            <a:r>
              <a:rPr lang="en-US" b="1" dirty="0">
                <a:effectLst>
                  <a:outerShdw blurRad="38100" dist="38100" dir="2700000" algn="tl">
                    <a:srgbClr val="000000">
                      <a:alpha val="43137"/>
                    </a:srgbClr>
                  </a:outerShdw>
                </a:effectLst>
              </a:rPr>
              <a:t>- </a:t>
            </a:r>
            <a:r>
              <a:rPr lang="en-US" b="1" baseline="30000" dirty="0">
                <a:effectLst>
                  <a:outerShdw blurRad="38100" dist="38100" dir="2700000" algn="tl">
                    <a:srgbClr val="000000">
                      <a:alpha val="43137"/>
                    </a:srgbClr>
                  </a:outerShdw>
                </a:effectLst>
              </a:rPr>
              <a:t>5</a:t>
            </a:r>
            <a:r>
              <a:rPr lang="en-US" b="1" dirty="0">
                <a:effectLst>
                  <a:outerShdw blurRad="38100" dist="38100" dir="2700000" algn="tl">
                    <a:srgbClr val="000000">
                      <a:alpha val="43137"/>
                    </a:srgbClr>
                  </a:outerShdw>
                </a:effectLst>
              </a:rPr>
              <a:t> When no bush of the field was yet in the land and no small plant of the field had yet sprung up—for the </a:t>
            </a:r>
            <a:r>
              <a:rPr lang="en-US" b="1" cap="small" dirty="0">
                <a:effectLst>
                  <a:outerShdw blurRad="38100" dist="38100" dir="2700000" algn="tl">
                    <a:srgbClr val="000000">
                      <a:alpha val="43137"/>
                    </a:srgbClr>
                  </a:outerShdw>
                </a:effectLst>
              </a:rPr>
              <a:t>Lord</a:t>
            </a:r>
            <a:r>
              <a:rPr lang="en-US" b="1" dirty="0">
                <a:effectLst>
                  <a:outerShdw blurRad="38100" dist="38100" dir="2700000" algn="tl">
                    <a:srgbClr val="000000">
                      <a:alpha val="43137"/>
                    </a:srgbClr>
                  </a:outerShdw>
                </a:effectLst>
              </a:rPr>
              <a:t> God had not caused it to rain on the land, and there was no man to work the ground, </a:t>
            </a:r>
            <a:r>
              <a:rPr lang="en-US" b="1" baseline="30000" dirty="0">
                <a:effectLst>
                  <a:outerShdw blurRad="38100" dist="38100" dir="2700000" algn="tl">
                    <a:srgbClr val="000000">
                      <a:alpha val="43137"/>
                    </a:srgbClr>
                  </a:outerShdw>
                </a:effectLst>
              </a:rPr>
              <a:t>6</a:t>
            </a:r>
            <a:r>
              <a:rPr lang="en-US" b="1" dirty="0">
                <a:effectLst>
                  <a:outerShdw blurRad="38100" dist="38100" dir="2700000" algn="tl">
                    <a:srgbClr val="000000">
                      <a:alpha val="43137"/>
                    </a:srgbClr>
                  </a:outerShdw>
                </a:effectLst>
              </a:rPr>
              <a:t> and a mist was going up from the land and was watering the whole face of the ground— </a:t>
            </a:r>
            <a:r>
              <a:rPr lang="en-US" b="1" baseline="30000" dirty="0">
                <a:effectLst>
                  <a:outerShdw blurRad="38100" dist="38100" dir="2700000" algn="tl">
                    <a:srgbClr val="000000">
                      <a:alpha val="43137"/>
                    </a:srgbClr>
                  </a:outerShdw>
                </a:effectLst>
              </a:rPr>
              <a:t>7</a:t>
            </a:r>
            <a:r>
              <a:rPr lang="en-US" b="1" dirty="0">
                <a:effectLst>
                  <a:outerShdw blurRad="38100" dist="38100" dir="2700000" algn="tl">
                    <a:srgbClr val="000000">
                      <a:alpha val="43137"/>
                    </a:srgbClr>
                  </a:outerShdw>
                </a:effectLst>
              </a:rPr>
              <a:t> then the </a:t>
            </a:r>
            <a:r>
              <a:rPr lang="en-US" b="1" cap="small" dirty="0">
                <a:effectLst>
                  <a:outerShdw blurRad="38100" dist="38100" dir="2700000" algn="tl">
                    <a:srgbClr val="000000">
                      <a:alpha val="43137"/>
                    </a:srgbClr>
                  </a:outerShdw>
                </a:effectLst>
              </a:rPr>
              <a:t>Lord</a:t>
            </a:r>
            <a:r>
              <a:rPr lang="en-US" b="1" dirty="0">
                <a:effectLst>
                  <a:outerShdw blurRad="38100" dist="38100" dir="2700000" algn="tl">
                    <a:srgbClr val="000000">
                      <a:alpha val="43137"/>
                    </a:srgbClr>
                  </a:outerShdw>
                </a:effectLst>
              </a:rPr>
              <a:t> God formed the man of dust from the ground and breathed into his nostrils the breath of life, and the man became a living </a:t>
            </a:r>
            <a:r>
              <a:rPr lang="en-US" b="1" dirty="0" smtClean="0">
                <a:effectLst>
                  <a:outerShdw blurRad="38100" dist="38100" dir="2700000" algn="tl">
                    <a:srgbClr val="000000">
                      <a:alpha val="43137"/>
                    </a:srgbClr>
                  </a:outerShdw>
                </a:effectLst>
              </a:rPr>
              <a:t>creature.</a:t>
            </a:r>
          </a:p>
          <a:p>
            <a:r>
              <a:rPr lang="en-US" dirty="0" smtClean="0">
                <a:effectLst>
                  <a:outerShdw blurRad="38100" dist="38100" dir="2700000" algn="tl">
                    <a:srgbClr val="000000">
                      <a:alpha val="43137"/>
                    </a:srgbClr>
                  </a:outerShdw>
                </a:effectLst>
              </a:rPr>
              <a:t>Hebrews 11:7a ESV </a:t>
            </a:r>
            <a:r>
              <a:rPr lang="en-US" b="1" dirty="0">
                <a:effectLst>
                  <a:outerShdw blurRad="38100" dist="38100" dir="2700000" algn="tl">
                    <a:srgbClr val="000000">
                      <a:alpha val="43137"/>
                    </a:srgbClr>
                  </a:outerShdw>
                </a:effectLst>
              </a:rPr>
              <a:t>- </a:t>
            </a:r>
            <a:r>
              <a:rPr lang="en-US" b="1" baseline="30000" dirty="0">
                <a:effectLst>
                  <a:outerShdw blurRad="38100" dist="38100" dir="2700000" algn="tl">
                    <a:srgbClr val="000000">
                      <a:alpha val="43137"/>
                    </a:srgbClr>
                  </a:outerShdw>
                </a:effectLst>
              </a:rPr>
              <a:t>7</a:t>
            </a:r>
            <a:r>
              <a:rPr lang="en-US" b="1" dirty="0">
                <a:effectLst>
                  <a:outerShdw blurRad="38100" dist="38100" dir="2700000" algn="tl">
                    <a:srgbClr val="000000">
                      <a:alpha val="43137"/>
                    </a:srgbClr>
                  </a:outerShdw>
                </a:effectLst>
              </a:rPr>
              <a:t> By faith Noah, being warned by God concerning events as yet unseen </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71830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94" y="1559261"/>
            <a:ext cx="8744755" cy="1325563"/>
          </a:xfrm>
        </p:spPr>
        <p:txBody>
          <a:bodyPr>
            <a:noAutofit/>
          </a:bodyPr>
          <a:lstStyle/>
          <a:p>
            <a:pPr lvl="1" algn="ctr"/>
            <a:r>
              <a:rPr lang="en-US" sz="3200" b="1" baseline="30000" dirty="0">
                <a:effectLst>
                  <a:outerShdw blurRad="38100" dist="38100" dir="2700000" algn="tl">
                    <a:srgbClr val="000000">
                      <a:alpha val="43137"/>
                    </a:srgbClr>
                  </a:outerShdw>
                </a:effectLst>
              </a:rPr>
              <a:t>21 </a:t>
            </a:r>
            <a:r>
              <a:rPr lang="en-US" sz="3200" b="1" dirty="0">
                <a:effectLst>
                  <a:outerShdw blurRad="38100" dist="38100" dir="2700000" algn="tl">
                    <a:srgbClr val="000000">
                      <a:alpha val="43137"/>
                    </a:srgbClr>
                  </a:outerShdw>
                </a:effectLst>
              </a:rPr>
              <a:t>And the </a:t>
            </a:r>
            <a:r>
              <a:rPr lang="en-US" sz="3200" b="1" cap="small" dirty="0" smtClean="0">
                <a:effectLst>
                  <a:outerShdw blurRad="38100" dist="38100" dir="2700000" algn="tl">
                    <a:srgbClr val="000000">
                      <a:alpha val="43137"/>
                    </a:srgbClr>
                  </a:outerShdw>
                </a:effectLst>
              </a:rPr>
              <a:t>Lord</a:t>
            </a:r>
            <a:r>
              <a:rPr lang="en-US" sz="3200" b="1" dirty="0" smtClean="0">
                <a:effectLst>
                  <a:outerShdw blurRad="38100" dist="38100" dir="2700000" algn="tl">
                    <a:srgbClr val="000000">
                      <a:alpha val="43137"/>
                    </a:srgbClr>
                  </a:outerShdw>
                </a:effectLst>
              </a:rPr>
              <a:t> smelled the soothing aroma and said to himself, “I will never again curse the ground because of humankind, even though the inclination of their minds is evil from childhood on. I will never again destroy everything that lives, as I have just done.</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b="1" dirty="0" smtClean="0">
                <a:solidFill>
                  <a:schemeClr val="tx1">
                    <a:lumMod val="50000"/>
                    <a:lumOff val="50000"/>
                  </a:schemeClr>
                </a:solidFill>
                <a:effectLst>
                  <a:outerShdw blurRad="38100" dist="38100" dir="2700000" algn="tl">
                    <a:srgbClr val="000000">
                      <a:alpha val="43137"/>
                    </a:srgbClr>
                  </a:outerShdw>
                </a:effectLst>
                <a:latin typeface="+mn-lt"/>
              </a:rPr>
              <a:t/>
            </a:r>
            <a:br>
              <a:rPr lang="en-US" b="1" dirty="0" smtClean="0">
                <a:solidFill>
                  <a:schemeClr val="tx1">
                    <a:lumMod val="50000"/>
                    <a:lumOff val="50000"/>
                  </a:schemeClr>
                </a:solidFill>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Genesis 8:21 NET</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029624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94" y="1061721"/>
            <a:ext cx="8744755" cy="1325563"/>
          </a:xfrm>
        </p:spPr>
        <p:txBody>
          <a:bodyPr>
            <a:noAutofit/>
          </a:bodyPr>
          <a:lstStyle/>
          <a:p>
            <a:pPr lvl="1" algn="ctr"/>
            <a:r>
              <a:rPr lang="en-US" sz="3200" b="1" baseline="30000" dirty="0">
                <a:effectLst>
                  <a:outerShdw blurRad="38100" dist="38100" dir="2700000" algn="tl">
                    <a:srgbClr val="000000">
                      <a:alpha val="43137"/>
                    </a:srgbClr>
                  </a:outerShdw>
                </a:effectLst>
              </a:rPr>
              <a:t>21 </a:t>
            </a:r>
            <a:r>
              <a:rPr lang="en-US" sz="3200" b="1" dirty="0">
                <a:effectLst>
                  <a:outerShdw blurRad="38100" dist="38100" dir="2700000" algn="tl">
                    <a:srgbClr val="000000">
                      <a:alpha val="43137"/>
                    </a:srgbClr>
                  </a:outerShdw>
                </a:effectLst>
              </a:rPr>
              <a:t>For then there will be </a:t>
            </a:r>
            <a:r>
              <a:rPr lang="en-US" sz="3200" b="1" dirty="0" smtClean="0">
                <a:effectLst>
                  <a:outerShdw blurRad="38100" dist="38100" dir="2700000" algn="tl">
                    <a:srgbClr val="000000">
                      <a:alpha val="43137"/>
                    </a:srgbClr>
                  </a:outerShdw>
                </a:effectLst>
              </a:rPr>
              <a:t>great tribulation, such as has not been from the beginning of the world until now, no, and never will be</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b="1" dirty="0" smtClean="0">
                <a:solidFill>
                  <a:schemeClr val="tx1">
                    <a:lumMod val="50000"/>
                    <a:lumOff val="50000"/>
                  </a:schemeClr>
                </a:solidFill>
                <a:effectLst>
                  <a:outerShdw blurRad="38100" dist="38100" dir="2700000" algn="tl">
                    <a:srgbClr val="000000">
                      <a:alpha val="43137"/>
                    </a:srgbClr>
                  </a:outerShdw>
                </a:effectLst>
                <a:latin typeface="+mn-lt"/>
              </a:rPr>
              <a:t/>
            </a:r>
            <a:br>
              <a:rPr lang="en-US" b="1" dirty="0" smtClean="0">
                <a:solidFill>
                  <a:schemeClr val="tx1">
                    <a:lumMod val="50000"/>
                    <a:lumOff val="50000"/>
                  </a:schemeClr>
                </a:solidFill>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Matthew 24:21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882281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388" y="833121"/>
            <a:ext cx="8744755" cy="1325563"/>
          </a:xfrm>
        </p:spPr>
        <p:txBody>
          <a:bodyPr>
            <a:noAutofit/>
          </a:bodyPr>
          <a:lstStyle/>
          <a:p>
            <a:pPr lvl="1" algn="ctr"/>
            <a:r>
              <a:rPr lang="en-US" sz="3200" b="1" baseline="30000" dirty="0">
                <a:effectLst>
                  <a:outerShdw blurRad="38100" dist="38100" dir="2700000" algn="tl">
                    <a:srgbClr val="000000">
                      <a:alpha val="43137"/>
                    </a:srgbClr>
                  </a:outerShdw>
                </a:effectLst>
              </a:rPr>
              <a:t>6 </a:t>
            </a:r>
            <a:r>
              <a:rPr lang="en-US" sz="3200" b="1" dirty="0">
                <a:effectLst>
                  <a:outerShdw blurRad="38100" dist="38100" dir="2700000" algn="tl">
                    <a:srgbClr val="000000">
                      <a:alpha val="43137"/>
                    </a:srgbClr>
                  </a:outerShdw>
                </a:effectLst>
              </a:rPr>
              <a:t>Jesus said to him, </a:t>
            </a:r>
            <a:r>
              <a:rPr lang="en-US" sz="3200" b="1" dirty="0" smtClean="0">
                <a:effectLst>
                  <a:outerShdw blurRad="38100" dist="38100" dir="2700000" algn="tl">
                    <a:srgbClr val="000000">
                      <a:alpha val="43137"/>
                    </a:srgbClr>
                  </a:outerShdw>
                </a:effectLst>
              </a:rPr>
              <a:t>“I am the way, and the truth, and the life. No one comes to the Father except through me.</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b="1" dirty="0" smtClean="0">
                <a:solidFill>
                  <a:schemeClr val="tx1">
                    <a:lumMod val="50000"/>
                    <a:lumOff val="50000"/>
                  </a:schemeClr>
                </a:solidFill>
                <a:effectLst>
                  <a:outerShdw blurRad="38100" dist="38100" dir="2700000" algn="tl">
                    <a:srgbClr val="000000">
                      <a:alpha val="43137"/>
                    </a:srgbClr>
                  </a:outerShdw>
                </a:effectLst>
                <a:latin typeface="+mn-lt"/>
              </a:rPr>
              <a:t/>
            </a:r>
            <a:br>
              <a:rPr lang="en-US" b="1" dirty="0" smtClean="0">
                <a:solidFill>
                  <a:schemeClr val="tx1">
                    <a:lumMod val="50000"/>
                    <a:lumOff val="50000"/>
                  </a:schemeClr>
                </a:solidFill>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John 14:6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16205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p:cNvPicPr>
            <a:picLocks noGrp="1" noChangeAspect="1"/>
          </p:cNvPicPr>
          <p:nvPr>
            <p:ph idx="1"/>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2930421" y="1138990"/>
            <a:ext cx="3424525" cy="5085346"/>
          </a:xfrm>
        </p:spPr>
      </p:pic>
      <p:sp>
        <p:nvSpPr>
          <p:cNvPr id="8" name="Rectangle 7"/>
          <p:cNvSpPr/>
          <p:nvPr/>
        </p:nvSpPr>
        <p:spPr>
          <a:xfrm>
            <a:off x="524435" y="554008"/>
            <a:ext cx="8095130" cy="5836023"/>
          </a:xfrm>
          <a:prstGeom prst="rect">
            <a:avLst/>
          </a:prstGeom>
          <a:blipFill dpi="0" rotWithShape="1">
            <a:blip r:embed="rId3">
              <a:alphaModFix amt="81000"/>
              <a:extLst>
                <a:ext uri="{28A0092B-C50C-407E-A947-70E740481C1C}">
                  <a14:useLocalDpi xmlns:a14="http://schemas.microsoft.com/office/drawing/2010/main" val="0"/>
                </a:ext>
              </a:extLst>
            </a:blip>
            <a:srcRect/>
            <a:stretch>
              <a:fillRect/>
            </a:stretch>
          </a:bli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9795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637</TotalTime>
  <Words>39</Words>
  <Application>Microsoft Office PowerPoint</Application>
  <PresentationFormat>On-screen Show (4:3)</PresentationFormat>
  <Paragraphs>17</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7 By faith Noah, being warned by God concerning events as yet unseen, in reverent fear constructed an ark for the saving of his household. By this he condemned the world and became an heir of the righteousness that comes by faith.  Hebrews 11:7 ESV</vt:lpstr>
      <vt:lpstr>11 Now the earth was corrupt in God's sight, and the earth was filled with violence. 12 And God saw the earth, and behold, it was corrupt, for all flesh had corrupted their way on the earth. 13 And God said to Noah, “I have determined to make an end of all flesh, for the earth is filled with violence through them. Behold, I will destroy them with the earth. 17 For behold, I will bring a flood of waters upon the earth to destroy all flesh in which is the breath of life under heaven. Everything that is on the earth shall die.   Genesis 6:11-13, 17 ESV</vt:lpstr>
      <vt:lpstr>5 The Lord saw that the wickedness of man was great in the earth, and that every intention of the thoughts of his heart was only evil continually. 6 And the Lord regretted that he had made man on the earth, and it grieved him to his heart. 7 So the Lord said, “I will blot out man whom I have created from the face of the land, man and animals and creeping things and birds of the heavens, for I am sorry that I have made them.” 8 But Noah found favor in the eyes of the Lord.  9 These are the generations of Noah. Noah was a righteous man, blameless in his generation. Noah walked with God.    Genesis 6:5-9 ESV</vt:lpstr>
      <vt:lpstr>6 And without faith it is impossible to please him, for whoever would draw near to God must believe that he exists and that he rewards those who seek him.  Hebrews 11:6 ESV</vt:lpstr>
      <vt:lpstr>The Mandate</vt:lpstr>
      <vt:lpstr>God’s Provision</vt:lpstr>
      <vt:lpstr>Proof?</vt:lpstr>
      <vt:lpstr>21 And the Lord smelled the soothing aroma and said to himself, “I will never again curse the ground because of humankind, even though the inclination of their minds is evil from childhood on. I will never again destroy everything that lives, as I have just done.  Genesis 8:21 NET</vt:lpstr>
      <vt:lpstr>21 For then there will be great tribulation, such as has not been from the beginning of the world until now, no, and never will be  Matthew 24:21 ESV</vt:lpstr>
      <vt:lpstr>6 Jesus said to him, “I am the way, and the truth, and the life. No one comes to the Father except through me.  John 14:6 ESV</vt:lpstr>
      <vt:lpstr>PowerPoint Presentation</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87</cp:revision>
  <dcterms:created xsi:type="dcterms:W3CDTF">2016-05-15T10:01:02Z</dcterms:created>
  <dcterms:modified xsi:type="dcterms:W3CDTF">2017-05-28T10:16:45Z</dcterms:modified>
</cp:coreProperties>
</file>