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72" r:id="rId5"/>
    <p:sldId id="27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7/17/2016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10" y="2567421"/>
            <a:ext cx="8489594" cy="1325563"/>
          </a:xfrm>
        </p:spPr>
        <p:txBody>
          <a:bodyPr>
            <a:noAutofit/>
          </a:bodyPr>
          <a:lstStyle/>
          <a:p>
            <a:pPr algn="ctr"/>
            <a:r>
              <a:rPr lang="en-US" sz="3200" b="1" dirty="0">
                <a:effectLst>
                  <a:outerShdw blurRad="38100" dist="38100" dir="2700000" algn="tl">
                    <a:srgbClr val="000000">
                      <a:alpha val="43137"/>
                    </a:srgbClr>
                  </a:outerShdw>
                </a:effectLst>
                <a:latin typeface="+mn-lt"/>
              </a:rPr>
              <a:t>Therefore we must pay much closer attention to what we have heard, lest we drift away from it.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since the message declared by angels proved to be reliable, and every transgression or disobedience received a just retribution,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how shall we escape if we neglect such a great salvation? It was declared at first by the Lord, and it was attested to us by those who heard,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while God also bore witness by signs and wonders and various miracles and by gifts of the Holy Spirit distributed according to his will.</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2:1-4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3941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1897721"/>
            <a:ext cx="8141863" cy="1325563"/>
          </a:xfrm>
        </p:spPr>
        <p:txBody>
          <a:bodyPr>
            <a:noAutofit/>
          </a:bodyPr>
          <a:lstStyle/>
          <a:p>
            <a:pPr algn="ctr"/>
            <a:r>
              <a:rPr lang="en-US" sz="3600" b="1" i="1" dirty="0">
                <a:effectLst>
                  <a:outerShdw blurRad="38100" dist="38100" dir="2700000" algn="tl">
                    <a:srgbClr val="000000">
                      <a:alpha val="43137"/>
                    </a:srgbClr>
                  </a:outerShdw>
                </a:effectLst>
                <a:latin typeface="+mn-lt"/>
              </a:rPr>
              <a:t>The Bible is a reliable collection of historical documents, written by eyewitnesses during the lifetime of other eyewitnesses. They report supernatural events that took place in fulfillment of specific prophecies, and they claim to be divine rather than human in origin</a:t>
            </a:r>
            <a:r>
              <a:rPr lang="en-US" sz="3600" b="1" i="1" dirty="0" smtClean="0">
                <a:effectLst>
                  <a:outerShdw blurRad="38100" dist="38100" dir="2700000" algn="tl">
                    <a:srgbClr val="000000">
                      <a:alpha val="43137"/>
                    </a:srgbClr>
                  </a:outerShdw>
                </a:effectLst>
                <a:latin typeface="+mn-lt"/>
              </a:rPr>
              <a:t>.”</a:t>
            </a:r>
            <a:br>
              <a:rPr lang="en-US" sz="3600" b="1" i="1" dirty="0" smtClean="0">
                <a:effectLst>
                  <a:outerShdw blurRad="38100" dist="38100" dir="2700000" algn="tl">
                    <a:srgbClr val="000000">
                      <a:alpha val="43137"/>
                    </a:srgbClr>
                  </a:outerShdw>
                </a:effectLst>
                <a:latin typeface="+mn-lt"/>
              </a:rPr>
            </a:br>
            <a:r>
              <a:rPr lang="en-US" sz="3600" b="1" i="1" dirty="0">
                <a:effectLst>
                  <a:outerShdw blurRad="38100" dist="38100" dir="2700000" algn="tl">
                    <a:srgbClr val="000000">
                      <a:alpha val="43137"/>
                    </a:srgbClr>
                  </a:outerShdw>
                </a:effectLst>
                <a:latin typeface="+mn-lt"/>
              </a:rPr>
              <a:t/>
            </a:r>
            <a:br>
              <a:rPr lang="en-US" sz="3600" b="1" i="1" dirty="0">
                <a:effectLst>
                  <a:outerShdw blurRad="38100" dist="38100" dir="2700000" algn="tl">
                    <a:srgbClr val="000000">
                      <a:alpha val="43137"/>
                    </a:srgbClr>
                  </a:outerShdw>
                </a:effectLst>
                <a:latin typeface="+mn-lt"/>
              </a:rPr>
            </a:br>
            <a:r>
              <a:rPr lang="en-US" sz="3600" b="1" i="1" dirty="0" err="1" smtClean="0">
                <a:effectLst>
                  <a:outerShdw blurRad="38100" dist="38100" dir="2700000" algn="tl">
                    <a:srgbClr val="000000">
                      <a:alpha val="43137"/>
                    </a:srgbClr>
                  </a:outerShdw>
                </a:effectLst>
                <a:latin typeface="+mn-lt"/>
              </a:rPr>
              <a:t>Voddie</a:t>
            </a:r>
            <a:r>
              <a:rPr lang="en-US" sz="3600" b="1" i="1" dirty="0" smtClean="0">
                <a:effectLst>
                  <a:outerShdw blurRad="38100" dist="38100" dir="2700000" algn="tl">
                    <a:srgbClr val="000000">
                      <a:alpha val="43137"/>
                    </a:srgbClr>
                  </a:outerShdw>
                </a:effectLst>
                <a:latin typeface="+mn-lt"/>
              </a:rPr>
              <a:t> </a:t>
            </a:r>
            <a:r>
              <a:rPr lang="en-US" sz="3600" b="1" i="1" dirty="0" err="1" smtClean="0">
                <a:effectLst>
                  <a:outerShdw blurRad="38100" dist="38100" dir="2700000" algn="tl">
                    <a:srgbClr val="000000">
                      <a:alpha val="43137"/>
                    </a:srgbClr>
                  </a:outerShdw>
                </a:effectLst>
                <a:latin typeface="+mn-lt"/>
              </a:rPr>
              <a:t>Baucham</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2580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640" y="2554545"/>
            <a:ext cx="8141863" cy="1325563"/>
          </a:xfrm>
        </p:spPr>
        <p:txBody>
          <a:bodyPr>
            <a:noAutofit/>
          </a:bodyPr>
          <a:lstStyle/>
          <a:p>
            <a:pPr algn="ctr"/>
            <a:r>
              <a:rPr lang="en-US" sz="2400" b="1" baseline="30000" dirty="0" smtClean="0">
                <a:effectLst>
                  <a:outerShdw blurRad="38100" dist="38100" dir="2700000" algn="tl">
                    <a:srgbClr val="000000">
                      <a:alpha val="43137"/>
                    </a:srgbClr>
                  </a:outerShdw>
                </a:effectLst>
                <a:latin typeface="+mn-lt"/>
              </a:rPr>
              <a:t>4</a:t>
            </a:r>
            <a:r>
              <a:rPr lang="en-US" sz="2400" b="1" baseline="30000" dirty="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Such is the confidence that we have through Christ toward God.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Not that we are sufficient in ourselves to claim anything as coming from us, but our sufficiency is from God, </a:t>
            </a:r>
            <a:r>
              <a:rPr lang="en-US" sz="2400" b="1" baseline="30000" dirty="0">
                <a:effectLst>
                  <a:outerShdw blurRad="38100" dist="38100" dir="2700000" algn="tl">
                    <a:srgbClr val="000000">
                      <a:alpha val="43137"/>
                    </a:srgbClr>
                  </a:outerShdw>
                </a:effectLst>
                <a:latin typeface="+mn-lt"/>
              </a:rPr>
              <a:t>6 </a:t>
            </a:r>
            <a:r>
              <a:rPr lang="en-US" sz="2400" b="1" dirty="0">
                <a:effectLst>
                  <a:outerShdw blurRad="38100" dist="38100" dir="2700000" algn="tl">
                    <a:srgbClr val="000000">
                      <a:alpha val="43137"/>
                    </a:srgbClr>
                  </a:outerShdw>
                </a:effectLst>
                <a:latin typeface="+mn-lt"/>
              </a:rPr>
              <a:t>who has made us sufficient to be ministers of a new covenant, not of the letter but of the Spirit. For the letter kills, but the Spirit gives life.  </a:t>
            </a:r>
            <a:r>
              <a:rPr lang="en-US" sz="2400" b="1" baseline="30000" dirty="0">
                <a:effectLst>
                  <a:outerShdw blurRad="38100" dist="38100" dir="2700000" algn="tl">
                    <a:srgbClr val="000000">
                      <a:alpha val="43137"/>
                    </a:srgbClr>
                  </a:outerShdw>
                </a:effectLst>
                <a:latin typeface="+mn-lt"/>
              </a:rPr>
              <a:t>7 </a:t>
            </a:r>
            <a:r>
              <a:rPr lang="en-US" sz="2400" b="1" dirty="0">
                <a:effectLst>
                  <a:outerShdw blurRad="38100" dist="38100" dir="2700000" algn="tl">
                    <a:srgbClr val="000000">
                      <a:alpha val="43137"/>
                    </a:srgbClr>
                  </a:outerShdw>
                </a:effectLst>
                <a:latin typeface="+mn-lt"/>
              </a:rPr>
              <a:t>Now if the ministry of death, carved in letters on stone, came with such glory that the Israelites could not gaze at Moses' face because of its glory, which was being brought to an end, </a:t>
            </a:r>
            <a:r>
              <a:rPr lang="en-US" sz="2400" b="1" baseline="30000" dirty="0">
                <a:effectLst>
                  <a:outerShdw blurRad="38100" dist="38100" dir="2700000" algn="tl">
                    <a:srgbClr val="000000">
                      <a:alpha val="43137"/>
                    </a:srgbClr>
                  </a:outerShdw>
                </a:effectLst>
                <a:latin typeface="+mn-lt"/>
              </a:rPr>
              <a:t>8 </a:t>
            </a:r>
            <a:r>
              <a:rPr lang="en-US" sz="2400" b="1" dirty="0">
                <a:effectLst>
                  <a:outerShdw blurRad="38100" dist="38100" dir="2700000" algn="tl">
                    <a:srgbClr val="000000">
                      <a:alpha val="43137"/>
                    </a:srgbClr>
                  </a:outerShdw>
                </a:effectLst>
                <a:latin typeface="+mn-lt"/>
              </a:rPr>
              <a:t>will not the ministry of the Spirit have even more glory? </a:t>
            </a:r>
            <a:r>
              <a:rPr lang="en-US" sz="2400" b="1" baseline="30000" dirty="0">
                <a:effectLst>
                  <a:outerShdw blurRad="38100" dist="38100" dir="2700000" algn="tl">
                    <a:srgbClr val="000000">
                      <a:alpha val="43137"/>
                    </a:srgbClr>
                  </a:outerShdw>
                </a:effectLst>
                <a:latin typeface="+mn-lt"/>
              </a:rPr>
              <a:t>9 </a:t>
            </a:r>
            <a:r>
              <a:rPr lang="en-US" sz="2400" b="1" dirty="0">
                <a:effectLst>
                  <a:outerShdw blurRad="38100" dist="38100" dir="2700000" algn="tl">
                    <a:srgbClr val="000000">
                      <a:alpha val="43137"/>
                    </a:srgbClr>
                  </a:outerShdw>
                </a:effectLst>
                <a:latin typeface="+mn-lt"/>
              </a:rPr>
              <a:t>For if there was glory in the ministry of condemnation, the ministry of righteousness must far exceed it in glory.</a:t>
            </a:r>
            <a:r>
              <a:rPr lang="en-US" sz="2400" b="1" baseline="30000" dirty="0">
                <a:effectLst>
                  <a:outerShdw blurRad="38100" dist="38100" dir="2700000" algn="tl">
                    <a:srgbClr val="000000">
                      <a:alpha val="43137"/>
                    </a:srgbClr>
                  </a:outerShdw>
                </a:effectLst>
                <a:latin typeface="+mn-lt"/>
              </a:rPr>
              <a:t>10 </a:t>
            </a:r>
            <a:r>
              <a:rPr lang="en-US" sz="2400" b="1" dirty="0">
                <a:effectLst>
                  <a:outerShdw blurRad="38100" dist="38100" dir="2700000" algn="tl">
                    <a:srgbClr val="000000">
                      <a:alpha val="43137"/>
                    </a:srgbClr>
                  </a:outerShdw>
                </a:effectLst>
                <a:latin typeface="+mn-lt"/>
              </a:rPr>
              <a:t>Indeed, in this case, what once had glory has come to have no glory at all, because of the glory that surpasses it. </a:t>
            </a:r>
            <a:r>
              <a:rPr lang="en-US" sz="2400" b="1" baseline="30000" dirty="0">
                <a:effectLst>
                  <a:outerShdw blurRad="38100" dist="38100" dir="2700000" algn="tl">
                    <a:srgbClr val="000000">
                      <a:alpha val="43137"/>
                    </a:srgbClr>
                  </a:outerShdw>
                </a:effectLst>
                <a:latin typeface="+mn-lt"/>
              </a:rPr>
              <a:t>11 </a:t>
            </a:r>
            <a:r>
              <a:rPr lang="en-US" sz="2400" b="1" dirty="0">
                <a:effectLst>
                  <a:outerShdw blurRad="38100" dist="38100" dir="2700000" algn="tl">
                    <a:srgbClr val="000000">
                      <a:alpha val="43137"/>
                    </a:srgbClr>
                  </a:outerShdw>
                </a:effectLst>
                <a:latin typeface="+mn-lt"/>
              </a:rPr>
              <a:t>For if what was being brought to an end came with glory, much more will what is permanent have glory.</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2 Corinthians 3:4-11 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5822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14" y="1833328"/>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I am astonished that you are so quickly deserting him who called you in the grace of Christ and are turning to a different gospel— </a:t>
            </a:r>
            <a:r>
              <a:rPr lang="en-US" sz="3600" b="1" baseline="30000" dirty="0">
                <a:effectLst>
                  <a:outerShdw blurRad="38100" dist="38100" dir="2700000" algn="tl">
                    <a:srgbClr val="000000">
                      <a:alpha val="43137"/>
                    </a:srgbClr>
                  </a:outerShdw>
                </a:effectLst>
                <a:latin typeface="+mn-lt"/>
              </a:rPr>
              <a:t>7 </a:t>
            </a:r>
            <a:r>
              <a:rPr lang="en-US" sz="3600" b="1" dirty="0">
                <a:effectLst>
                  <a:outerShdw blurRad="38100" dist="38100" dir="2700000" algn="tl">
                    <a:srgbClr val="000000">
                      <a:alpha val="43137"/>
                    </a:srgbClr>
                  </a:outerShdw>
                </a:effectLst>
                <a:latin typeface="+mn-lt"/>
              </a:rPr>
              <a:t>not that there is another one, but there are some who trouble you and want to distort the gospel of Christ.</a:t>
            </a:r>
            <a:r>
              <a:rPr lang="en-US" sz="3600" dirty="0">
                <a:effectLst>
                  <a:outerShdw blurRad="38100" dist="38100" dir="2700000" algn="tl">
                    <a:srgbClr val="000000">
                      <a:alpha val="43137"/>
                    </a:srgbClr>
                  </a:outerShdw>
                </a:effectLst>
                <a:latin typeface="+mn-lt"/>
              </a:rPr>
              <a:t> </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1:6-7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1721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TotalTime>
  <Words>67</Words>
  <Application>Microsoft Office PowerPoint</Application>
  <PresentationFormat>On-screen Show (4:3)</PresentationFormat>
  <Paragraphs>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Therefore we must pay much closer attention to what we have heard, lest we drift away from it. 2 For since the message declared by angels proved to be reliable, and every transgression or disobedience received a just retribution, 3 how shall we escape if we neglect such a great salvation? It was declared at first by the Lord, and it was attested to us by those who heard, 4 while God also bore witness by signs and wonders and various miracles and by gifts of the Holy Spirit distributed according to his will.  Hebrews 2:1-4 ESV</vt:lpstr>
      <vt:lpstr>The Bible is a reliable collection of historical documents, written by eyewitnesses during the lifetime of other eyewitnesses. They report supernatural events that took place in fulfillment of specific prophecies, and they claim to be divine rather than human in origin.”  Voddie Baucham</vt:lpstr>
      <vt:lpstr>4 Such is the confidence that we have through Christ toward God. 5 Not that we are sufficient in ourselves to claim anything as coming from us, but our sufficiency is from God, 6 who has made us sufficient to be ministers of a new covenant, not of the letter but of the Spirit. For the letter kills, but the Spirit gives life.  7 Now if the ministry of death, carved in letters on stone, came with such glory that the Israelites could not gaze at Moses' face because of its glory, which was being brought to an end, 8 will not the ministry of the Spirit have even more glory? 9 For if there was glory in the ministry of condemnation, the ministry of righteousness must far exceed it in glory.10 Indeed, in this case, what once had glory has come to have no glory at all, because of the glory that surpasses it. 11 For if what was being brought to an end came with glory, much more will what is permanent have glory.  2 Corinthians 3:4-11 ESV</vt:lpstr>
      <vt:lpstr>6 I am astonished that you are so quickly deserting him who called you in the grace of Christ and are turning to a different gospel— 7 not that there is another one, but there are some who trouble you and want to distort the gospel of Christ.   Galatians 1:6-7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12</cp:revision>
  <dcterms:created xsi:type="dcterms:W3CDTF">2016-05-15T10:01:02Z</dcterms:created>
  <dcterms:modified xsi:type="dcterms:W3CDTF">2016-07-17T10:13:37Z</dcterms:modified>
</cp:coreProperties>
</file>