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77" r:id="rId4"/>
    <p:sldId id="289" r:id="rId5"/>
    <p:sldId id="285" r:id="rId6"/>
    <p:sldId id="290" r:id="rId7"/>
    <p:sldId id="291" r:id="rId8"/>
    <p:sldId id="292" r:id="rId9"/>
    <p:sldId id="293" r:id="rId10"/>
    <p:sldId id="29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72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9/4/2016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002" y="2747718"/>
            <a:ext cx="8386562" cy="1325563"/>
          </a:xfrm>
        </p:spPr>
        <p:txBody>
          <a:bodyPr>
            <a:noAutofit/>
          </a:bodyPr>
          <a:lstStyle/>
          <a:p>
            <a:pPr algn="ctr"/>
            <a:r>
              <a:rPr lang="en-US" sz="2800" b="1" dirty="0" smtClean="0">
                <a:effectLst>
                  <a:outerShdw blurRad="38100" dist="38100" dir="2700000" algn="tl">
                    <a:srgbClr val="000000">
                      <a:alpha val="43137"/>
                    </a:srgbClr>
                  </a:outerShdw>
                </a:effectLst>
                <a:latin typeface="+mn-lt"/>
              </a:rPr>
              <a:t>Therefore</a:t>
            </a:r>
            <a:r>
              <a:rPr lang="en-US" sz="2800" b="1" dirty="0">
                <a:effectLst>
                  <a:outerShdw blurRad="38100" dist="38100" dir="2700000" algn="tl">
                    <a:srgbClr val="000000">
                      <a:alpha val="43137"/>
                    </a:srgbClr>
                  </a:outerShdw>
                </a:effectLst>
                <a:latin typeface="+mn-lt"/>
              </a:rPr>
              <a:t>, holy brothers, you who share in a heavenly calling, consider Jesus, the apostle and high priest of our confession,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who was faithful to him who appointed him, just as Moses also was faithful in all God's house.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Jesus has been counted worthy of more glory than Moses—as much more glory as the builder of a house has more honor than the house itself.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(For every house is built by someone, but the builder of all things is God.)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Now Moses was faithful in all God's house as a servant, to testify to the things that were to be spoken later,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but Christ is faithful over God's house as a son. And we are his house if indeed we hold fast our confidence and our boasting in our hope.</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3:1-6 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3756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487" y="2155290"/>
            <a:ext cx="844854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And he said, “Hear my words: If there is a prophet among you, I the </a:t>
            </a:r>
            <a:r>
              <a:rPr lang="en-US" sz="3200" b="1" cap="small" dirty="0">
                <a:effectLst>
                  <a:outerShdw blurRad="38100" dist="38100" dir="2700000" algn="tl">
                    <a:srgbClr val="000000">
                      <a:alpha val="43137"/>
                    </a:srgbClr>
                  </a:outerShdw>
                </a:effectLst>
                <a:latin typeface="+mn-lt"/>
              </a:rPr>
              <a:t>Lord</a:t>
            </a:r>
            <a:r>
              <a:rPr lang="en-US" sz="3200" b="1" dirty="0">
                <a:effectLst>
                  <a:outerShdw blurRad="38100" dist="38100" dir="2700000" algn="tl">
                    <a:srgbClr val="000000">
                      <a:alpha val="43137"/>
                    </a:srgbClr>
                  </a:outerShdw>
                </a:effectLst>
                <a:latin typeface="+mn-lt"/>
              </a:rPr>
              <a:t> make myself known to him in a vision; I speak with him in a dream.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Not so with my servant Moses. He is faithful in all my house.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With him I speak mouth to mouth, clearly, and not in riddles, and he beholds the form of the </a:t>
            </a:r>
            <a:r>
              <a:rPr lang="en-US" sz="3200" b="1" cap="small" dirty="0">
                <a:effectLst>
                  <a:outerShdw blurRad="38100" dist="38100" dir="2700000" algn="tl">
                    <a:srgbClr val="000000">
                      <a:alpha val="43137"/>
                    </a:srgbClr>
                  </a:outerShdw>
                </a:effectLst>
                <a:latin typeface="+mn-lt"/>
              </a:rPr>
              <a:t>Lord</a:t>
            </a:r>
            <a:r>
              <a:rPr lang="en-US" sz="3200" b="1" dirty="0">
                <a:effectLst>
                  <a:outerShdw blurRad="38100" dist="38100" dir="2700000" algn="tl">
                    <a:srgbClr val="000000">
                      <a:alpha val="43137"/>
                    </a:srgbClr>
                  </a:outerShdw>
                </a:effectLst>
                <a:latin typeface="+mn-lt"/>
              </a:rPr>
              <a:t>. Why then were you not afraid to speak against my servant Moses</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Numbers 12:6-7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8538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002" y="2747718"/>
            <a:ext cx="8386562" cy="1325563"/>
          </a:xfrm>
        </p:spPr>
        <p:txBody>
          <a:bodyPr>
            <a:noAutofit/>
          </a:bodyPr>
          <a:lstStyle/>
          <a:p>
            <a:pPr algn="ctr"/>
            <a:r>
              <a:rPr lang="en-US" sz="2800" b="1" dirty="0" smtClean="0">
                <a:effectLst>
                  <a:outerShdw blurRad="38100" dist="38100" dir="2700000" algn="tl">
                    <a:srgbClr val="000000">
                      <a:alpha val="43137"/>
                    </a:srgbClr>
                  </a:outerShdw>
                </a:effectLst>
                <a:latin typeface="+mn-lt"/>
              </a:rPr>
              <a:t>Therefore</a:t>
            </a:r>
            <a:r>
              <a:rPr lang="en-US" sz="2800" b="1" dirty="0">
                <a:effectLst>
                  <a:outerShdw blurRad="38100" dist="38100" dir="2700000" algn="tl">
                    <a:srgbClr val="000000">
                      <a:alpha val="43137"/>
                    </a:srgbClr>
                  </a:outerShdw>
                </a:effectLst>
                <a:latin typeface="+mn-lt"/>
              </a:rPr>
              <a:t>, holy brothers, you who share in a heavenly calling, consider Jesus, the apostle and high priest of our confession,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who was faithful to him who appointed him, just as Moses also was faithful in all God's house. </a:t>
            </a:r>
            <a:r>
              <a:rPr lang="en-US" sz="2800" b="1" baseline="30000" dirty="0">
                <a:solidFill>
                  <a:srgbClr val="C00000"/>
                </a:solidFill>
                <a:effectLst>
                  <a:outerShdw blurRad="38100" dist="38100" dir="2700000" algn="tl">
                    <a:srgbClr val="000000">
                      <a:alpha val="43137"/>
                    </a:srgbClr>
                  </a:outerShdw>
                </a:effectLst>
                <a:latin typeface="+mn-lt"/>
              </a:rPr>
              <a:t>3 </a:t>
            </a:r>
            <a:r>
              <a:rPr lang="en-US" sz="2800" b="1" dirty="0">
                <a:solidFill>
                  <a:srgbClr val="C00000"/>
                </a:solidFill>
                <a:effectLst>
                  <a:outerShdw blurRad="38100" dist="38100" dir="2700000" algn="tl">
                    <a:srgbClr val="000000">
                      <a:alpha val="43137"/>
                    </a:srgbClr>
                  </a:outerShdw>
                </a:effectLst>
                <a:latin typeface="+mn-lt"/>
              </a:rPr>
              <a:t>For Jesus has been counted worthy of more glory than Moses—as much more glory as the builder of a house has more honor than the house itself. </a:t>
            </a:r>
            <a:r>
              <a:rPr lang="en-US" sz="2800" b="1" baseline="30000" dirty="0">
                <a:solidFill>
                  <a:srgbClr val="C00000"/>
                </a:solidFill>
                <a:effectLst>
                  <a:outerShdw blurRad="38100" dist="38100" dir="2700000" algn="tl">
                    <a:srgbClr val="000000">
                      <a:alpha val="43137"/>
                    </a:srgbClr>
                  </a:outerShdw>
                </a:effectLst>
                <a:latin typeface="+mn-lt"/>
              </a:rPr>
              <a:t>4 </a:t>
            </a:r>
            <a:r>
              <a:rPr lang="en-US" sz="2800" b="1" dirty="0">
                <a:solidFill>
                  <a:srgbClr val="C00000"/>
                </a:solidFill>
                <a:effectLst>
                  <a:outerShdw blurRad="38100" dist="38100" dir="2700000" algn="tl">
                    <a:srgbClr val="000000">
                      <a:alpha val="43137"/>
                    </a:srgbClr>
                  </a:outerShdw>
                </a:effectLst>
                <a:latin typeface="+mn-lt"/>
              </a:rPr>
              <a:t>(For every house is built by someone, but the builder of all things is God.) </a:t>
            </a:r>
            <a:r>
              <a:rPr lang="en-US" sz="2800" b="1" baseline="30000" dirty="0">
                <a:solidFill>
                  <a:srgbClr val="C00000"/>
                </a:solidFill>
                <a:effectLst>
                  <a:outerShdw blurRad="38100" dist="38100" dir="2700000" algn="tl">
                    <a:srgbClr val="000000">
                      <a:alpha val="43137"/>
                    </a:srgbClr>
                  </a:outerShdw>
                </a:effectLst>
                <a:latin typeface="+mn-lt"/>
              </a:rPr>
              <a:t>5 </a:t>
            </a:r>
            <a:r>
              <a:rPr lang="en-US" sz="2800" b="1" dirty="0">
                <a:solidFill>
                  <a:srgbClr val="C00000"/>
                </a:solidFill>
                <a:effectLst>
                  <a:outerShdw blurRad="38100" dist="38100" dir="2700000" algn="tl">
                    <a:srgbClr val="000000">
                      <a:alpha val="43137"/>
                    </a:srgbClr>
                  </a:outerShdw>
                </a:effectLst>
                <a:latin typeface="+mn-lt"/>
              </a:rPr>
              <a:t>Now Moses was faithful in all God's house as a servant, to testify to the things that were to be spoken later, </a:t>
            </a:r>
            <a:r>
              <a:rPr lang="en-US" sz="2800" b="1" baseline="30000" dirty="0">
                <a:solidFill>
                  <a:srgbClr val="C00000"/>
                </a:solidFill>
                <a:effectLst>
                  <a:outerShdw blurRad="38100" dist="38100" dir="2700000" algn="tl">
                    <a:srgbClr val="000000">
                      <a:alpha val="43137"/>
                    </a:srgbClr>
                  </a:outerShdw>
                </a:effectLst>
                <a:latin typeface="+mn-lt"/>
              </a:rPr>
              <a:t>6 </a:t>
            </a:r>
            <a:r>
              <a:rPr lang="en-US" sz="2800" b="1" dirty="0">
                <a:solidFill>
                  <a:srgbClr val="C00000"/>
                </a:solidFill>
                <a:effectLst>
                  <a:outerShdw blurRad="38100" dist="38100" dir="2700000" algn="tl">
                    <a:srgbClr val="000000">
                      <a:alpha val="43137"/>
                    </a:srgbClr>
                  </a:outerShdw>
                </a:effectLst>
                <a:latin typeface="+mn-lt"/>
              </a:rPr>
              <a:t>but Christ is faithful over God's house as a son. </a:t>
            </a:r>
            <a:r>
              <a:rPr lang="en-US" sz="2800" b="1" dirty="0">
                <a:effectLst>
                  <a:outerShdw blurRad="38100" dist="38100" dir="2700000" algn="tl">
                    <a:srgbClr val="000000">
                      <a:alpha val="43137"/>
                    </a:srgbClr>
                  </a:outerShdw>
                </a:effectLst>
                <a:latin typeface="+mn-lt"/>
              </a:rPr>
              <a:t>And we are his house if indeed we hold fast our confidence and our boasting in our hope.</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3:1-6 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3299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769" y="888643"/>
            <a:ext cx="6458224" cy="4288664"/>
          </a:xfrm>
          <a:prstGeom prst="rect">
            <a:avLst/>
          </a:prstGeom>
        </p:spPr>
      </p:pic>
      <p:sp>
        <p:nvSpPr>
          <p:cNvPr id="4" name="Rectangle 3"/>
          <p:cNvSpPr/>
          <p:nvPr/>
        </p:nvSpPr>
        <p:spPr>
          <a:xfrm>
            <a:off x="3734873" y="3876541"/>
            <a:ext cx="2009104" cy="112046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766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255" y="2593175"/>
            <a:ext cx="7886700" cy="1325563"/>
          </a:xfrm>
        </p:spPr>
        <p:txBody>
          <a:bodyPr>
            <a:noAutofit/>
          </a:bodyPr>
          <a:lstStyle/>
          <a:p>
            <a:pPr algn="ctr"/>
            <a:r>
              <a:rPr lang="en-US" b="1" dirty="0" smtClean="0">
                <a:effectLst>
                  <a:outerShdw blurRad="38100" dist="38100" dir="2700000" algn="tl">
                    <a:srgbClr val="000000">
                      <a:alpha val="43137"/>
                    </a:srgbClr>
                  </a:outerShdw>
                </a:effectLst>
                <a:latin typeface="+mn-lt"/>
              </a:rPr>
              <a:t>Every house has a builder</a:t>
            </a:r>
            <a:br>
              <a:rPr lang="en-US" b="1" dirty="0" smtClean="0">
                <a:effectLst>
                  <a:outerShdw blurRad="38100" dist="38100" dir="2700000" algn="tl">
                    <a:srgbClr val="000000">
                      <a:alpha val="43137"/>
                    </a:srgbClr>
                  </a:outerShdw>
                </a:effectLst>
                <a:latin typeface="+mn-lt"/>
              </a:rPr>
            </a:b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b="1" dirty="0" smtClean="0">
                <a:effectLst>
                  <a:outerShdw blurRad="38100" dist="38100" dir="2700000" algn="tl">
                    <a:srgbClr val="000000">
                      <a:alpha val="43137"/>
                    </a:srgbClr>
                  </a:outerShdw>
                </a:effectLst>
                <a:latin typeface="+mn-lt"/>
              </a:rPr>
              <a:t>The builder of all things is God</a:t>
            </a:r>
            <a:br>
              <a:rPr lang="en-US" b="1" dirty="0" smtClean="0">
                <a:effectLst>
                  <a:outerShdw blurRad="38100" dist="38100" dir="2700000" algn="tl">
                    <a:srgbClr val="000000">
                      <a:alpha val="43137"/>
                    </a:srgbClr>
                  </a:outerShdw>
                </a:effectLst>
                <a:latin typeface="+mn-lt"/>
              </a:rPr>
            </a:b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b="1" dirty="0" smtClean="0">
                <a:effectLst>
                  <a:outerShdw blurRad="38100" dist="38100" dir="2700000" algn="tl">
                    <a:srgbClr val="000000">
                      <a:alpha val="43137"/>
                    </a:srgbClr>
                  </a:outerShdw>
                </a:effectLst>
                <a:latin typeface="+mn-lt"/>
              </a:rPr>
              <a:t>Jesus is the builder</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8800" b="1" dirty="0" smtClean="0">
                <a:effectLst>
                  <a:outerShdw blurRad="38100" dist="38100" dir="2700000" algn="tl">
                    <a:srgbClr val="000000">
                      <a:alpha val="43137"/>
                    </a:srgbClr>
                  </a:outerShdw>
                </a:effectLst>
                <a:latin typeface="+mn-lt"/>
              </a:rPr>
              <a:t>JESUS IS </a:t>
            </a:r>
            <a:r>
              <a:rPr lang="en-US" sz="8800" b="1" u="sng" dirty="0" smtClean="0">
                <a:effectLst>
                  <a:outerShdw blurRad="38100" dist="38100" dir="2700000" algn="tl">
                    <a:srgbClr val="000000">
                      <a:alpha val="43137"/>
                    </a:srgbClr>
                  </a:outerShdw>
                </a:effectLst>
                <a:latin typeface="+mn-lt"/>
              </a:rPr>
              <a:t>GOD</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endParaRPr lang="en-US" b="1" dirty="0">
              <a:effectLst>
                <a:outerShdw blurRad="38100" dist="38100" dir="2700000" algn="tl">
                  <a:srgbClr val="000000">
                    <a:alpha val="43137"/>
                  </a:srgbClr>
                </a:outerShdw>
              </a:effectLst>
              <a:latin typeface="+mn-lt"/>
            </a:endParaRPr>
          </a:p>
        </p:txBody>
      </p:sp>
      <p:sp>
        <p:nvSpPr>
          <p:cNvPr id="4" name="Rounded Rectangle 3"/>
          <p:cNvSpPr/>
          <p:nvPr/>
        </p:nvSpPr>
        <p:spPr>
          <a:xfrm>
            <a:off x="1352280" y="4121239"/>
            <a:ext cx="6671257" cy="131364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400" dirty="0" smtClean="0"/>
              <a:t>THEREFORE…</a:t>
            </a:r>
            <a:endParaRPr lang="en-US" dirty="0"/>
          </a:p>
        </p:txBody>
      </p:sp>
    </p:spTree>
    <p:extLst>
      <p:ext uri="{BB962C8B-B14F-4D97-AF65-F5344CB8AC3E}">
        <p14:creationId xmlns:p14="http://schemas.microsoft.com/office/powerpoint/2010/main" val="197359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487" y="2773475"/>
            <a:ext cx="844854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20 </a:t>
            </a:r>
            <a:r>
              <a:rPr lang="en-US" sz="3200" b="1" dirty="0">
                <a:effectLst>
                  <a:outerShdw blurRad="38100" dist="38100" dir="2700000" algn="tl">
                    <a:srgbClr val="000000">
                      <a:alpha val="43137"/>
                    </a:srgbClr>
                  </a:outerShdw>
                </a:effectLst>
                <a:latin typeface="+mn-lt"/>
              </a:rPr>
              <a:t>Our fathers worshiped on this mountain, but you say that in Jerusalem is the place where people ought to worship.” </a:t>
            </a: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Jesus said to her, “Woman, believe me, the hour is coming when neither on this mountain nor in Jerusalem will you worship the Father. </a:t>
            </a:r>
            <a:r>
              <a:rPr lang="en-US" sz="3200" b="1" baseline="30000" dirty="0">
                <a:effectLst>
                  <a:outerShdw blurRad="38100" dist="38100" dir="2700000" algn="tl">
                    <a:srgbClr val="000000">
                      <a:alpha val="43137"/>
                    </a:srgbClr>
                  </a:outerShdw>
                </a:effectLst>
                <a:latin typeface="+mn-lt"/>
              </a:rPr>
              <a:t>22 </a:t>
            </a:r>
            <a:r>
              <a:rPr lang="en-US" sz="3200" b="1" dirty="0">
                <a:effectLst>
                  <a:outerShdw blurRad="38100" dist="38100" dir="2700000" algn="tl">
                    <a:srgbClr val="000000">
                      <a:alpha val="43137"/>
                    </a:srgbClr>
                  </a:outerShdw>
                </a:effectLst>
                <a:latin typeface="+mn-lt"/>
              </a:rPr>
              <a:t>You worship what you do not know; we worship what we know, for salvation is from the Jews.</a:t>
            </a:r>
            <a:r>
              <a:rPr lang="en-US" sz="3200" b="1" baseline="30000" dirty="0">
                <a:effectLst>
                  <a:outerShdw blurRad="38100" dist="38100" dir="2700000" algn="tl">
                    <a:srgbClr val="000000">
                      <a:alpha val="43137"/>
                    </a:srgbClr>
                  </a:outerShdw>
                </a:effectLst>
                <a:latin typeface="+mn-lt"/>
              </a:rPr>
              <a:t>23 </a:t>
            </a:r>
            <a:r>
              <a:rPr lang="en-US" sz="3200" b="1" dirty="0" smtClean="0">
                <a:effectLst>
                  <a:outerShdw blurRad="38100" dist="38100" dir="2700000" algn="tl">
                    <a:srgbClr val="000000">
                      <a:alpha val="43137"/>
                    </a:srgbClr>
                  </a:outerShdw>
                </a:effectLst>
                <a:latin typeface="+mn-lt"/>
              </a:rPr>
              <a:t>But the hour is coming, and is now here, when the true worshipers will worship the Father in spirit and truth, for the Father is seeking such people to worship him. </a:t>
            </a:r>
            <a:r>
              <a:rPr lang="en-US" sz="3200" b="1" baseline="30000" dirty="0" smtClean="0">
                <a:effectLst>
                  <a:outerShdw blurRad="38100" dist="38100" dir="2700000" algn="tl">
                    <a:srgbClr val="000000">
                      <a:alpha val="43137"/>
                    </a:srgbClr>
                  </a:outerShdw>
                </a:effectLst>
                <a:latin typeface="+mn-lt"/>
              </a:rPr>
              <a:t>24</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God is spirit, and those who worship him must worship in spirit and truth.”</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4:20-24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8670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729" y="2155289"/>
            <a:ext cx="8448540" cy="1325563"/>
          </a:xfrm>
        </p:spPr>
        <p:txBody>
          <a:bodyPr>
            <a:noAutofit/>
          </a:bodyPr>
          <a:lstStyle/>
          <a:p>
            <a:pPr algn="ctr"/>
            <a:r>
              <a:rPr lang="en-US" sz="3600" b="1" baseline="30000" dirty="0" smtClean="0">
                <a:effectLst>
                  <a:outerShdw blurRad="38100" dist="38100" dir="2700000" algn="tl">
                    <a:srgbClr val="000000">
                      <a:alpha val="43137"/>
                    </a:srgbClr>
                  </a:outerShdw>
                </a:effectLst>
                <a:latin typeface="+mn-lt"/>
              </a:rPr>
              <a:t>4</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As you come to him, a living stone rejected by men but in the sight of God chosen and precious, </a:t>
            </a:r>
            <a:r>
              <a:rPr lang="en-US" sz="3600" b="1" baseline="30000" dirty="0">
                <a:effectLst>
                  <a:outerShdw blurRad="38100" dist="38100" dir="2700000" algn="tl">
                    <a:srgbClr val="000000">
                      <a:alpha val="43137"/>
                    </a:srgbClr>
                  </a:outerShdw>
                </a:effectLst>
                <a:latin typeface="+mn-lt"/>
              </a:rPr>
              <a:t>5 </a:t>
            </a:r>
            <a:r>
              <a:rPr lang="en-US" sz="3600" b="1" dirty="0">
                <a:effectLst>
                  <a:outerShdw blurRad="38100" dist="38100" dir="2700000" algn="tl">
                    <a:srgbClr val="000000">
                      <a:alpha val="43137"/>
                    </a:srgbClr>
                  </a:outerShdw>
                </a:effectLst>
                <a:latin typeface="+mn-lt"/>
              </a:rPr>
              <a:t>you yourselves like living stones are being built up as a spiritual house, to be a holy priesthood, to offer spiritual sacrifices acceptable to God through Jesus Christ</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Peter 2:4-5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536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002" y="2747718"/>
            <a:ext cx="8386562" cy="1325563"/>
          </a:xfrm>
        </p:spPr>
        <p:txBody>
          <a:bodyPr>
            <a:noAutofit/>
          </a:bodyPr>
          <a:lstStyle/>
          <a:p>
            <a:pPr algn="ctr"/>
            <a:r>
              <a:rPr lang="en-US" sz="2800" b="1" dirty="0" smtClean="0">
                <a:effectLst>
                  <a:outerShdw blurRad="38100" dist="38100" dir="2700000" algn="tl">
                    <a:srgbClr val="000000">
                      <a:alpha val="43137"/>
                    </a:srgbClr>
                  </a:outerShdw>
                </a:effectLst>
                <a:latin typeface="+mn-lt"/>
              </a:rPr>
              <a:t>Therefore</a:t>
            </a:r>
            <a:r>
              <a:rPr lang="en-US" sz="2800" b="1" dirty="0">
                <a:effectLst>
                  <a:outerShdw blurRad="38100" dist="38100" dir="2700000" algn="tl">
                    <a:srgbClr val="000000">
                      <a:alpha val="43137"/>
                    </a:srgbClr>
                  </a:outerShdw>
                </a:effectLst>
                <a:latin typeface="+mn-lt"/>
              </a:rPr>
              <a:t>, holy brothers, you who share in a heavenly calling, consider Jesus, the apostle and high priest of our confession,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who was faithful to him who appointed him, just as Moses also was faithful in all God's house.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For Jesus has been counted worthy of more glory than Moses—as much more glory as the builder of a house has more honor than the house itself.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(For every house is built by someone, but the builder of all things is God.)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Now Moses was faithful in all God's house as a servant, to testify to the things that were to be spoken later,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but Christ is faithful over God's house as a son. </a:t>
            </a:r>
            <a:r>
              <a:rPr lang="en-US" sz="2800" b="1" dirty="0">
                <a:solidFill>
                  <a:srgbClr val="C00000"/>
                </a:solidFill>
                <a:effectLst>
                  <a:outerShdw blurRad="38100" dist="38100" dir="2700000" algn="tl">
                    <a:srgbClr val="000000">
                      <a:alpha val="43137"/>
                    </a:srgbClr>
                  </a:outerShdw>
                </a:effectLst>
                <a:latin typeface="+mn-lt"/>
              </a:rPr>
              <a:t>And we are his house if indeed we hold fast our confidence and our boasting in our hope.</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3:1-6 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1572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4648" t="12679" r="7776" b="5103"/>
          <a:stretch/>
        </p:blipFill>
        <p:spPr>
          <a:xfrm flipH="1">
            <a:off x="4359846" y="2979638"/>
            <a:ext cx="4469829" cy="3473652"/>
          </a:xfrm>
          <a:prstGeom prst="rect">
            <a:avLst/>
          </a:prstGeom>
          <a:ln>
            <a:noFill/>
          </a:ln>
          <a:effectLst>
            <a:softEdge rad="112500"/>
          </a:effectLst>
        </p:spPr>
      </p:pic>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8894" y="365126"/>
            <a:ext cx="4351338" cy="4351338"/>
          </a:xfrm>
          <a:prstGeom prst="rect">
            <a:avLst/>
          </a:prstGeom>
          <a:ln>
            <a:noFill/>
          </a:ln>
          <a:effectLst>
            <a:softEdge rad="112500"/>
          </a:effectLst>
        </p:spPr>
      </p:pic>
    </p:spTree>
    <p:extLst>
      <p:ext uri="{BB962C8B-B14F-4D97-AF65-F5344CB8AC3E}">
        <p14:creationId xmlns:p14="http://schemas.microsoft.com/office/powerpoint/2010/main" val="201669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186</TotalTime>
  <Words>25</Words>
  <Application>Microsoft Office PowerPoint</Application>
  <PresentationFormat>On-screen Show (4:3)</PresentationFormat>
  <Paragraphs>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Therefore, holy brothers, you who share in a heavenly calling, consider Jesus, the apostle and high priest of our confession, 2 who was faithful to him who appointed him, just as Moses also was faithful in all God's house. 3 For Jesus has been counted worthy of more glory than Moses—as much more glory as the builder of a house has more honor than the house itself. 4 (For every house is built by someone, but the builder of all things is God.) 5 Now Moses was faithful in all God's house as a servant, to testify to the things that were to be spoken later, 6 but Christ is faithful over God's house as a son. And we are his house if indeed we hold fast our confidence and our boasting in our hope.   Hebrews 3:1-6 ESV</vt:lpstr>
      <vt:lpstr>6 And he said, “Hear my words: If there is a prophet among you, I the Lord make myself known to him in a vision; I speak with him in a dream. 7 Not so with my servant Moses. He is faithful in all my house. 8 With him I speak mouth to mouth, clearly, and not in riddles, and he beholds the form of the Lord. Why then were you not afraid to speak against my servant Moses?”  Numbers 12:6-7 ESV</vt:lpstr>
      <vt:lpstr>Therefore, holy brothers, you who share in a heavenly calling, consider Jesus, the apostle and high priest of our confession, 2 who was faithful to him who appointed him, just as Moses also was faithful in all God's house. 3 For Jesus has been counted worthy of more glory than Moses—as much more glory as the builder of a house has more honor than the house itself. 4 (For every house is built by someone, but the builder of all things is God.) 5 Now Moses was faithful in all God's house as a servant, to testify to the things that were to be spoken later, 6 but Christ is faithful over God's house as a son. And we are his house if indeed we hold fast our confidence and our boasting in our hope.   Hebrews 3:1-6 ESV</vt:lpstr>
      <vt:lpstr>PowerPoint Presentation</vt:lpstr>
      <vt:lpstr>Every house has a builder  The builder of all things is God  Jesus is the builder  JESUS IS GOD </vt:lpstr>
      <vt:lpstr>20 Our fathers worshiped on this mountain, but you say that in Jerusalem is the place where people ought to worship.” 21 Jesus said to her, “Woman, believe me, the hour is coming when neither on this mountain nor in Jerusalem will you worship the Father. 22 You worship what you do not know; we worship what we know, for salvation is from the Jews.23 But the hour is coming, and is now here, when the true worshipers will worship the Father in spirit and truth, for the Father is seeking such people to worship him. 24 God is spirit, and those who worship him must worship in spirit and truth.”  John 4:20-24 ESV</vt:lpstr>
      <vt:lpstr>4 As you come to him, a living stone rejected by men but in the sight of God chosen and precious, 5 you yourselves like living stones are being built up as a spiritual house, to be a holy priesthood, to offer spiritual sacrifices acceptable to God through Jesus Christ.   1 Peter 2:4-5 ESV</vt:lpstr>
      <vt:lpstr>Therefore, holy brothers, you who share in a heavenly calling, consider Jesus, the apostle and high priest of our confession, 2 who was faithful to him who appointed him, just as Moses also was faithful in all God's house. 3 For Jesus has been counted worthy of more glory than Moses—as much more glory as the builder of a house has more honor than the house itself. 4 (For every house is built by someone, but the builder of all things is God.) 5 Now Moses was faithful in all God's house as a servant, to testify to the things that were to be spoken later, 6 but Christ is faithful over God's house as a son. And we are his house if indeed we hold fast our confidence and our boasting in our hope.   Hebrews 3:1-6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27</cp:revision>
  <dcterms:created xsi:type="dcterms:W3CDTF">2016-05-15T10:01:02Z</dcterms:created>
  <dcterms:modified xsi:type="dcterms:W3CDTF">2016-09-04T10:03:12Z</dcterms:modified>
</cp:coreProperties>
</file>