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7" r:id="rId3"/>
    <p:sldId id="324" r:id="rId4"/>
    <p:sldId id="325" r:id="rId5"/>
    <p:sldId id="292" r:id="rId6"/>
    <p:sldId id="326" r:id="rId7"/>
    <p:sldId id="327" r:id="rId8"/>
    <p:sldId id="329" r:id="rId9"/>
    <p:sldId id="328" r:id="rId10"/>
    <p:sldId id="30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11/27/2016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943" y="2837872"/>
            <a:ext cx="8641722" cy="1325563"/>
          </a:xfrm>
        </p:spPr>
        <p:txBody>
          <a:bodyPr>
            <a:noAutofit/>
          </a:bodyPr>
          <a:lstStyle/>
          <a:p>
            <a:pPr algn="ctr"/>
            <a:r>
              <a:rPr lang="en-US" sz="2400" b="1" baseline="30000" dirty="0">
                <a:effectLst>
                  <a:outerShdw blurRad="38100" dist="38100" dir="2700000" algn="tl">
                    <a:srgbClr val="000000">
                      <a:alpha val="43137"/>
                    </a:srgbClr>
                  </a:outerShdw>
                </a:effectLst>
                <a:latin typeface="+mn-lt"/>
              </a:rPr>
              <a:t>4 </a:t>
            </a:r>
            <a:r>
              <a:rPr lang="en-US" sz="2400" b="1" dirty="0">
                <a:effectLst>
                  <a:outerShdw blurRad="38100" dist="38100" dir="2700000" algn="tl">
                    <a:srgbClr val="000000">
                      <a:alpha val="43137"/>
                    </a:srgbClr>
                  </a:outerShdw>
                </a:effectLst>
                <a:latin typeface="+mn-lt"/>
              </a:rPr>
              <a:t>For it is impossible in the case of those who have once been enlightened, tasted the heavenly gift, become partakers of the Holy Spirit, </a:t>
            </a:r>
            <a:r>
              <a:rPr lang="en-US" sz="2400" b="1" baseline="30000" dirty="0">
                <a:effectLst>
                  <a:outerShdw blurRad="38100" dist="38100" dir="2700000" algn="tl">
                    <a:srgbClr val="000000">
                      <a:alpha val="43137"/>
                    </a:srgbClr>
                  </a:outerShdw>
                </a:effectLst>
                <a:latin typeface="+mn-lt"/>
              </a:rPr>
              <a:t>5 </a:t>
            </a:r>
            <a:r>
              <a:rPr lang="en-US" sz="2400" b="1" dirty="0">
                <a:effectLst>
                  <a:outerShdw blurRad="38100" dist="38100" dir="2700000" algn="tl">
                    <a:srgbClr val="000000">
                      <a:alpha val="43137"/>
                    </a:srgbClr>
                  </a:outerShdw>
                </a:effectLst>
                <a:latin typeface="+mn-lt"/>
              </a:rPr>
              <a:t>tasted the good word of God and the miracles of the coming age, </a:t>
            </a:r>
            <a:r>
              <a:rPr lang="en-US" sz="2400" b="1" baseline="30000" dirty="0">
                <a:effectLst>
                  <a:outerShdw blurRad="38100" dist="38100" dir="2700000" algn="tl">
                    <a:srgbClr val="000000">
                      <a:alpha val="43137"/>
                    </a:srgbClr>
                  </a:outerShdw>
                </a:effectLst>
                <a:latin typeface="+mn-lt"/>
              </a:rPr>
              <a:t>6</a:t>
            </a:r>
            <a:r>
              <a:rPr lang="en-US" sz="2400" b="1" dirty="0">
                <a:effectLst>
                  <a:outerShdw blurRad="38100" dist="38100" dir="2700000" algn="tl">
                    <a:srgbClr val="000000">
                      <a:alpha val="43137"/>
                    </a:srgbClr>
                  </a:outerShdw>
                </a:effectLst>
                <a:latin typeface="+mn-lt"/>
              </a:rPr>
              <a:t> and then have committed apostasy, to renew them again to repentance, since they are crucifying the Son of God for themselves all over again and holding him up to contempt. </a:t>
            </a:r>
            <a:r>
              <a:rPr lang="en-US" sz="2400" b="1" baseline="30000" dirty="0">
                <a:effectLst>
                  <a:outerShdw blurRad="38100" dist="38100" dir="2700000" algn="tl">
                    <a:srgbClr val="000000">
                      <a:alpha val="43137"/>
                    </a:srgbClr>
                  </a:outerShdw>
                </a:effectLst>
                <a:latin typeface="+mn-lt"/>
              </a:rPr>
              <a:t>7</a:t>
            </a:r>
            <a:r>
              <a:rPr lang="en-US" sz="2400" b="1" dirty="0">
                <a:effectLst>
                  <a:outerShdw blurRad="38100" dist="38100" dir="2700000" algn="tl">
                    <a:srgbClr val="000000">
                      <a:alpha val="43137"/>
                    </a:srgbClr>
                  </a:outerShdw>
                </a:effectLst>
                <a:latin typeface="+mn-lt"/>
              </a:rPr>
              <a:t> For the ground that has soaked up the rain that frequently falls on it and yields useful vegetation for those who tend it receives a blessing from God. </a:t>
            </a:r>
            <a:r>
              <a:rPr lang="en-US" sz="2400" b="1" baseline="30000" dirty="0">
                <a:effectLst>
                  <a:outerShdw blurRad="38100" dist="38100" dir="2700000" algn="tl">
                    <a:srgbClr val="000000">
                      <a:alpha val="43137"/>
                    </a:srgbClr>
                  </a:outerShdw>
                </a:effectLst>
                <a:latin typeface="+mn-lt"/>
              </a:rPr>
              <a:t>8</a:t>
            </a:r>
            <a:r>
              <a:rPr lang="en-US" sz="2400" b="1" dirty="0">
                <a:effectLst>
                  <a:outerShdw blurRad="38100" dist="38100" dir="2700000" algn="tl">
                    <a:srgbClr val="000000">
                      <a:alpha val="43137"/>
                    </a:srgbClr>
                  </a:outerShdw>
                </a:effectLst>
                <a:latin typeface="+mn-lt"/>
              </a:rPr>
              <a:t> But if it produces thorns and thistles, it is useless and about to be cursed; its fate is to be burned. </a:t>
            </a:r>
            <a:r>
              <a:rPr lang="en-US" sz="2400" b="1" baseline="30000" dirty="0">
                <a:effectLst>
                  <a:outerShdw blurRad="38100" dist="38100" dir="2700000" algn="tl">
                    <a:srgbClr val="000000">
                      <a:alpha val="43137"/>
                    </a:srgbClr>
                  </a:outerShdw>
                </a:effectLst>
                <a:latin typeface="+mn-lt"/>
              </a:rPr>
              <a:t>9</a:t>
            </a:r>
            <a:r>
              <a:rPr lang="en-US" sz="2400" b="1" dirty="0">
                <a:effectLst>
                  <a:outerShdw blurRad="38100" dist="38100" dir="2700000" algn="tl">
                    <a:srgbClr val="000000">
                      <a:alpha val="43137"/>
                    </a:srgbClr>
                  </a:outerShdw>
                </a:effectLst>
                <a:latin typeface="+mn-lt"/>
              </a:rPr>
              <a:t> But in your case, dear friends, even though we speak like this, we are convinced of better things relating to salvation.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For God is not unjust so as to forget your work and the love you have demonstrated for his name, in having served and continuing to serve the saints. </a:t>
            </a:r>
            <a:r>
              <a:rPr lang="en-US" sz="2400" b="1" baseline="30000" dirty="0">
                <a:effectLst>
                  <a:outerShdw blurRad="38100" dist="38100" dir="2700000" algn="tl">
                    <a:srgbClr val="000000">
                      <a:alpha val="43137"/>
                    </a:srgbClr>
                  </a:outerShdw>
                </a:effectLst>
                <a:latin typeface="+mn-lt"/>
              </a:rPr>
              <a:t>11 </a:t>
            </a:r>
            <a:r>
              <a:rPr lang="en-US" sz="2400" b="1" dirty="0">
                <a:effectLst>
                  <a:outerShdw blurRad="38100" dist="38100" dir="2700000" algn="tl">
                    <a:srgbClr val="000000">
                      <a:alpha val="43137"/>
                    </a:srgbClr>
                  </a:outerShdw>
                </a:effectLst>
                <a:latin typeface="+mn-lt"/>
              </a:rPr>
              <a:t>But we passionately want each of you to demonstrate the same eagerness for the fulfillment of your hope until the end, </a:t>
            </a:r>
            <a:r>
              <a:rPr lang="en-US" sz="2400" b="1" baseline="30000" dirty="0">
                <a:effectLst>
                  <a:outerShdw blurRad="38100" dist="38100" dir="2700000" algn="tl">
                    <a:srgbClr val="000000">
                      <a:alpha val="43137"/>
                    </a:srgbClr>
                  </a:outerShdw>
                </a:effectLst>
                <a:latin typeface="+mn-lt"/>
              </a:rPr>
              <a:t>12 </a:t>
            </a:r>
            <a:r>
              <a:rPr lang="en-US" sz="2400" b="1" dirty="0" smtClean="0">
                <a:effectLst>
                  <a:outerShdw blurRad="38100" dist="38100" dir="2700000" algn="tl">
                    <a:srgbClr val="000000">
                      <a:alpha val="43137"/>
                    </a:srgbClr>
                  </a:outerShdw>
                </a:effectLst>
                <a:latin typeface="+mn-lt"/>
              </a:rPr>
              <a:t>so that you may not be sluggish, but imitators of those who through faith and perseverance inherit the promises. </a:t>
            </a: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1800" b="1" dirty="0" smtClean="0">
                <a:effectLst>
                  <a:outerShdw blurRad="38100" dist="38100" dir="2700000" algn="tl">
                    <a:srgbClr val="000000">
                      <a:alpha val="43137"/>
                    </a:srgbClr>
                  </a:outerShdw>
                </a:effectLst>
                <a:latin typeface="+mn-lt"/>
              </a:rPr>
              <a:t>Hebrews </a:t>
            </a:r>
            <a:r>
              <a:rPr lang="en-US" sz="1800" b="1" dirty="0" smtClean="0">
                <a:effectLst>
                  <a:outerShdw blurRad="38100" dist="38100" dir="2700000" algn="tl">
                    <a:srgbClr val="000000">
                      <a:alpha val="43137"/>
                    </a:srgbClr>
                  </a:outerShdw>
                </a:effectLst>
                <a:latin typeface="+mn-lt"/>
              </a:rPr>
              <a:t>6:4-12 NET</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7652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943" y="2837872"/>
            <a:ext cx="8641722" cy="1325563"/>
          </a:xfrm>
        </p:spPr>
        <p:txBody>
          <a:bodyPr>
            <a:noAutofit/>
          </a:bodyPr>
          <a:lstStyle/>
          <a:p>
            <a:pPr algn="ctr"/>
            <a:r>
              <a:rPr lang="en-US" sz="2400" b="1" baseline="30000" dirty="0">
                <a:effectLst>
                  <a:outerShdw blurRad="38100" dist="38100" dir="2700000" algn="tl">
                    <a:srgbClr val="000000">
                      <a:alpha val="43137"/>
                    </a:srgbClr>
                  </a:outerShdw>
                </a:effectLst>
                <a:latin typeface="+mn-lt"/>
              </a:rPr>
              <a:t>4 </a:t>
            </a:r>
            <a:r>
              <a:rPr lang="en-US" sz="2400" b="1" dirty="0">
                <a:effectLst>
                  <a:outerShdw blurRad="38100" dist="38100" dir="2700000" algn="tl">
                    <a:srgbClr val="000000">
                      <a:alpha val="43137"/>
                    </a:srgbClr>
                  </a:outerShdw>
                </a:effectLst>
                <a:latin typeface="+mn-lt"/>
              </a:rPr>
              <a:t>For it is impossible in the case of </a:t>
            </a:r>
            <a:r>
              <a:rPr lang="en-US" sz="2400" b="1" dirty="0">
                <a:solidFill>
                  <a:srgbClr val="C00000"/>
                </a:solidFill>
                <a:effectLst>
                  <a:outerShdw blurRad="38100" dist="38100" dir="2700000" algn="tl">
                    <a:srgbClr val="000000">
                      <a:alpha val="43137"/>
                    </a:srgbClr>
                  </a:outerShdw>
                </a:effectLst>
                <a:latin typeface="+mn-lt"/>
              </a:rPr>
              <a:t>those</a:t>
            </a:r>
            <a:r>
              <a:rPr lang="en-US" sz="2400" b="1" dirty="0">
                <a:effectLst>
                  <a:outerShdw blurRad="38100" dist="38100" dir="2700000" algn="tl">
                    <a:srgbClr val="000000">
                      <a:alpha val="43137"/>
                    </a:srgbClr>
                  </a:outerShdw>
                </a:effectLst>
                <a:latin typeface="+mn-lt"/>
              </a:rPr>
              <a:t> who have once been enlightened, tasted the heavenly gift, become partakers of the Holy Spirit, </a:t>
            </a:r>
            <a:r>
              <a:rPr lang="en-US" sz="2400" b="1" baseline="30000" dirty="0">
                <a:effectLst>
                  <a:outerShdw blurRad="38100" dist="38100" dir="2700000" algn="tl">
                    <a:srgbClr val="000000">
                      <a:alpha val="43137"/>
                    </a:srgbClr>
                  </a:outerShdw>
                </a:effectLst>
                <a:latin typeface="+mn-lt"/>
              </a:rPr>
              <a:t>5 </a:t>
            </a:r>
            <a:r>
              <a:rPr lang="en-US" sz="2400" b="1" dirty="0">
                <a:effectLst>
                  <a:outerShdw blurRad="38100" dist="38100" dir="2700000" algn="tl">
                    <a:srgbClr val="000000">
                      <a:alpha val="43137"/>
                    </a:srgbClr>
                  </a:outerShdw>
                </a:effectLst>
                <a:latin typeface="+mn-lt"/>
              </a:rPr>
              <a:t>tasted the good word of God and the miracles of the coming age, </a:t>
            </a:r>
            <a:r>
              <a:rPr lang="en-US" sz="2400" b="1" baseline="30000" dirty="0">
                <a:effectLst>
                  <a:outerShdw blurRad="38100" dist="38100" dir="2700000" algn="tl">
                    <a:srgbClr val="000000">
                      <a:alpha val="43137"/>
                    </a:srgbClr>
                  </a:outerShdw>
                </a:effectLst>
                <a:latin typeface="+mn-lt"/>
              </a:rPr>
              <a:t>6</a:t>
            </a:r>
            <a:r>
              <a:rPr lang="en-US" sz="2400" b="1" dirty="0">
                <a:effectLst>
                  <a:outerShdw blurRad="38100" dist="38100" dir="2700000" algn="tl">
                    <a:srgbClr val="000000">
                      <a:alpha val="43137"/>
                    </a:srgbClr>
                  </a:outerShdw>
                </a:effectLst>
                <a:latin typeface="+mn-lt"/>
              </a:rPr>
              <a:t> and then have committed apostasy, to renew </a:t>
            </a:r>
            <a:r>
              <a:rPr lang="en-US" sz="2400" b="1" dirty="0">
                <a:solidFill>
                  <a:srgbClr val="C00000"/>
                </a:solidFill>
                <a:effectLst>
                  <a:outerShdw blurRad="38100" dist="38100" dir="2700000" algn="tl">
                    <a:srgbClr val="000000">
                      <a:alpha val="43137"/>
                    </a:srgbClr>
                  </a:outerShdw>
                </a:effectLst>
                <a:latin typeface="+mn-lt"/>
              </a:rPr>
              <a:t>them</a:t>
            </a:r>
            <a:r>
              <a:rPr lang="en-US" sz="2400" b="1" dirty="0">
                <a:effectLst>
                  <a:outerShdw blurRad="38100" dist="38100" dir="2700000" algn="tl">
                    <a:srgbClr val="000000">
                      <a:alpha val="43137"/>
                    </a:srgbClr>
                  </a:outerShdw>
                </a:effectLst>
                <a:latin typeface="+mn-lt"/>
              </a:rPr>
              <a:t> again to repentance, since </a:t>
            </a:r>
            <a:r>
              <a:rPr lang="en-US" sz="2400" b="1" dirty="0">
                <a:solidFill>
                  <a:srgbClr val="C00000"/>
                </a:solidFill>
                <a:effectLst>
                  <a:outerShdw blurRad="38100" dist="38100" dir="2700000" algn="tl">
                    <a:srgbClr val="000000">
                      <a:alpha val="43137"/>
                    </a:srgbClr>
                  </a:outerShdw>
                </a:effectLst>
                <a:latin typeface="+mn-lt"/>
              </a:rPr>
              <a:t>they</a:t>
            </a:r>
            <a:r>
              <a:rPr lang="en-US" sz="2400" b="1" dirty="0">
                <a:effectLst>
                  <a:outerShdw blurRad="38100" dist="38100" dir="2700000" algn="tl">
                    <a:srgbClr val="000000">
                      <a:alpha val="43137"/>
                    </a:srgbClr>
                  </a:outerShdw>
                </a:effectLst>
                <a:latin typeface="+mn-lt"/>
              </a:rPr>
              <a:t> are crucifying the Son of God for </a:t>
            </a:r>
            <a:r>
              <a:rPr lang="en-US" sz="2400" b="1" dirty="0">
                <a:solidFill>
                  <a:srgbClr val="C00000"/>
                </a:solidFill>
                <a:effectLst>
                  <a:outerShdw blurRad="38100" dist="38100" dir="2700000" algn="tl">
                    <a:srgbClr val="000000">
                      <a:alpha val="43137"/>
                    </a:srgbClr>
                  </a:outerShdw>
                </a:effectLst>
                <a:latin typeface="+mn-lt"/>
              </a:rPr>
              <a:t>themselves</a:t>
            </a:r>
            <a:r>
              <a:rPr lang="en-US" sz="2400" b="1" dirty="0">
                <a:effectLst>
                  <a:outerShdw blurRad="38100" dist="38100" dir="2700000" algn="tl">
                    <a:srgbClr val="000000">
                      <a:alpha val="43137"/>
                    </a:srgbClr>
                  </a:outerShdw>
                </a:effectLst>
                <a:latin typeface="+mn-lt"/>
              </a:rPr>
              <a:t> all over again and holding him up to contempt. </a:t>
            </a:r>
            <a:r>
              <a:rPr lang="en-US" sz="2400" b="1" baseline="30000" dirty="0">
                <a:effectLst>
                  <a:outerShdw blurRad="38100" dist="38100" dir="2700000" algn="tl">
                    <a:srgbClr val="000000">
                      <a:alpha val="43137"/>
                    </a:srgbClr>
                  </a:outerShdw>
                </a:effectLst>
                <a:latin typeface="+mn-lt"/>
              </a:rPr>
              <a:t>7</a:t>
            </a:r>
            <a:r>
              <a:rPr lang="en-US" sz="2400" b="1" dirty="0">
                <a:effectLst>
                  <a:outerShdw blurRad="38100" dist="38100" dir="2700000" algn="tl">
                    <a:srgbClr val="000000">
                      <a:alpha val="43137"/>
                    </a:srgbClr>
                  </a:outerShdw>
                </a:effectLst>
                <a:latin typeface="+mn-lt"/>
              </a:rPr>
              <a:t> For the ground that has soaked up the rain that frequently falls on it and yields useful vegetation for those who tend it receives a blessing from God. </a:t>
            </a:r>
            <a:r>
              <a:rPr lang="en-US" sz="2400" b="1" baseline="30000" dirty="0">
                <a:effectLst>
                  <a:outerShdw blurRad="38100" dist="38100" dir="2700000" algn="tl">
                    <a:srgbClr val="000000">
                      <a:alpha val="43137"/>
                    </a:srgbClr>
                  </a:outerShdw>
                </a:effectLst>
                <a:latin typeface="+mn-lt"/>
              </a:rPr>
              <a:t>8</a:t>
            </a:r>
            <a:r>
              <a:rPr lang="en-US" sz="2400" b="1" dirty="0">
                <a:effectLst>
                  <a:outerShdw blurRad="38100" dist="38100" dir="2700000" algn="tl">
                    <a:srgbClr val="000000">
                      <a:alpha val="43137"/>
                    </a:srgbClr>
                  </a:outerShdw>
                </a:effectLst>
                <a:latin typeface="+mn-lt"/>
              </a:rPr>
              <a:t> But if it produces thorns and thistles, it is useless and about to be cursed; its fate is to be burned. </a:t>
            </a:r>
            <a:r>
              <a:rPr lang="en-US" sz="2400" b="1" baseline="30000" dirty="0">
                <a:effectLst>
                  <a:outerShdw blurRad="38100" dist="38100" dir="2700000" algn="tl">
                    <a:srgbClr val="000000">
                      <a:alpha val="43137"/>
                    </a:srgbClr>
                  </a:outerShdw>
                </a:effectLst>
                <a:latin typeface="+mn-lt"/>
              </a:rPr>
              <a:t>9</a:t>
            </a:r>
            <a:r>
              <a:rPr lang="en-US" sz="2400" b="1" dirty="0">
                <a:effectLst>
                  <a:outerShdw blurRad="38100" dist="38100" dir="2700000" algn="tl">
                    <a:srgbClr val="000000">
                      <a:alpha val="43137"/>
                    </a:srgbClr>
                  </a:outerShdw>
                </a:effectLst>
                <a:latin typeface="+mn-lt"/>
              </a:rPr>
              <a:t> But in </a:t>
            </a:r>
            <a:r>
              <a:rPr lang="en-US" sz="2400" b="1" dirty="0">
                <a:solidFill>
                  <a:srgbClr val="C00000"/>
                </a:solidFill>
                <a:effectLst>
                  <a:outerShdw blurRad="38100" dist="38100" dir="2700000" algn="tl">
                    <a:srgbClr val="000000">
                      <a:alpha val="43137"/>
                    </a:srgbClr>
                  </a:outerShdw>
                </a:effectLst>
                <a:latin typeface="+mn-lt"/>
              </a:rPr>
              <a:t>your</a:t>
            </a:r>
            <a:r>
              <a:rPr lang="en-US" sz="2400" b="1" dirty="0">
                <a:effectLst>
                  <a:outerShdw blurRad="38100" dist="38100" dir="2700000" algn="tl">
                    <a:srgbClr val="000000">
                      <a:alpha val="43137"/>
                    </a:srgbClr>
                  </a:outerShdw>
                </a:effectLst>
                <a:latin typeface="+mn-lt"/>
              </a:rPr>
              <a:t> case, dear friends, even though </a:t>
            </a:r>
            <a:r>
              <a:rPr lang="en-US" sz="2400" b="1" dirty="0">
                <a:solidFill>
                  <a:srgbClr val="C00000"/>
                </a:solidFill>
                <a:effectLst>
                  <a:outerShdw blurRad="38100" dist="38100" dir="2700000" algn="tl">
                    <a:srgbClr val="000000">
                      <a:alpha val="43137"/>
                    </a:srgbClr>
                  </a:outerShdw>
                </a:effectLst>
                <a:latin typeface="+mn-lt"/>
              </a:rPr>
              <a:t>we</a:t>
            </a:r>
            <a:r>
              <a:rPr lang="en-US" sz="2400" b="1" dirty="0">
                <a:effectLst>
                  <a:outerShdw blurRad="38100" dist="38100" dir="2700000" algn="tl">
                    <a:srgbClr val="000000">
                      <a:alpha val="43137"/>
                    </a:srgbClr>
                  </a:outerShdw>
                </a:effectLst>
                <a:latin typeface="+mn-lt"/>
              </a:rPr>
              <a:t> speak like this, </a:t>
            </a:r>
            <a:r>
              <a:rPr lang="en-US" sz="2400" b="1" dirty="0">
                <a:solidFill>
                  <a:srgbClr val="C00000"/>
                </a:solidFill>
                <a:effectLst>
                  <a:outerShdw blurRad="38100" dist="38100" dir="2700000" algn="tl">
                    <a:srgbClr val="000000">
                      <a:alpha val="43137"/>
                    </a:srgbClr>
                  </a:outerShdw>
                </a:effectLst>
                <a:latin typeface="+mn-lt"/>
              </a:rPr>
              <a:t>we</a:t>
            </a:r>
            <a:r>
              <a:rPr lang="en-US" sz="2400" b="1" dirty="0">
                <a:effectLst>
                  <a:outerShdw blurRad="38100" dist="38100" dir="2700000" algn="tl">
                    <a:srgbClr val="000000">
                      <a:alpha val="43137"/>
                    </a:srgbClr>
                  </a:outerShdw>
                </a:effectLst>
                <a:latin typeface="+mn-lt"/>
              </a:rPr>
              <a:t> are convinced of better things relating to salvation.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For God is not unjust so as to forget </a:t>
            </a:r>
            <a:r>
              <a:rPr lang="en-US" sz="2400" b="1" dirty="0">
                <a:solidFill>
                  <a:srgbClr val="C00000"/>
                </a:solidFill>
                <a:effectLst>
                  <a:outerShdw blurRad="38100" dist="38100" dir="2700000" algn="tl">
                    <a:srgbClr val="000000">
                      <a:alpha val="43137"/>
                    </a:srgbClr>
                  </a:outerShdw>
                </a:effectLst>
                <a:latin typeface="+mn-lt"/>
              </a:rPr>
              <a:t>your</a:t>
            </a:r>
            <a:r>
              <a:rPr lang="en-US" sz="2400" b="1" dirty="0">
                <a:effectLst>
                  <a:outerShdw blurRad="38100" dist="38100" dir="2700000" algn="tl">
                    <a:srgbClr val="000000">
                      <a:alpha val="43137"/>
                    </a:srgbClr>
                  </a:outerShdw>
                </a:effectLst>
                <a:latin typeface="+mn-lt"/>
              </a:rPr>
              <a:t> work and the love </a:t>
            </a:r>
            <a:r>
              <a:rPr lang="en-US" sz="2400" b="1" dirty="0">
                <a:solidFill>
                  <a:srgbClr val="C00000"/>
                </a:solidFill>
                <a:effectLst>
                  <a:outerShdw blurRad="38100" dist="38100" dir="2700000" algn="tl">
                    <a:srgbClr val="000000">
                      <a:alpha val="43137"/>
                    </a:srgbClr>
                  </a:outerShdw>
                </a:effectLst>
                <a:latin typeface="+mn-lt"/>
              </a:rPr>
              <a:t>you</a:t>
            </a:r>
            <a:r>
              <a:rPr lang="en-US" sz="2400" b="1" dirty="0">
                <a:effectLst>
                  <a:outerShdw blurRad="38100" dist="38100" dir="2700000" algn="tl">
                    <a:srgbClr val="000000">
                      <a:alpha val="43137"/>
                    </a:srgbClr>
                  </a:outerShdw>
                </a:effectLst>
                <a:latin typeface="+mn-lt"/>
              </a:rPr>
              <a:t> have demonstrated for his name, in having served and continuing to serve the saints. </a:t>
            </a:r>
            <a:r>
              <a:rPr lang="en-US" sz="2400" b="1" baseline="30000" dirty="0">
                <a:effectLst>
                  <a:outerShdw blurRad="38100" dist="38100" dir="2700000" algn="tl">
                    <a:srgbClr val="000000">
                      <a:alpha val="43137"/>
                    </a:srgbClr>
                  </a:outerShdw>
                </a:effectLst>
                <a:latin typeface="+mn-lt"/>
              </a:rPr>
              <a:t>11 </a:t>
            </a:r>
            <a:r>
              <a:rPr lang="en-US" sz="2400" b="1" dirty="0">
                <a:effectLst>
                  <a:outerShdw blurRad="38100" dist="38100" dir="2700000" algn="tl">
                    <a:srgbClr val="000000">
                      <a:alpha val="43137"/>
                    </a:srgbClr>
                  </a:outerShdw>
                </a:effectLst>
                <a:latin typeface="+mn-lt"/>
              </a:rPr>
              <a:t>But we passionately want each of </a:t>
            </a:r>
            <a:r>
              <a:rPr lang="en-US" sz="2400" b="1" dirty="0">
                <a:solidFill>
                  <a:srgbClr val="C00000"/>
                </a:solidFill>
                <a:effectLst>
                  <a:outerShdw blurRad="38100" dist="38100" dir="2700000" algn="tl">
                    <a:srgbClr val="000000">
                      <a:alpha val="43137"/>
                    </a:srgbClr>
                  </a:outerShdw>
                </a:effectLst>
                <a:latin typeface="+mn-lt"/>
              </a:rPr>
              <a:t>you</a:t>
            </a:r>
            <a:r>
              <a:rPr lang="en-US" sz="2400" b="1" dirty="0">
                <a:effectLst>
                  <a:outerShdw blurRad="38100" dist="38100" dir="2700000" algn="tl">
                    <a:srgbClr val="000000">
                      <a:alpha val="43137"/>
                    </a:srgbClr>
                  </a:outerShdw>
                </a:effectLst>
                <a:latin typeface="+mn-lt"/>
              </a:rPr>
              <a:t> to demonstrate the same eagerness for the fulfillment of </a:t>
            </a:r>
            <a:r>
              <a:rPr lang="en-US" sz="2400" b="1" dirty="0">
                <a:solidFill>
                  <a:srgbClr val="C00000"/>
                </a:solidFill>
                <a:effectLst>
                  <a:outerShdw blurRad="38100" dist="38100" dir="2700000" algn="tl">
                    <a:srgbClr val="000000">
                      <a:alpha val="43137"/>
                    </a:srgbClr>
                  </a:outerShdw>
                </a:effectLst>
                <a:latin typeface="+mn-lt"/>
              </a:rPr>
              <a:t>your</a:t>
            </a:r>
            <a:r>
              <a:rPr lang="en-US" sz="2400" b="1" dirty="0">
                <a:effectLst>
                  <a:outerShdw blurRad="38100" dist="38100" dir="2700000" algn="tl">
                    <a:srgbClr val="000000">
                      <a:alpha val="43137"/>
                    </a:srgbClr>
                  </a:outerShdw>
                </a:effectLst>
                <a:latin typeface="+mn-lt"/>
              </a:rPr>
              <a:t> hope until the end, </a:t>
            </a:r>
            <a:r>
              <a:rPr lang="en-US" sz="2400" b="1" baseline="30000" dirty="0">
                <a:effectLst>
                  <a:outerShdw blurRad="38100" dist="38100" dir="2700000" algn="tl">
                    <a:srgbClr val="000000">
                      <a:alpha val="43137"/>
                    </a:srgbClr>
                  </a:outerShdw>
                </a:effectLst>
                <a:latin typeface="+mn-lt"/>
              </a:rPr>
              <a:t>12 </a:t>
            </a:r>
            <a:r>
              <a:rPr lang="en-US" sz="2400" b="1" dirty="0" smtClean="0">
                <a:effectLst>
                  <a:outerShdw blurRad="38100" dist="38100" dir="2700000" algn="tl">
                    <a:srgbClr val="000000">
                      <a:alpha val="43137"/>
                    </a:srgbClr>
                  </a:outerShdw>
                </a:effectLst>
                <a:latin typeface="+mn-lt"/>
              </a:rPr>
              <a:t>so that </a:t>
            </a:r>
            <a:r>
              <a:rPr lang="en-US" sz="2400" b="1" dirty="0" smtClean="0">
                <a:solidFill>
                  <a:srgbClr val="C00000"/>
                </a:solidFill>
                <a:effectLst>
                  <a:outerShdw blurRad="38100" dist="38100" dir="2700000" algn="tl">
                    <a:srgbClr val="000000">
                      <a:alpha val="43137"/>
                    </a:srgbClr>
                  </a:outerShdw>
                </a:effectLst>
                <a:latin typeface="+mn-lt"/>
              </a:rPr>
              <a:t>you</a:t>
            </a:r>
            <a:r>
              <a:rPr lang="en-US" sz="2400" b="1" dirty="0" smtClean="0">
                <a:effectLst>
                  <a:outerShdw blurRad="38100" dist="38100" dir="2700000" algn="tl">
                    <a:srgbClr val="000000">
                      <a:alpha val="43137"/>
                    </a:srgbClr>
                  </a:outerShdw>
                </a:effectLst>
                <a:latin typeface="+mn-lt"/>
              </a:rPr>
              <a:t> may not be sluggish, but imitators of those who through faith and perseverance inherit the promises. </a:t>
            </a: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1800" b="1" dirty="0" smtClean="0">
                <a:effectLst>
                  <a:outerShdw blurRad="38100" dist="38100" dir="2700000" algn="tl">
                    <a:srgbClr val="000000">
                      <a:alpha val="43137"/>
                    </a:srgbClr>
                  </a:outerShdw>
                </a:effectLst>
                <a:latin typeface="+mn-lt"/>
              </a:rPr>
              <a:t>Hebrews </a:t>
            </a:r>
            <a:r>
              <a:rPr lang="en-US" sz="1800" b="1" dirty="0" smtClean="0">
                <a:effectLst>
                  <a:outerShdw blurRad="38100" dist="38100" dir="2700000" algn="tl">
                    <a:srgbClr val="000000">
                      <a:alpha val="43137"/>
                    </a:srgbClr>
                  </a:outerShdw>
                </a:effectLst>
                <a:latin typeface="+mn-lt"/>
              </a:rPr>
              <a:t>6:4-12 NET</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25666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57" y="-137148"/>
            <a:ext cx="7886700" cy="1325563"/>
          </a:xfrm>
        </p:spPr>
        <p:txBody>
          <a:bodyPr/>
          <a:lstStyle/>
          <a:p>
            <a:r>
              <a:rPr lang="en-US" b="1" dirty="0" smtClean="0">
                <a:effectLst>
                  <a:outerShdw blurRad="38100" dist="38100" dir="2700000" algn="tl">
                    <a:srgbClr val="000000">
                      <a:alpha val="43137"/>
                    </a:srgbClr>
                  </a:outerShdw>
                </a:effectLst>
                <a:latin typeface="+mn-lt"/>
              </a:rPr>
              <a:t>A Tale of Two Fields</a:t>
            </a:r>
            <a:endParaRPr lang="en-US" b="1" dirty="0">
              <a:effectLst>
                <a:outerShdw blurRad="38100" dist="38100" dir="2700000" algn="tl">
                  <a:srgbClr val="000000">
                    <a:alpha val="43137"/>
                  </a:srgbClr>
                </a:outerShdw>
              </a:effectLst>
              <a:latin typeface="+mn-lt"/>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9245" y="1124013"/>
            <a:ext cx="4367816" cy="3259063"/>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2907" y="3336608"/>
            <a:ext cx="4584881" cy="3226287"/>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0201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305" y="2696201"/>
            <a:ext cx="8706119" cy="1325563"/>
          </a:xfrm>
        </p:spPr>
        <p:txBody>
          <a:bodyPr>
            <a:noAutofit/>
          </a:bodyPr>
          <a:lstStyle/>
          <a:p>
            <a:pPr algn="ctr"/>
            <a:r>
              <a:rPr lang="en-US" sz="2600" b="1" baseline="30000" dirty="0">
                <a:effectLst>
                  <a:outerShdw blurRad="38100" dist="38100" dir="2700000" algn="tl">
                    <a:srgbClr val="000000">
                      <a:alpha val="43137"/>
                    </a:srgbClr>
                  </a:outerShdw>
                </a:effectLst>
                <a:latin typeface="+mn-lt"/>
              </a:rPr>
              <a:t>15 </a:t>
            </a:r>
            <a:r>
              <a:rPr lang="en-US" sz="2600" b="1" dirty="0">
                <a:effectLst>
                  <a:outerShdw blurRad="38100" dist="38100" dir="2700000" algn="tl">
                    <a:srgbClr val="000000">
                      <a:alpha val="43137"/>
                    </a:srgbClr>
                  </a:outerShdw>
                </a:effectLst>
                <a:latin typeface="+mn-lt"/>
              </a:rPr>
              <a:t>“Beware of false prophets, who come to you in sheep's clothing but inwardly are ravenous wolves. </a:t>
            </a:r>
            <a:r>
              <a:rPr lang="en-US" sz="2600" b="1" baseline="30000" dirty="0">
                <a:effectLst>
                  <a:outerShdw blurRad="38100" dist="38100" dir="2700000" algn="tl">
                    <a:srgbClr val="000000">
                      <a:alpha val="43137"/>
                    </a:srgbClr>
                  </a:outerShdw>
                </a:effectLst>
                <a:latin typeface="+mn-lt"/>
              </a:rPr>
              <a:t>16 </a:t>
            </a:r>
            <a:r>
              <a:rPr lang="en-US" sz="2600" b="1" dirty="0">
                <a:effectLst>
                  <a:outerShdw blurRad="38100" dist="38100" dir="2700000" algn="tl">
                    <a:srgbClr val="000000">
                      <a:alpha val="43137"/>
                    </a:srgbClr>
                  </a:outerShdw>
                </a:effectLst>
                <a:latin typeface="+mn-lt"/>
              </a:rPr>
              <a:t>You will recognize them by their fruits. Are grapes gathered from </a:t>
            </a:r>
            <a:r>
              <a:rPr lang="en-US" sz="2600" b="1" dirty="0" err="1">
                <a:effectLst>
                  <a:outerShdw blurRad="38100" dist="38100" dir="2700000" algn="tl">
                    <a:srgbClr val="000000">
                      <a:alpha val="43137"/>
                    </a:srgbClr>
                  </a:outerShdw>
                </a:effectLst>
                <a:latin typeface="+mn-lt"/>
              </a:rPr>
              <a:t>thornbushes</a:t>
            </a:r>
            <a:r>
              <a:rPr lang="en-US" sz="2600" b="1" dirty="0">
                <a:effectLst>
                  <a:outerShdw blurRad="38100" dist="38100" dir="2700000" algn="tl">
                    <a:srgbClr val="000000">
                      <a:alpha val="43137"/>
                    </a:srgbClr>
                  </a:outerShdw>
                </a:effectLst>
                <a:latin typeface="+mn-lt"/>
              </a:rPr>
              <a:t>, or figs from thistles? </a:t>
            </a:r>
            <a:r>
              <a:rPr lang="en-US" sz="2600" b="1" baseline="30000" dirty="0">
                <a:effectLst>
                  <a:outerShdw blurRad="38100" dist="38100" dir="2700000" algn="tl">
                    <a:srgbClr val="000000">
                      <a:alpha val="43137"/>
                    </a:srgbClr>
                  </a:outerShdw>
                </a:effectLst>
                <a:latin typeface="+mn-lt"/>
              </a:rPr>
              <a:t>17 </a:t>
            </a:r>
            <a:r>
              <a:rPr lang="en-US" sz="2600" b="1" dirty="0">
                <a:effectLst>
                  <a:outerShdw blurRad="38100" dist="38100" dir="2700000" algn="tl">
                    <a:srgbClr val="000000">
                      <a:alpha val="43137"/>
                    </a:srgbClr>
                  </a:outerShdw>
                </a:effectLst>
                <a:latin typeface="+mn-lt"/>
              </a:rPr>
              <a:t>So, every healthy tree bears good fruit, but the diseased tree bears bad fruit. </a:t>
            </a:r>
            <a:r>
              <a:rPr lang="en-US" sz="2600" b="1" baseline="30000" dirty="0">
                <a:effectLst>
                  <a:outerShdw blurRad="38100" dist="38100" dir="2700000" algn="tl">
                    <a:srgbClr val="000000">
                      <a:alpha val="43137"/>
                    </a:srgbClr>
                  </a:outerShdw>
                </a:effectLst>
                <a:latin typeface="+mn-lt"/>
              </a:rPr>
              <a:t>18 </a:t>
            </a:r>
            <a:r>
              <a:rPr lang="en-US" sz="2600" b="1" dirty="0">
                <a:effectLst>
                  <a:outerShdw blurRad="38100" dist="38100" dir="2700000" algn="tl">
                    <a:srgbClr val="000000">
                      <a:alpha val="43137"/>
                    </a:srgbClr>
                  </a:outerShdw>
                </a:effectLst>
                <a:latin typeface="+mn-lt"/>
              </a:rPr>
              <a:t>A healthy tree cannot bear bad fruit, nor can a diseased tree bear good fruit. </a:t>
            </a:r>
            <a:r>
              <a:rPr lang="en-US" sz="2600" b="1" baseline="30000" dirty="0">
                <a:effectLst>
                  <a:outerShdw blurRad="38100" dist="38100" dir="2700000" algn="tl">
                    <a:srgbClr val="000000">
                      <a:alpha val="43137"/>
                    </a:srgbClr>
                  </a:outerShdw>
                </a:effectLst>
                <a:latin typeface="+mn-lt"/>
              </a:rPr>
              <a:t>19 </a:t>
            </a:r>
            <a:r>
              <a:rPr lang="en-US" sz="2600" b="1" dirty="0">
                <a:effectLst>
                  <a:outerShdw blurRad="38100" dist="38100" dir="2700000" algn="tl">
                    <a:srgbClr val="000000">
                      <a:alpha val="43137"/>
                    </a:srgbClr>
                  </a:outerShdw>
                </a:effectLst>
                <a:latin typeface="+mn-lt"/>
              </a:rPr>
              <a:t>Every tree that does not bear good fruit is cut down and thrown into the fire. </a:t>
            </a:r>
            <a:r>
              <a:rPr lang="en-US" sz="2600" b="1" baseline="30000" dirty="0">
                <a:effectLst>
                  <a:outerShdw blurRad="38100" dist="38100" dir="2700000" algn="tl">
                    <a:srgbClr val="000000">
                      <a:alpha val="43137"/>
                    </a:srgbClr>
                  </a:outerShdw>
                </a:effectLst>
                <a:latin typeface="+mn-lt"/>
              </a:rPr>
              <a:t>20 </a:t>
            </a:r>
            <a:r>
              <a:rPr lang="en-US" sz="2600" b="1" dirty="0">
                <a:effectLst>
                  <a:outerShdw blurRad="38100" dist="38100" dir="2700000" algn="tl">
                    <a:srgbClr val="000000">
                      <a:alpha val="43137"/>
                    </a:srgbClr>
                  </a:outerShdw>
                </a:effectLst>
                <a:latin typeface="+mn-lt"/>
              </a:rPr>
              <a:t>Thus you will recognize them by their fruits.  </a:t>
            </a:r>
            <a:r>
              <a:rPr lang="en-US" sz="2600" b="1" baseline="30000" dirty="0">
                <a:effectLst>
                  <a:outerShdw blurRad="38100" dist="38100" dir="2700000" algn="tl">
                    <a:srgbClr val="000000">
                      <a:alpha val="43137"/>
                    </a:srgbClr>
                  </a:outerShdw>
                </a:effectLst>
                <a:latin typeface="+mn-lt"/>
              </a:rPr>
              <a:t>21 </a:t>
            </a:r>
            <a:r>
              <a:rPr lang="en-US" sz="2600" b="1" dirty="0">
                <a:effectLst>
                  <a:outerShdw blurRad="38100" dist="38100" dir="2700000" algn="tl">
                    <a:srgbClr val="000000">
                      <a:alpha val="43137"/>
                    </a:srgbClr>
                  </a:outerShdw>
                </a:effectLst>
                <a:latin typeface="+mn-lt"/>
              </a:rPr>
              <a:t>“Not everyone who says to me, ‘Lord, Lord,’ will enter the kingdom of heaven, but the one who does the will of my Father who is in heaven.</a:t>
            </a:r>
            <a:r>
              <a:rPr lang="en-US" sz="2600" b="1" baseline="30000" dirty="0">
                <a:effectLst>
                  <a:outerShdw blurRad="38100" dist="38100" dir="2700000" algn="tl">
                    <a:srgbClr val="000000">
                      <a:alpha val="43137"/>
                    </a:srgbClr>
                  </a:outerShdw>
                </a:effectLst>
                <a:latin typeface="+mn-lt"/>
              </a:rPr>
              <a:t>22 </a:t>
            </a:r>
            <a:r>
              <a:rPr lang="en-US" sz="2600" b="1" dirty="0">
                <a:effectLst>
                  <a:outerShdw blurRad="38100" dist="38100" dir="2700000" algn="tl">
                    <a:srgbClr val="000000">
                      <a:alpha val="43137"/>
                    </a:srgbClr>
                  </a:outerShdw>
                </a:effectLst>
                <a:latin typeface="+mn-lt"/>
              </a:rPr>
              <a:t>On that day many will say to me, ‘Lord, Lord, did we not prophesy in your name, and cast out demons in your name, and do many mighty works in your name?’ </a:t>
            </a:r>
            <a:r>
              <a:rPr lang="en-US" sz="2600" b="1" baseline="30000" dirty="0">
                <a:effectLst>
                  <a:outerShdw blurRad="38100" dist="38100" dir="2700000" algn="tl">
                    <a:srgbClr val="000000">
                      <a:alpha val="43137"/>
                    </a:srgbClr>
                  </a:outerShdw>
                </a:effectLst>
                <a:latin typeface="+mn-lt"/>
              </a:rPr>
              <a:t>23 </a:t>
            </a:r>
            <a:r>
              <a:rPr lang="en-US" sz="2600" b="1" dirty="0">
                <a:effectLst>
                  <a:outerShdw blurRad="38100" dist="38100" dir="2700000" algn="tl">
                    <a:srgbClr val="000000">
                      <a:alpha val="43137"/>
                    </a:srgbClr>
                  </a:outerShdw>
                </a:effectLst>
                <a:latin typeface="+mn-lt"/>
              </a:rPr>
              <a:t>And then will I declare to them, ‘I never knew you; depart from me, you workers of lawlessness</a:t>
            </a:r>
            <a:r>
              <a:rPr lang="en-US" sz="2600" b="1" dirty="0" smtClean="0">
                <a:effectLst>
                  <a:outerShdw blurRad="38100" dist="38100" dir="2700000" algn="tl">
                    <a:srgbClr val="000000">
                      <a:alpha val="43137"/>
                    </a:srgbClr>
                  </a:outerShdw>
                </a:effectLst>
                <a:latin typeface="+mn-lt"/>
              </a:rPr>
              <a:t>.’</a:t>
            </a: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Matthew 7:15-23 ESV</a:t>
            </a:r>
            <a:endParaRPr lang="en-US" sz="2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1536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943" y="2837872"/>
            <a:ext cx="8641722" cy="1325563"/>
          </a:xfrm>
        </p:spPr>
        <p:txBody>
          <a:bodyPr>
            <a:noAutofit/>
          </a:bodyPr>
          <a:lstStyle/>
          <a:p>
            <a:pPr algn="ct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4 </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For it is impossible in the case of those who have once been enlightened, tasted the heavenly gift, become partakers of the Holy Spirit,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5 </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tasted the good word of God and the miracles of the coming age,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6</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and then have committed apostasy, to renew them again to repentance, since they are crucifying the Son of God for themselves all over again and holding him up to contempt.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7</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For the ground that has soaked up the rain that frequently falls on it and yields useful vegetation for those who tend it receives a blessing from God.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8</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But if it produces thorns and thistles, it is useless and about to be cursed; its fate is to be burned.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9</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But in your case, dear friends, even though we speak like this, we are convinced of better things relating to salvation. </a:t>
            </a:r>
            <a:r>
              <a:rPr lang="en-US" sz="2400" b="1" baseline="30000" dirty="0">
                <a:effectLst>
                  <a:outerShdw blurRad="38100" dist="38100" dir="2700000" algn="tl">
                    <a:srgbClr val="000000">
                      <a:alpha val="43137"/>
                    </a:srgbClr>
                  </a:outerShdw>
                </a:effectLst>
                <a:latin typeface="+mn-lt"/>
              </a:rPr>
              <a:t>10</a:t>
            </a:r>
            <a:r>
              <a:rPr lang="en-US" sz="2400" b="1" dirty="0">
                <a:effectLst>
                  <a:outerShdw blurRad="38100" dist="38100" dir="2700000" algn="tl">
                    <a:srgbClr val="000000">
                      <a:alpha val="43137"/>
                    </a:srgbClr>
                  </a:outerShdw>
                </a:effectLst>
                <a:latin typeface="+mn-lt"/>
              </a:rPr>
              <a:t> For God is not unjust so as to forget your work and the love you have demonstrated for his name, in having served and continuing to serve the saints.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11 </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But we passionately want each of you to demonstrate the same eagerness for the fulfillment of your hope until the end,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12 </a:t>
            </a:r>
            <a:r>
              <a:rPr lang="en-US" sz="2400" b="1" dirty="0" smtClean="0">
                <a:solidFill>
                  <a:schemeClr val="tx1">
                    <a:lumMod val="65000"/>
                    <a:lumOff val="35000"/>
                  </a:schemeClr>
                </a:solidFill>
                <a:effectLst>
                  <a:outerShdw blurRad="38100" dist="38100" dir="2700000" algn="tl">
                    <a:srgbClr val="000000">
                      <a:alpha val="43137"/>
                    </a:srgbClr>
                  </a:outerShdw>
                </a:effectLst>
                <a:latin typeface="+mn-lt"/>
              </a:rPr>
              <a:t>so that you may not be sluggish, but imitators of those who through faith and perseverance inherit the promises. </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a:r>
            <a:br>
              <a:rPr lang="en-US" sz="2400" b="1" dirty="0">
                <a:solidFill>
                  <a:schemeClr val="tx1">
                    <a:lumMod val="65000"/>
                    <a:lumOff val="35000"/>
                  </a:schemeClr>
                </a:solidFill>
                <a:effectLst>
                  <a:outerShdw blurRad="38100" dist="38100" dir="2700000" algn="tl">
                    <a:srgbClr val="000000">
                      <a:alpha val="43137"/>
                    </a:srgbClr>
                  </a:outerShdw>
                </a:effectLst>
                <a:latin typeface="+mn-lt"/>
              </a:rPr>
            </a:br>
            <a:r>
              <a:rPr lang="en-US" sz="2400" b="1" dirty="0" smtClean="0">
                <a:solidFill>
                  <a:schemeClr val="tx1">
                    <a:lumMod val="65000"/>
                    <a:lumOff val="35000"/>
                  </a:schemeClr>
                </a:solidFill>
                <a:effectLst>
                  <a:outerShdw blurRad="38100" dist="38100" dir="2700000" algn="tl">
                    <a:srgbClr val="000000">
                      <a:alpha val="43137"/>
                    </a:srgbClr>
                  </a:outerShdw>
                </a:effectLst>
                <a:latin typeface="+mn-lt"/>
              </a:rPr>
              <a:t/>
            </a:r>
            <a:br>
              <a:rPr lang="en-US" sz="2400" b="1" dirty="0" smtClean="0">
                <a:solidFill>
                  <a:schemeClr val="tx1">
                    <a:lumMod val="65000"/>
                    <a:lumOff val="35000"/>
                  </a:schemeClr>
                </a:solidFill>
                <a:effectLst>
                  <a:outerShdw blurRad="38100" dist="38100" dir="2700000" algn="tl">
                    <a:srgbClr val="000000">
                      <a:alpha val="43137"/>
                    </a:srgbClr>
                  </a:outerShdw>
                </a:effectLst>
                <a:latin typeface="+mn-lt"/>
              </a:rPr>
            </a:br>
            <a:r>
              <a:rPr lang="en-US" sz="1800" b="1" dirty="0" smtClean="0">
                <a:effectLst>
                  <a:outerShdw blurRad="38100" dist="38100" dir="2700000" algn="tl">
                    <a:srgbClr val="000000">
                      <a:alpha val="43137"/>
                    </a:srgbClr>
                  </a:outerShdw>
                </a:effectLst>
                <a:latin typeface="+mn-lt"/>
              </a:rPr>
              <a:t>Hebrews </a:t>
            </a:r>
            <a:r>
              <a:rPr lang="en-US" sz="1800" b="1" dirty="0" smtClean="0">
                <a:effectLst>
                  <a:outerShdw blurRad="38100" dist="38100" dir="2700000" algn="tl">
                    <a:srgbClr val="000000">
                      <a:alpha val="43137"/>
                    </a:srgbClr>
                  </a:outerShdw>
                </a:effectLst>
                <a:latin typeface="+mn-lt"/>
              </a:rPr>
              <a:t>6:4-12 NET</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7312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943" y="2837872"/>
            <a:ext cx="8641722" cy="1325563"/>
          </a:xfrm>
        </p:spPr>
        <p:txBody>
          <a:bodyPr>
            <a:noAutofit/>
          </a:bodyPr>
          <a:lstStyle/>
          <a:p>
            <a:pPr algn="ct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4 </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For it is impossible in the case of those who have once been enlightened, tasted the heavenly gift, become partakers of the Holy Spirit,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5 </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tasted the good word of God and the miracles of the coming age,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6</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and then have committed apostasy, to renew them again to repentance, since they are crucifying the Son of God for themselves all over again and holding him up to contempt.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7</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For the ground that has soaked up the rain that frequently falls on it and yields useful vegetation for those who tend it receives a blessing from God.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8</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But if it produces thorns and thistles, it is useless and about to be cursed; its fate is to be burned.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9</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But in your case, dear friends, even though we speak like this, we are convinced of better things relating to salvation. </a:t>
            </a:r>
            <a:r>
              <a:rPr lang="en-US" sz="2400" b="1" baseline="30000" dirty="0">
                <a:solidFill>
                  <a:schemeClr val="tx1">
                    <a:lumMod val="65000"/>
                    <a:lumOff val="35000"/>
                  </a:schemeClr>
                </a:solidFill>
                <a:effectLst>
                  <a:outerShdw blurRad="38100" dist="38100" dir="2700000" algn="tl">
                    <a:srgbClr val="000000">
                      <a:alpha val="43137"/>
                    </a:srgbClr>
                  </a:outerShdw>
                </a:effectLst>
                <a:latin typeface="+mn-lt"/>
              </a:rPr>
              <a:t>10</a:t>
            </a:r>
            <a:r>
              <a:rPr lang="en-US" sz="2400" b="1" dirty="0">
                <a:solidFill>
                  <a:schemeClr val="tx1">
                    <a:lumMod val="65000"/>
                    <a:lumOff val="35000"/>
                  </a:schemeClr>
                </a:solidFill>
                <a:effectLst>
                  <a:outerShdw blurRad="38100" dist="38100" dir="2700000" algn="tl">
                    <a:srgbClr val="000000">
                      <a:alpha val="43137"/>
                    </a:srgbClr>
                  </a:outerShdw>
                </a:effectLst>
                <a:latin typeface="+mn-lt"/>
              </a:rPr>
              <a:t> For God is not unjust so as to forget your work and the love you have demonstrated for his name, in having served and continuing to serve the saints. </a:t>
            </a:r>
            <a:r>
              <a:rPr lang="en-US" sz="2400" b="1" baseline="30000" dirty="0">
                <a:effectLst>
                  <a:outerShdw blurRad="38100" dist="38100" dir="2700000" algn="tl">
                    <a:srgbClr val="000000">
                      <a:alpha val="43137"/>
                    </a:srgbClr>
                  </a:outerShdw>
                </a:effectLst>
                <a:latin typeface="+mn-lt"/>
              </a:rPr>
              <a:t>11 </a:t>
            </a:r>
            <a:r>
              <a:rPr lang="en-US" sz="2400" b="1" dirty="0">
                <a:effectLst>
                  <a:outerShdw blurRad="38100" dist="38100" dir="2700000" algn="tl">
                    <a:srgbClr val="000000">
                      <a:alpha val="43137"/>
                    </a:srgbClr>
                  </a:outerShdw>
                </a:effectLst>
                <a:latin typeface="+mn-lt"/>
              </a:rPr>
              <a:t>But we passionately want each of you to demonstrate the same eagerness for the fulfillment of your hope until the end, </a:t>
            </a:r>
            <a:r>
              <a:rPr lang="en-US" sz="2400" b="1" baseline="30000" dirty="0">
                <a:effectLst>
                  <a:outerShdw blurRad="38100" dist="38100" dir="2700000" algn="tl">
                    <a:srgbClr val="000000">
                      <a:alpha val="43137"/>
                    </a:srgbClr>
                  </a:outerShdw>
                </a:effectLst>
                <a:latin typeface="+mn-lt"/>
              </a:rPr>
              <a:t>12 </a:t>
            </a:r>
            <a:r>
              <a:rPr lang="en-US" sz="2400" b="1" dirty="0" smtClean="0">
                <a:effectLst>
                  <a:outerShdw blurRad="38100" dist="38100" dir="2700000" algn="tl">
                    <a:srgbClr val="000000">
                      <a:alpha val="43137"/>
                    </a:srgbClr>
                  </a:outerShdw>
                </a:effectLst>
                <a:latin typeface="+mn-lt"/>
              </a:rPr>
              <a:t>so that you may not be sluggish, but imitators of those who through faith and perseverance inherit the promises. </a:t>
            </a: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
            </a:r>
            <a:br>
              <a:rPr lang="en-US" sz="2400" b="1" dirty="0" smtClean="0">
                <a:effectLst>
                  <a:outerShdw blurRad="38100" dist="38100" dir="2700000" algn="tl">
                    <a:srgbClr val="000000">
                      <a:alpha val="43137"/>
                    </a:srgbClr>
                  </a:outerShdw>
                </a:effectLst>
                <a:latin typeface="+mn-lt"/>
              </a:rPr>
            </a:br>
            <a:r>
              <a:rPr lang="en-US" sz="1800" b="1" dirty="0" smtClean="0">
                <a:effectLst>
                  <a:outerShdw blurRad="38100" dist="38100" dir="2700000" algn="tl">
                    <a:srgbClr val="000000">
                      <a:alpha val="43137"/>
                    </a:srgbClr>
                  </a:outerShdw>
                </a:effectLst>
                <a:latin typeface="+mn-lt"/>
              </a:rPr>
              <a:t>Hebrews </a:t>
            </a:r>
            <a:r>
              <a:rPr lang="en-US" sz="1800" b="1" dirty="0" smtClean="0">
                <a:effectLst>
                  <a:outerShdw blurRad="38100" dist="38100" dir="2700000" algn="tl">
                    <a:srgbClr val="000000">
                      <a:alpha val="43137"/>
                    </a:srgbClr>
                  </a:outerShdw>
                </a:effectLst>
                <a:latin typeface="+mn-lt"/>
              </a:rPr>
              <a:t>6:4-12 NET</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472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20" y="1395436"/>
            <a:ext cx="818049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6 </a:t>
            </a:r>
            <a:r>
              <a:rPr lang="en-US" sz="3600" b="1" dirty="0">
                <a:effectLst>
                  <a:outerShdw blurRad="38100" dist="38100" dir="2700000" algn="tl">
                    <a:srgbClr val="000000">
                      <a:alpha val="43137"/>
                    </a:srgbClr>
                  </a:outerShdw>
                </a:effectLst>
                <a:latin typeface="+mn-lt"/>
              </a:rPr>
              <a:t>And I am sure of this, that he who began </a:t>
            </a:r>
            <a:r>
              <a:rPr lang="en-US" sz="3600" b="1" dirty="0">
                <a:effectLst>
                  <a:outerShdw blurRad="38100" dist="38100" dir="2700000" algn="tl">
                    <a:srgbClr val="000000">
                      <a:alpha val="43137"/>
                    </a:srgbClr>
                  </a:outerShdw>
                </a:effectLst>
                <a:latin typeface="+mn-lt"/>
              </a:rPr>
              <a:t>a good work in you will bring it to completion at the day of Jesus </a:t>
            </a:r>
            <a:r>
              <a:rPr lang="en-US" sz="3600" b="1" dirty="0" smtClean="0">
                <a:effectLst>
                  <a:outerShdw blurRad="38100" dist="38100" dir="2700000" algn="tl">
                    <a:srgbClr val="000000">
                      <a:alpha val="43137"/>
                    </a:srgbClr>
                  </a:outerShdw>
                </a:effectLst>
                <a:latin typeface="+mn-lt"/>
              </a:rPr>
              <a:t>Christ.</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Philippians 1:6 ESV</a:t>
            </a: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4479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effectLst>
                  <a:outerShdw blurRad="38100" dist="38100" dir="2700000" algn="tl">
                    <a:srgbClr val="000000">
                      <a:alpha val="43137"/>
                    </a:srgbClr>
                  </a:outerShdw>
                </a:effectLst>
                <a:latin typeface="+mn-lt"/>
              </a:rPr>
              <a:t>Faith</a:t>
            </a:r>
            <a:endParaRPr lang="en-US" b="1" u="sng"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dirty="0"/>
              <a:t>Ephesians 2:8-9 ESV - </a:t>
            </a:r>
            <a:r>
              <a:rPr lang="en-US" b="1" baseline="30000" dirty="0"/>
              <a:t>8 </a:t>
            </a:r>
            <a:r>
              <a:rPr lang="en-US" b="1" dirty="0"/>
              <a:t>For by grace you have been saved through faith. And this is not your own doing; it is the gift of God, </a:t>
            </a:r>
            <a:r>
              <a:rPr lang="en-US" b="1" baseline="30000" dirty="0"/>
              <a:t>9</a:t>
            </a:r>
            <a:r>
              <a:rPr lang="en-US" b="1" dirty="0"/>
              <a:t> not a result of works, so that no one may boast. </a:t>
            </a:r>
            <a:endParaRPr lang="en-US" b="1" dirty="0" smtClean="0"/>
          </a:p>
          <a:p>
            <a:pPr marL="0" indent="0">
              <a:buNone/>
            </a:pPr>
            <a:endParaRPr lang="en-US" b="1" dirty="0" smtClean="0"/>
          </a:p>
          <a:p>
            <a:r>
              <a:rPr lang="en-US" dirty="0" smtClean="0"/>
              <a:t>Hebrews </a:t>
            </a:r>
            <a:r>
              <a:rPr lang="en-US" dirty="0"/>
              <a:t>11:6a ESV - </a:t>
            </a:r>
            <a:r>
              <a:rPr lang="en-US" b="1" baseline="30000" dirty="0"/>
              <a:t>6</a:t>
            </a:r>
            <a:r>
              <a:rPr lang="en-US" b="1" dirty="0"/>
              <a:t> And without faith it is impossible to please him </a:t>
            </a:r>
            <a:endParaRPr lang="en-US" dirty="0"/>
          </a:p>
        </p:txBody>
      </p:sp>
    </p:spTree>
    <p:extLst>
      <p:ext uri="{BB962C8B-B14F-4D97-AF65-F5344CB8AC3E}">
        <p14:creationId xmlns:p14="http://schemas.microsoft.com/office/powerpoint/2010/main" val="271473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126" y="2129532"/>
            <a:ext cx="8180499"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12 </a:t>
            </a:r>
            <a:r>
              <a:rPr lang="en-US" sz="3200" b="1" dirty="0">
                <a:effectLst>
                  <a:outerShdw blurRad="38100" dist="38100" dir="2700000" algn="tl">
                    <a:srgbClr val="000000">
                      <a:alpha val="43137"/>
                    </a:srgbClr>
                  </a:outerShdw>
                </a:effectLst>
                <a:latin typeface="+mn-lt"/>
              </a:rPr>
              <a:t>For the word of God is living and active, sharper than any two-edged sword, piercing to the division of soul and of spirit, of joints and of marrow, and discerning the thoughts and intentions of the heart. </a:t>
            </a:r>
            <a:r>
              <a:rPr lang="en-US" sz="3200" b="1" baseline="30000" dirty="0">
                <a:effectLst>
                  <a:outerShdw blurRad="38100" dist="38100" dir="2700000" algn="tl">
                    <a:srgbClr val="000000">
                      <a:alpha val="43137"/>
                    </a:srgbClr>
                  </a:outerShdw>
                </a:effectLst>
                <a:latin typeface="+mn-lt"/>
              </a:rPr>
              <a:t>13 </a:t>
            </a:r>
            <a:r>
              <a:rPr lang="en-US" sz="3200" b="1" dirty="0">
                <a:effectLst>
                  <a:outerShdw blurRad="38100" dist="38100" dir="2700000" algn="tl">
                    <a:srgbClr val="000000">
                      <a:alpha val="43137"/>
                    </a:srgbClr>
                  </a:outerShdw>
                </a:effectLst>
                <a:latin typeface="+mn-lt"/>
              </a:rPr>
              <a:t>And no creature is hidden from his sight, but all are naked and exposed to the eyes of him to whom we must give account</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Hebrews 4:12-13 ESV</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0396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310</TotalTime>
  <Words>18</Words>
  <Application>Microsoft Office PowerPoint</Application>
  <PresentationFormat>On-screen Show (4:3)</PresentationFormat>
  <Paragraphs>12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4 For it is impossible in the case of those who have once been enlightened, tasted the heavenly gift, become partakers of the Holy Spirit, 5 tasted the good word of God and the miracles of the coming age, 6 and then have committed apostasy, to renew them again to repentance, since they are crucifying the Son of God for themselves all over again and holding him up to contempt. 7 For the ground that has soaked up the rain that frequently falls on it and yields useful vegetation for those who tend it receives a blessing from God. 8 But if it produces thorns and thistles, it is useless and about to be cursed; its fate is to be burned. 9 But in your case, dear friends, even though we speak like this, we are convinced of better things relating to salvation. 10 For God is not unjust so as to forget your work and the love you have demonstrated for his name, in having served and continuing to serve the saints. 11 But we passionately want each of you to demonstrate the same eagerness for the fulfillment of your hope until the end, 12 so that you may not be sluggish, but imitators of those who through faith and perseverance inherit the promises.   Hebrews 6:4-12 NET</vt:lpstr>
      <vt:lpstr>4 For it is impossible in the case of those who have once been enlightened, tasted the heavenly gift, become partakers of the Holy Spirit, 5 tasted the good word of God and the miracles of the coming age, 6 and then have committed apostasy, to renew them again to repentance, since they are crucifying the Son of God for themselves all over again and holding him up to contempt. 7 For the ground that has soaked up the rain that frequently falls on it and yields useful vegetation for those who tend it receives a blessing from God. 8 But if it produces thorns and thistles, it is useless and about to be cursed; its fate is to be burned. 9 But in your case, dear friends, even though we speak like this, we are convinced of better things relating to salvation. 10 For God is not unjust so as to forget your work and the love you have demonstrated for his name, in having served and continuing to serve the saints. 11 But we passionately want each of you to demonstrate the same eagerness for the fulfillment of your hope until the end, 12 so that you may not be sluggish, but imitators of those who through faith and perseverance inherit the promises.   Hebrews 6:4-12 NET</vt:lpstr>
      <vt:lpstr>A Tale of Two Fields</vt:lpstr>
      <vt:lpstr>15 “Beware of false prophets, who come to you in sheep's clothing but inwardly are ravenous wolves. 16 You will recognize them by their fruits. Are grapes gathered from thornbushes, or figs from thistles? 17 So, every healthy tree bears good fruit, but the diseased tree bears bad fruit. 18 A healthy tree cannot bear bad fruit, nor can a diseased tree bear good fruit. 19 Every tree that does not bear good fruit is cut down and thrown into the fire. 20 Thus you will recognize them by their fruits.  21 “Not everyone who says to me, ‘Lord, Lord,’ will enter the kingdom of heaven, but the one who does the will of my Father who is in heaven.22 On that day many will say to me, ‘Lord, Lord, did we not prophesy in your name, and cast out demons in your name, and do many mighty works in your name?’ 23 And then will I declare to them, ‘I never knew you; depart from me, you workers of lawlessness.’  Matthew 7:15-23 ESV</vt:lpstr>
      <vt:lpstr>4 For it is impossible in the case of those who have once been enlightened, tasted the heavenly gift, become partakers of the Holy Spirit, 5 tasted the good word of God and the miracles of the coming age, 6 and then have committed apostasy, to renew them again to repentance, since they are crucifying the Son of God for themselves all over again and holding him up to contempt. 7 For the ground that has soaked up the rain that frequently falls on it and yields useful vegetation for those who tend it receives a blessing from God. 8 But if it produces thorns and thistles, it is useless and about to be cursed; its fate is to be burned. 9 But in your case, dear friends, even though we speak like this, we are convinced of better things relating to salvation. 10 For God is not unjust so as to forget your work and the love you have demonstrated for his name, in having served and continuing to serve the saints. 11 But we passionately want each of you to demonstrate the same eagerness for the fulfillment of your hope until the end, 12 so that you may not be sluggish, but imitators of those who through faith and perseverance inherit the promises.   Hebrews 6:4-12 NET</vt:lpstr>
      <vt:lpstr>4 For it is impossible in the case of those who have once been enlightened, tasted the heavenly gift, become partakers of the Holy Spirit, 5 tasted the good word of God and the miracles of the coming age, 6 and then have committed apostasy, to renew them again to repentance, since they are crucifying the Son of God for themselves all over again and holding him up to contempt. 7 For the ground that has soaked up the rain that frequently falls on it and yields useful vegetation for those who tend it receives a blessing from God. 8 But if it produces thorns and thistles, it is useless and about to be cursed; its fate is to be burned. 9 But in your case, dear friends, even though we speak like this, we are convinced of better things relating to salvation. 10 For God is not unjust so as to forget your work and the love you have demonstrated for his name, in having served and continuing to serve the saints. 11 But we passionately want each of you to demonstrate the same eagerness for the fulfillment of your hope until the end, 12 so that you may not be sluggish, but imitators of those who through faith and perseverance inherit the promises.   Hebrews 6:4-12 NET</vt:lpstr>
      <vt:lpstr>6 And I am sure of this, that he who began a good work in you will bring it to completion at the day of Jesus Christ.  Philippians 1:6 ESV </vt:lpstr>
      <vt:lpstr>Faith</vt:lpstr>
      <vt:lpstr>12 For the word of God is living and active, sharper than any two-edged sword, piercing to the division of soul and of spirit, of joints and of marrow, and discerning the thoughts and intentions of the heart. 13 And no creature is hidden from his sight, but all are naked and exposed to the eyes of him to whom we must give account.  Hebrews 4:12-13 ESV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45</cp:revision>
  <dcterms:created xsi:type="dcterms:W3CDTF">2016-05-15T10:01:02Z</dcterms:created>
  <dcterms:modified xsi:type="dcterms:W3CDTF">2016-11-27T11:37:45Z</dcterms:modified>
</cp:coreProperties>
</file>