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307" r:id="rId3"/>
    <p:sldId id="324" r:id="rId4"/>
    <p:sldId id="292" r:id="rId5"/>
    <p:sldId id="326" r:id="rId6"/>
    <p:sldId id="330" r:id="rId7"/>
    <p:sldId id="327" r:id="rId8"/>
    <p:sldId id="329" r:id="rId9"/>
    <p:sldId id="331" r:id="rId10"/>
    <p:sldId id="332" r:id="rId11"/>
    <p:sldId id="308"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4" d="100"/>
          <a:sy n="74" d="100"/>
        </p:scale>
        <p:origin x="1290"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CC23BD99-658D-433F-9B67-0C8F1DC46302}" type="datetimeFigureOut">
              <a:rPr lang="en-US" smtClean="0"/>
              <a:t>12/4/2016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9809777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C23BD99-658D-433F-9B67-0C8F1DC46302}" type="datetimeFigureOut">
              <a:rPr lang="en-US" smtClean="0"/>
              <a:t>12/4/2016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12338898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C23BD99-658D-433F-9B67-0C8F1DC46302}" type="datetimeFigureOut">
              <a:rPr lang="en-US" smtClean="0"/>
              <a:t>12/4/2016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19328040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CC23BD99-658D-433F-9B67-0C8F1DC46302}" type="datetimeFigureOut">
              <a:rPr lang="en-US" smtClean="0"/>
              <a:t>12/4/2016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31081060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CC23BD99-658D-433F-9B67-0C8F1DC46302}" type="datetimeFigureOut">
              <a:rPr lang="en-US" smtClean="0"/>
              <a:t>12/4/2016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19022812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CC23BD99-658D-433F-9B67-0C8F1DC46302}" type="datetimeFigureOut">
              <a:rPr lang="en-US" smtClean="0"/>
              <a:t>12/4/2016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7703398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C23BD99-658D-433F-9B67-0C8F1DC46302}" type="datetimeFigureOut">
              <a:rPr lang="en-US" smtClean="0"/>
              <a:t>12/4/2016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32020357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C23BD99-658D-433F-9B67-0C8F1DC46302}" type="datetimeFigureOut">
              <a:rPr lang="en-US" smtClean="0"/>
              <a:t>12/4/2016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14386465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C23BD99-658D-433F-9B67-0C8F1DC46302}" type="datetimeFigureOut">
              <a:rPr lang="en-US" smtClean="0"/>
              <a:t>12/4/2016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13022322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C23BD99-658D-433F-9B67-0C8F1DC46302}" type="datetimeFigureOut">
              <a:rPr lang="en-US" smtClean="0"/>
              <a:t>12/4/2016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8448437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C23BD99-658D-433F-9B67-0C8F1DC46302}" type="datetimeFigureOut">
              <a:rPr lang="en-US" smtClean="0"/>
              <a:t>12/4/2016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10284960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50000"/>
            <a:lum/>
          </a:blip>
          <a:srcRect/>
          <a:stretch>
            <a:fillRect t="-4000" b="-4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C23BD99-658D-433F-9B67-0C8F1DC46302}" type="datetimeFigureOut">
              <a:rPr lang="en-US" smtClean="0"/>
              <a:t>12/4/2016</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4094EB3-C974-474B-BD96-BF0EFFDEF121}" type="slidenum">
              <a:rPr lang="en-US" smtClean="0"/>
              <a:t>‹#›</a:t>
            </a:fld>
            <a:endParaRPr lang="en-US" dirty="0"/>
          </a:p>
        </p:txBody>
      </p:sp>
    </p:spTree>
    <p:extLst>
      <p:ext uri="{BB962C8B-B14F-4D97-AF65-F5344CB8AC3E}">
        <p14:creationId xmlns:p14="http://schemas.microsoft.com/office/powerpoint/2010/main" val="421347796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4000" b="-4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898632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1822" y="1859077"/>
            <a:ext cx="8641722" cy="1325563"/>
          </a:xfrm>
        </p:spPr>
        <p:txBody>
          <a:bodyPr>
            <a:noAutofit/>
          </a:bodyPr>
          <a:lstStyle/>
          <a:p>
            <a:pPr algn="ctr"/>
            <a:r>
              <a:rPr lang="en-US" sz="2800" b="1" baseline="30000" dirty="0" smtClean="0">
                <a:effectLst>
                  <a:outerShdw blurRad="38100" dist="38100" dir="2700000" algn="tl">
                    <a:srgbClr val="000000">
                      <a:alpha val="43137"/>
                    </a:srgbClr>
                  </a:outerShdw>
                </a:effectLst>
                <a:latin typeface="+mn-lt"/>
              </a:rPr>
              <a:t>9</a:t>
            </a:r>
            <a:r>
              <a:rPr lang="en-US" sz="2800" b="1" dirty="0">
                <a:effectLst>
                  <a:outerShdw blurRad="38100" dist="38100" dir="2700000" algn="tl">
                    <a:srgbClr val="000000">
                      <a:alpha val="43137"/>
                    </a:srgbClr>
                  </a:outerShdw>
                </a:effectLst>
                <a:latin typeface="+mn-lt"/>
              </a:rPr>
              <a:t> But in your case, dear friends, even though we speak like this, we are convinced of better things relating to salvation. </a:t>
            </a:r>
            <a:r>
              <a:rPr lang="en-US" sz="2800" b="1" dirty="0" smtClean="0">
                <a:effectLst>
                  <a:outerShdw blurRad="38100" dist="38100" dir="2700000" algn="tl">
                    <a:srgbClr val="000000">
                      <a:alpha val="43137"/>
                    </a:srgbClr>
                  </a:outerShdw>
                </a:effectLst>
                <a:latin typeface="+mn-lt"/>
              </a:rPr>
              <a:t/>
            </a:r>
            <a:br>
              <a:rPr lang="en-US" sz="2800" b="1" dirty="0" smtClean="0">
                <a:effectLst>
                  <a:outerShdw blurRad="38100" dist="38100" dir="2700000" algn="tl">
                    <a:srgbClr val="000000">
                      <a:alpha val="43137"/>
                    </a:srgbClr>
                  </a:outerShdw>
                </a:effectLst>
                <a:latin typeface="+mn-lt"/>
              </a:rPr>
            </a:br>
            <a:r>
              <a:rPr lang="en-US" sz="2800" b="1" dirty="0">
                <a:effectLst>
                  <a:outerShdw blurRad="38100" dist="38100" dir="2700000" algn="tl">
                    <a:srgbClr val="000000">
                      <a:alpha val="43137"/>
                    </a:srgbClr>
                  </a:outerShdw>
                </a:effectLst>
                <a:latin typeface="+mn-lt"/>
              </a:rPr>
              <a:t/>
            </a:r>
            <a:br>
              <a:rPr lang="en-US" sz="2800" b="1" dirty="0">
                <a:effectLst>
                  <a:outerShdw blurRad="38100" dist="38100" dir="2700000" algn="tl">
                    <a:srgbClr val="000000">
                      <a:alpha val="43137"/>
                    </a:srgbClr>
                  </a:outerShdw>
                </a:effectLst>
                <a:latin typeface="+mn-lt"/>
              </a:rPr>
            </a:br>
            <a:r>
              <a:rPr lang="en-US" sz="2800" b="1" dirty="0">
                <a:effectLst>
                  <a:outerShdw blurRad="38100" dist="38100" dir="2700000" algn="tl">
                    <a:srgbClr val="000000">
                      <a:alpha val="43137"/>
                    </a:srgbClr>
                  </a:outerShdw>
                </a:effectLst>
                <a:latin typeface="+mn-lt"/>
              </a:rPr>
              <a:t> </a:t>
            </a:r>
            <a:r>
              <a:rPr lang="en-US" sz="2800" b="1" baseline="30000" dirty="0">
                <a:effectLst>
                  <a:outerShdw blurRad="38100" dist="38100" dir="2700000" algn="tl">
                    <a:srgbClr val="000000">
                      <a:alpha val="43137"/>
                    </a:srgbClr>
                  </a:outerShdw>
                </a:effectLst>
                <a:latin typeface="+mn-lt"/>
              </a:rPr>
              <a:t>11 </a:t>
            </a:r>
            <a:r>
              <a:rPr lang="en-US" sz="2800" b="1" dirty="0">
                <a:effectLst>
                  <a:outerShdw blurRad="38100" dist="38100" dir="2700000" algn="tl">
                    <a:srgbClr val="000000">
                      <a:alpha val="43137"/>
                    </a:srgbClr>
                  </a:outerShdw>
                </a:effectLst>
                <a:latin typeface="+mn-lt"/>
              </a:rPr>
              <a:t>But we passionately want each of you to demonstrate the same eagerness for the fulfillment of your hope until the end, </a:t>
            </a:r>
            <a:r>
              <a:rPr lang="en-US" sz="2800" b="1" baseline="30000" dirty="0">
                <a:effectLst>
                  <a:outerShdw blurRad="38100" dist="38100" dir="2700000" algn="tl">
                    <a:srgbClr val="000000">
                      <a:alpha val="43137"/>
                    </a:srgbClr>
                  </a:outerShdw>
                </a:effectLst>
                <a:latin typeface="+mn-lt"/>
              </a:rPr>
              <a:t>12 </a:t>
            </a:r>
            <a:r>
              <a:rPr lang="en-US" sz="2800" b="1" dirty="0" smtClean="0">
                <a:effectLst>
                  <a:outerShdw blurRad="38100" dist="38100" dir="2700000" algn="tl">
                    <a:srgbClr val="000000">
                      <a:alpha val="43137"/>
                    </a:srgbClr>
                  </a:outerShdw>
                </a:effectLst>
                <a:latin typeface="+mn-lt"/>
              </a:rPr>
              <a:t>so that you may not be sluggish, but imitators of those who through faith and perseverance inherit the promises. </a:t>
            </a:r>
            <a:r>
              <a:rPr lang="en-US" sz="2800" b="1" dirty="0">
                <a:effectLst>
                  <a:outerShdw blurRad="38100" dist="38100" dir="2700000" algn="tl">
                    <a:srgbClr val="000000">
                      <a:alpha val="43137"/>
                    </a:srgbClr>
                  </a:outerShdw>
                </a:effectLst>
                <a:latin typeface="+mn-lt"/>
              </a:rPr>
              <a:t/>
            </a:r>
            <a:br>
              <a:rPr lang="en-US" sz="2800" b="1" dirty="0">
                <a:effectLst>
                  <a:outerShdw blurRad="38100" dist="38100" dir="2700000" algn="tl">
                    <a:srgbClr val="000000">
                      <a:alpha val="43137"/>
                    </a:srgbClr>
                  </a:outerShdw>
                </a:effectLst>
                <a:latin typeface="+mn-lt"/>
              </a:rPr>
            </a:br>
            <a:r>
              <a:rPr lang="en-US" sz="2800" b="1" dirty="0" smtClean="0">
                <a:effectLst>
                  <a:outerShdw blurRad="38100" dist="38100" dir="2700000" algn="tl">
                    <a:srgbClr val="000000">
                      <a:alpha val="43137"/>
                    </a:srgbClr>
                  </a:outerShdw>
                </a:effectLst>
                <a:latin typeface="+mn-lt"/>
              </a:rPr>
              <a:t/>
            </a:r>
            <a:br>
              <a:rPr lang="en-US" sz="2800" b="1" dirty="0" smtClean="0">
                <a:effectLst>
                  <a:outerShdw blurRad="38100" dist="38100" dir="2700000" algn="tl">
                    <a:srgbClr val="000000">
                      <a:alpha val="43137"/>
                    </a:srgbClr>
                  </a:outerShdw>
                </a:effectLst>
                <a:latin typeface="+mn-lt"/>
              </a:rPr>
            </a:br>
            <a:r>
              <a:rPr lang="en-US" sz="2000" b="1" dirty="0" smtClean="0">
                <a:effectLst>
                  <a:outerShdw blurRad="38100" dist="38100" dir="2700000" algn="tl">
                    <a:srgbClr val="000000">
                      <a:alpha val="43137"/>
                    </a:srgbClr>
                  </a:outerShdw>
                </a:effectLst>
                <a:latin typeface="+mn-lt"/>
              </a:rPr>
              <a:t>Hebrews </a:t>
            </a:r>
            <a:r>
              <a:rPr lang="en-US" sz="2000" b="1" dirty="0" smtClean="0">
                <a:effectLst>
                  <a:outerShdw blurRad="38100" dist="38100" dir="2700000" algn="tl">
                    <a:srgbClr val="000000">
                      <a:alpha val="43137"/>
                    </a:srgbClr>
                  </a:outerShdw>
                </a:effectLst>
                <a:latin typeface="+mn-lt"/>
              </a:rPr>
              <a:t>6:9, 11-12 </a:t>
            </a:r>
            <a:r>
              <a:rPr lang="en-US" sz="2000" b="1" dirty="0" smtClean="0">
                <a:effectLst>
                  <a:outerShdw blurRad="38100" dist="38100" dir="2700000" algn="tl">
                    <a:srgbClr val="000000">
                      <a:alpha val="43137"/>
                    </a:srgbClr>
                  </a:outerShdw>
                </a:effectLst>
                <a:latin typeface="+mn-lt"/>
              </a:rPr>
              <a:t>NET</a:t>
            </a:r>
            <a:endParaRPr lang="en-US" sz="2800" b="1"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24765290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4701" y="2554537"/>
            <a:ext cx="8641722" cy="1325563"/>
          </a:xfrm>
        </p:spPr>
        <p:txBody>
          <a:bodyPr>
            <a:noAutofit/>
          </a:bodyPr>
          <a:lstStyle/>
          <a:p>
            <a:pPr algn="ctr"/>
            <a:r>
              <a:rPr lang="en-US" sz="2400" b="1" baseline="30000" dirty="0">
                <a:effectLst>
                  <a:outerShdw blurRad="38100" dist="38100" dir="2700000" algn="tl">
                    <a:srgbClr val="000000">
                      <a:alpha val="43137"/>
                    </a:srgbClr>
                  </a:outerShdw>
                </a:effectLst>
                <a:latin typeface="+mn-lt"/>
              </a:rPr>
              <a:t>13</a:t>
            </a:r>
            <a:r>
              <a:rPr lang="en-US" sz="2400" b="1" dirty="0">
                <a:effectLst>
                  <a:outerShdw blurRad="38100" dist="38100" dir="2700000" algn="tl">
                    <a:srgbClr val="000000">
                      <a:alpha val="43137"/>
                    </a:srgbClr>
                  </a:outerShdw>
                </a:effectLst>
                <a:latin typeface="+mn-lt"/>
              </a:rPr>
              <a:t> Now when God made his promise to Abraham, since he could swear by no one greater, he swore by himself, </a:t>
            </a:r>
            <a:r>
              <a:rPr lang="en-US" sz="2400" b="1" baseline="30000" dirty="0">
                <a:effectLst>
                  <a:outerShdw blurRad="38100" dist="38100" dir="2700000" algn="tl">
                    <a:srgbClr val="000000">
                      <a:alpha val="43137"/>
                    </a:srgbClr>
                  </a:outerShdw>
                </a:effectLst>
                <a:latin typeface="+mn-lt"/>
              </a:rPr>
              <a:t>14</a:t>
            </a:r>
            <a:r>
              <a:rPr lang="en-US" sz="2400" b="1" dirty="0">
                <a:effectLst>
                  <a:outerShdw blurRad="38100" dist="38100" dir="2700000" algn="tl">
                    <a:srgbClr val="000000">
                      <a:alpha val="43137"/>
                    </a:srgbClr>
                  </a:outerShdw>
                </a:effectLst>
                <a:latin typeface="+mn-lt"/>
              </a:rPr>
              <a:t> saying, “</a:t>
            </a:r>
            <a:r>
              <a:rPr lang="en-US" sz="2400" b="1" i="1" dirty="0">
                <a:effectLst>
                  <a:outerShdw blurRad="38100" dist="38100" dir="2700000" algn="tl">
                    <a:srgbClr val="000000">
                      <a:alpha val="43137"/>
                    </a:srgbClr>
                  </a:outerShdw>
                </a:effectLst>
                <a:latin typeface="+mn-lt"/>
              </a:rPr>
              <a:t>Surely I will bless you greatly and multiply your descendants abundantly</a:t>
            </a:r>
            <a:r>
              <a:rPr lang="en-US" sz="2400" b="1" dirty="0">
                <a:effectLst>
                  <a:outerShdw blurRad="38100" dist="38100" dir="2700000" algn="tl">
                    <a:srgbClr val="000000">
                      <a:alpha val="43137"/>
                    </a:srgbClr>
                  </a:outerShdw>
                </a:effectLst>
                <a:latin typeface="+mn-lt"/>
              </a:rPr>
              <a:t>.” </a:t>
            </a:r>
            <a:r>
              <a:rPr lang="en-US" sz="2400" b="1" baseline="30000" dirty="0">
                <a:effectLst>
                  <a:outerShdw blurRad="38100" dist="38100" dir="2700000" algn="tl">
                    <a:srgbClr val="000000">
                      <a:alpha val="43137"/>
                    </a:srgbClr>
                  </a:outerShdw>
                </a:effectLst>
                <a:latin typeface="+mn-lt"/>
              </a:rPr>
              <a:t>15</a:t>
            </a:r>
            <a:r>
              <a:rPr lang="en-US" sz="2400" b="1" dirty="0">
                <a:effectLst>
                  <a:outerShdw blurRad="38100" dist="38100" dir="2700000" algn="tl">
                    <a:srgbClr val="000000">
                      <a:alpha val="43137"/>
                    </a:srgbClr>
                  </a:outerShdw>
                </a:effectLst>
                <a:latin typeface="+mn-lt"/>
              </a:rPr>
              <a:t> And so by persevering, Abraham inherited the promise. </a:t>
            </a:r>
            <a:r>
              <a:rPr lang="en-US" sz="2400" b="1" baseline="30000" dirty="0">
                <a:effectLst>
                  <a:outerShdw blurRad="38100" dist="38100" dir="2700000" algn="tl">
                    <a:srgbClr val="000000">
                      <a:alpha val="43137"/>
                    </a:srgbClr>
                  </a:outerShdw>
                </a:effectLst>
                <a:latin typeface="+mn-lt"/>
              </a:rPr>
              <a:t>16</a:t>
            </a:r>
            <a:r>
              <a:rPr lang="en-US" sz="2400" b="1" dirty="0">
                <a:effectLst>
                  <a:outerShdw blurRad="38100" dist="38100" dir="2700000" algn="tl">
                    <a:srgbClr val="000000">
                      <a:alpha val="43137"/>
                    </a:srgbClr>
                  </a:outerShdw>
                </a:effectLst>
                <a:latin typeface="+mn-lt"/>
              </a:rPr>
              <a:t> For people swear by something greater than themselves, and the oath serves as a confirmation to end all dispute. </a:t>
            </a:r>
            <a:r>
              <a:rPr lang="en-US" sz="2400" b="1" baseline="30000" dirty="0">
                <a:effectLst>
                  <a:outerShdw blurRad="38100" dist="38100" dir="2700000" algn="tl">
                    <a:srgbClr val="000000">
                      <a:alpha val="43137"/>
                    </a:srgbClr>
                  </a:outerShdw>
                </a:effectLst>
                <a:latin typeface="+mn-lt"/>
              </a:rPr>
              <a:t>17</a:t>
            </a:r>
            <a:r>
              <a:rPr lang="en-US" sz="2400" b="1" dirty="0">
                <a:effectLst>
                  <a:outerShdw blurRad="38100" dist="38100" dir="2700000" algn="tl">
                    <a:srgbClr val="000000">
                      <a:alpha val="43137"/>
                    </a:srgbClr>
                  </a:outerShdw>
                </a:effectLst>
                <a:latin typeface="+mn-lt"/>
              </a:rPr>
              <a:t> In the same way God wanted to demonstrate more clearly to the heirs of the promise that his purpose was unchangeable, and so he intervened with an oath, </a:t>
            </a:r>
            <a:r>
              <a:rPr lang="en-US" sz="2400" b="1" baseline="30000" dirty="0">
                <a:effectLst>
                  <a:outerShdw blurRad="38100" dist="38100" dir="2700000" algn="tl">
                    <a:srgbClr val="000000">
                      <a:alpha val="43137"/>
                    </a:srgbClr>
                  </a:outerShdw>
                </a:effectLst>
                <a:latin typeface="+mn-lt"/>
              </a:rPr>
              <a:t>18</a:t>
            </a:r>
            <a:r>
              <a:rPr lang="en-US" sz="2400" b="1" dirty="0">
                <a:effectLst>
                  <a:outerShdw blurRad="38100" dist="38100" dir="2700000" algn="tl">
                    <a:srgbClr val="000000">
                      <a:alpha val="43137"/>
                    </a:srgbClr>
                  </a:outerShdw>
                </a:effectLst>
                <a:latin typeface="+mn-lt"/>
              </a:rPr>
              <a:t> so that we who have found refuge in him may find strong encouragement to hold fast to the hope set before us through two unchangeable things, since it is impossible for God to lie. </a:t>
            </a:r>
            <a:r>
              <a:rPr lang="en-US" sz="2400" b="1" baseline="30000" dirty="0">
                <a:effectLst>
                  <a:outerShdw blurRad="38100" dist="38100" dir="2700000" algn="tl">
                    <a:srgbClr val="000000">
                      <a:alpha val="43137"/>
                    </a:srgbClr>
                  </a:outerShdw>
                </a:effectLst>
                <a:latin typeface="+mn-lt"/>
              </a:rPr>
              <a:t>19</a:t>
            </a:r>
            <a:r>
              <a:rPr lang="en-US" sz="2400" b="1" dirty="0">
                <a:effectLst>
                  <a:outerShdw blurRad="38100" dist="38100" dir="2700000" algn="tl">
                    <a:srgbClr val="000000">
                      <a:alpha val="43137"/>
                    </a:srgbClr>
                  </a:outerShdw>
                </a:effectLst>
                <a:latin typeface="+mn-lt"/>
              </a:rPr>
              <a:t> We have this hope as an anchor for the soul, sure and steadfast, which reaches inside behind the curtain, </a:t>
            </a:r>
            <a:r>
              <a:rPr lang="en-US" sz="2400" b="1" baseline="30000" dirty="0">
                <a:effectLst>
                  <a:outerShdw blurRad="38100" dist="38100" dir="2700000" algn="tl">
                    <a:srgbClr val="000000">
                      <a:alpha val="43137"/>
                    </a:srgbClr>
                  </a:outerShdw>
                </a:effectLst>
                <a:latin typeface="+mn-lt"/>
              </a:rPr>
              <a:t>20</a:t>
            </a:r>
            <a:r>
              <a:rPr lang="en-US" sz="2400" b="1" dirty="0">
                <a:effectLst>
                  <a:outerShdw blurRad="38100" dist="38100" dir="2700000" algn="tl">
                    <a:srgbClr val="000000">
                      <a:alpha val="43137"/>
                    </a:srgbClr>
                  </a:outerShdw>
                </a:effectLst>
                <a:latin typeface="+mn-lt"/>
              </a:rPr>
              <a:t> where Jesus our forerunner entered on our behalf, since he became </a:t>
            </a:r>
            <a:r>
              <a:rPr lang="en-US" sz="2400" b="1" i="1" dirty="0">
                <a:effectLst>
                  <a:outerShdw blurRad="38100" dist="38100" dir="2700000" algn="tl">
                    <a:srgbClr val="000000">
                      <a:alpha val="43137"/>
                    </a:srgbClr>
                  </a:outerShdw>
                </a:effectLst>
                <a:latin typeface="+mn-lt"/>
              </a:rPr>
              <a:t>a priest forever in the order of Melchizedek</a:t>
            </a:r>
            <a:r>
              <a:rPr lang="en-US" sz="2400" b="1" dirty="0">
                <a:effectLst>
                  <a:outerShdw blurRad="38100" dist="38100" dir="2700000" algn="tl">
                    <a:srgbClr val="000000">
                      <a:alpha val="43137"/>
                    </a:srgbClr>
                  </a:outerShdw>
                </a:effectLst>
                <a:latin typeface="+mn-lt"/>
              </a:rPr>
              <a:t>. </a:t>
            </a:r>
            <a:r>
              <a:rPr lang="en-US" sz="2400" b="1" dirty="0" smtClean="0">
                <a:effectLst>
                  <a:outerShdw blurRad="38100" dist="38100" dir="2700000" algn="tl">
                    <a:srgbClr val="000000">
                      <a:alpha val="43137"/>
                    </a:srgbClr>
                  </a:outerShdw>
                </a:effectLst>
                <a:latin typeface="+mn-lt"/>
              </a:rPr>
              <a:t/>
            </a:r>
            <a:br>
              <a:rPr lang="en-US" sz="2400" b="1" dirty="0" smtClean="0">
                <a:effectLst>
                  <a:outerShdw blurRad="38100" dist="38100" dir="2700000" algn="tl">
                    <a:srgbClr val="000000">
                      <a:alpha val="43137"/>
                    </a:srgbClr>
                  </a:outerShdw>
                </a:effectLst>
                <a:latin typeface="+mn-lt"/>
              </a:rPr>
            </a:br>
            <a:r>
              <a:rPr lang="en-US" sz="2400" b="1" dirty="0">
                <a:effectLst>
                  <a:outerShdw blurRad="38100" dist="38100" dir="2700000" algn="tl">
                    <a:srgbClr val="000000">
                      <a:alpha val="43137"/>
                    </a:srgbClr>
                  </a:outerShdw>
                </a:effectLst>
                <a:latin typeface="+mn-lt"/>
              </a:rPr>
              <a:t/>
            </a:r>
            <a:br>
              <a:rPr lang="en-US" sz="2400" b="1" dirty="0">
                <a:effectLst>
                  <a:outerShdw blurRad="38100" dist="38100" dir="2700000" algn="tl">
                    <a:srgbClr val="000000">
                      <a:alpha val="43137"/>
                    </a:srgbClr>
                  </a:outerShdw>
                </a:effectLst>
                <a:latin typeface="+mn-lt"/>
              </a:rPr>
            </a:br>
            <a:r>
              <a:rPr lang="en-US" sz="1800" b="1" dirty="0" smtClean="0">
                <a:effectLst>
                  <a:outerShdw blurRad="38100" dist="38100" dir="2700000" algn="tl">
                    <a:srgbClr val="000000">
                      <a:alpha val="43137"/>
                    </a:srgbClr>
                  </a:outerShdw>
                </a:effectLst>
                <a:latin typeface="+mn-lt"/>
              </a:rPr>
              <a:t>Hebrews 6:13-20 </a:t>
            </a:r>
            <a:r>
              <a:rPr lang="en-US" sz="1800" b="1" dirty="0" smtClean="0">
                <a:effectLst>
                  <a:outerShdw blurRad="38100" dist="38100" dir="2700000" algn="tl">
                    <a:srgbClr val="000000">
                      <a:alpha val="43137"/>
                    </a:srgbClr>
                  </a:outerShdw>
                </a:effectLst>
                <a:latin typeface="+mn-lt"/>
              </a:rPr>
              <a:t>NET</a:t>
            </a:r>
            <a:endParaRPr lang="en-US" sz="2400" b="1"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2256666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6063" y="1446950"/>
            <a:ext cx="8706119" cy="1325563"/>
          </a:xfrm>
        </p:spPr>
        <p:txBody>
          <a:bodyPr>
            <a:noAutofit/>
          </a:bodyPr>
          <a:lstStyle/>
          <a:p>
            <a:pPr algn="ctr"/>
            <a:r>
              <a:rPr lang="en-US" sz="2800" b="1" dirty="0" smtClean="0">
                <a:effectLst>
                  <a:outerShdw blurRad="38100" dist="38100" dir="2700000" algn="tl">
                    <a:srgbClr val="000000">
                      <a:alpha val="43137"/>
                    </a:srgbClr>
                  </a:outerShdw>
                </a:effectLst>
                <a:latin typeface="+mn-lt"/>
              </a:rPr>
              <a:t>Now</a:t>
            </a:r>
            <a:r>
              <a:rPr lang="en-US" sz="2800" b="1" dirty="0">
                <a:effectLst>
                  <a:outerShdw blurRad="38100" dist="38100" dir="2700000" algn="tl">
                    <a:srgbClr val="000000">
                      <a:alpha val="43137"/>
                    </a:srgbClr>
                  </a:outerShdw>
                </a:effectLst>
                <a:latin typeface="+mn-lt"/>
              </a:rPr>
              <a:t> the </a:t>
            </a:r>
            <a:r>
              <a:rPr lang="en-US" sz="2800" b="1" cap="small" dirty="0">
                <a:effectLst>
                  <a:outerShdw blurRad="38100" dist="38100" dir="2700000" algn="tl">
                    <a:srgbClr val="000000">
                      <a:alpha val="43137"/>
                    </a:srgbClr>
                  </a:outerShdw>
                </a:effectLst>
                <a:latin typeface="+mn-lt"/>
              </a:rPr>
              <a:t>Lord</a:t>
            </a:r>
            <a:r>
              <a:rPr lang="en-US" sz="2800" b="1" dirty="0">
                <a:effectLst>
                  <a:outerShdw blurRad="38100" dist="38100" dir="2700000" algn="tl">
                    <a:srgbClr val="000000">
                      <a:alpha val="43137"/>
                    </a:srgbClr>
                  </a:outerShdw>
                </a:effectLst>
                <a:latin typeface="+mn-lt"/>
              </a:rPr>
              <a:t> said to Abram, “Go from your country and your kindred and your father's house to the land that I will show you. </a:t>
            </a:r>
            <a:r>
              <a:rPr lang="en-US" sz="2800" b="1" baseline="30000" dirty="0">
                <a:effectLst>
                  <a:outerShdw blurRad="38100" dist="38100" dir="2700000" algn="tl">
                    <a:srgbClr val="000000">
                      <a:alpha val="43137"/>
                    </a:srgbClr>
                  </a:outerShdw>
                </a:effectLst>
                <a:latin typeface="+mn-lt"/>
              </a:rPr>
              <a:t>2 </a:t>
            </a:r>
            <a:r>
              <a:rPr lang="en-US" sz="2800" b="1" dirty="0">
                <a:effectLst>
                  <a:outerShdw blurRad="38100" dist="38100" dir="2700000" algn="tl">
                    <a:srgbClr val="000000">
                      <a:alpha val="43137"/>
                    </a:srgbClr>
                  </a:outerShdw>
                </a:effectLst>
                <a:latin typeface="+mn-lt"/>
              </a:rPr>
              <a:t>And I will make of you a great nation, and I will bless you and make your name great, so that you will be a blessing.</a:t>
            </a:r>
            <a:r>
              <a:rPr lang="en-US" sz="2800" b="1" baseline="30000" dirty="0">
                <a:effectLst>
                  <a:outerShdw blurRad="38100" dist="38100" dir="2700000" algn="tl">
                    <a:srgbClr val="000000">
                      <a:alpha val="43137"/>
                    </a:srgbClr>
                  </a:outerShdw>
                </a:effectLst>
                <a:latin typeface="+mn-lt"/>
              </a:rPr>
              <a:t> 3</a:t>
            </a:r>
            <a:r>
              <a:rPr lang="en-US" sz="2800" b="1" dirty="0">
                <a:effectLst>
                  <a:outerShdw blurRad="38100" dist="38100" dir="2700000" algn="tl">
                    <a:srgbClr val="000000">
                      <a:alpha val="43137"/>
                    </a:srgbClr>
                  </a:outerShdw>
                </a:effectLst>
                <a:latin typeface="+mn-lt"/>
              </a:rPr>
              <a:t> I will bless those who bless you, and him who dishonors you I will curse, and in you all the families of the earth shall be blessed.” </a:t>
            </a:r>
            <a:r>
              <a:rPr lang="en-US" sz="2400" b="1" dirty="0" smtClean="0">
                <a:effectLst>
                  <a:outerShdw blurRad="38100" dist="38100" dir="2700000" algn="tl">
                    <a:srgbClr val="000000">
                      <a:alpha val="43137"/>
                    </a:srgbClr>
                  </a:outerShdw>
                </a:effectLst>
                <a:latin typeface="+mn-lt"/>
              </a:rPr>
              <a:t/>
            </a:r>
            <a:br>
              <a:rPr lang="en-US" sz="2400" b="1" dirty="0" smtClean="0">
                <a:effectLst>
                  <a:outerShdw blurRad="38100" dist="38100" dir="2700000" algn="tl">
                    <a:srgbClr val="000000">
                      <a:alpha val="43137"/>
                    </a:srgbClr>
                  </a:outerShdw>
                </a:effectLst>
                <a:latin typeface="+mn-lt"/>
              </a:rPr>
            </a:br>
            <a:r>
              <a:rPr lang="en-US" sz="2400" b="1" dirty="0">
                <a:effectLst>
                  <a:outerShdw blurRad="38100" dist="38100" dir="2700000" algn="tl">
                    <a:srgbClr val="000000">
                      <a:alpha val="43137"/>
                    </a:srgbClr>
                  </a:outerShdw>
                </a:effectLst>
                <a:latin typeface="+mn-lt"/>
              </a:rPr>
              <a:t/>
            </a:r>
            <a:br>
              <a:rPr lang="en-US" sz="2400" b="1" dirty="0">
                <a:effectLst>
                  <a:outerShdw blurRad="38100" dist="38100" dir="2700000" algn="tl">
                    <a:srgbClr val="000000">
                      <a:alpha val="43137"/>
                    </a:srgbClr>
                  </a:outerShdw>
                </a:effectLst>
                <a:latin typeface="+mn-lt"/>
              </a:rPr>
            </a:br>
            <a:r>
              <a:rPr lang="en-US" sz="2000" b="1" dirty="0" smtClean="0">
                <a:effectLst>
                  <a:outerShdw blurRad="38100" dist="38100" dir="2700000" algn="tl">
                    <a:srgbClr val="000000">
                      <a:alpha val="43137"/>
                    </a:srgbClr>
                  </a:outerShdw>
                </a:effectLst>
                <a:latin typeface="+mn-lt"/>
              </a:rPr>
              <a:t>Genesis 12:1-3 ESV</a:t>
            </a:r>
            <a:endParaRPr lang="en-US" sz="20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40153688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1822" y="738616"/>
            <a:ext cx="8641722" cy="1325563"/>
          </a:xfrm>
        </p:spPr>
        <p:txBody>
          <a:bodyPr>
            <a:noAutofit/>
          </a:bodyPr>
          <a:lstStyle/>
          <a:p>
            <a:pPr algn="ctr"/>
            <a:r>
              <a:rPr lang="en-US" sz="2800" b="1" baseline="30000" dirty="0">
                <a:effectLst>
                  <a:outerShdw blurRad="38100" dist="38100" dir="2700000" algn="tl">
                    <a:srgbClr val="000000">
                      <a:alpha val="43137"/>
                    </a:srgbClr>
                  </a:outerShdw>
                </a:effectLst>
                <a:latin typeface="+mn-lt"/>
              </a:rPr>
              <a:t>8 </a:t>
            </a:r>
            <a:r>
              <a:rPr lang="en-US" sz="2800" b="1" dirty="0">
                <a:effectLst>
                  <a:outerShdw blurRad="38100" dist="38100" dir="2700000" algn="tl">
                    <a:srgbClr val="000000">
                      <a:alpha val="43137"/>
                    </a:srgbClr>
                  </a:outerShdw>
                </a:effectLst>
                <a:latin typeface="+mn-lt"/>
              </a:rPr>
              <a:t>Abraham said, </a:t>
            </a:r>
            <a:r>
              <a:rPr lang="en-US" sz="2800" b="1" dirty="0">
                <a:effectLst>
                  <a:outerShdw blurRad="38100" dist="38100" dir="2700000" algn="tl">
                    <a:srgbClr val="000000">
                      <a:alpha val="43137"/>
                    </a:srgbClr>
                  </a:outerShdw>
                </a:effectLst>
                <a:latin typeface="+mn-lt"/>
              </a:rPr>
              <a:t>“God will provide for himself the lamb for a burnt offering, my son.” So they went both of them together</a:t>
            </a:r>
            <a:r>
              <a:rPr lang="en-US" sz="2800" b="1" dirty="0" smtClean="0">
                <a:effectLst>
                  <a:outerShdw blurRad="38100" dist="38100" dir="2700000" algn="tl">
                    <a:srgbClr val="000000">
                      <a:alpha val="43137"/>
                    </a:srgbClr>
                  </a:outerShdw>
                </a:effectLst>
                <a:latin typeface="+mn-lt"/>
              </a:rPr>
              <a:t>.</a:t>
            </a:r>
            <a:br>
              <a:rPr lang="en-US" sz="2800" b="1" dirty="0" smtClean="0">
                <a:effectLst>
                  <a:outerShdw blurRad="38100" dist="38100" dir="2700000" algn="tl">
                    <a:srgbClr val="000000">
                      <a:alpha val="43137"/>
                    </a:srgbClr>
                  </a:outerShdw>
                </a:effectLst>
                <a:latin typeface="+mn-lt"/>
              </a:rPr>
            </a:br>
            <a:r>
              <a:rPr lang="en-US" sz="2800" b="1" dirty="0" smtClean="0">
                <a:solidFill>
                  <a:schemeClr val="tx1">
                    <a:lumMod val="65000"/>
                    <a:lumOff val="35000"/>
                  </a:schemeClr>
                </a:solidFill>
                <a:effectLst>
                  <a:outerShdw blurRad="38100" dist="38100" dir="2700000" algn="tl">
                    <a:srgbClr val="000000">
                      <a:alpha val="43137"/>
                    </a:srgbClr>
                  </a:outerShdw>
                </a:effectLst>
                <a:latin typeface="+mn-lt"/>
              </a:rPr>
              <a:t/>
            </a:r>
            <a:br>
              <a:rPr lang="en-US" sz="2800" b="1" dirty="0" smtClean="0">
                <a:solidFill>
                  <a:schemeClr val="tx1">
                    <a:lumMod val="65000"/>
                    <a:lumOff val="35000"/>
                  </a:schemeClr>
                </a:solidFill>
                <a:effectLst>
                  <a:outerShdw blurRad="38100" dist="38100" dir="2700000" algn="tl">
                    <a:srgbClr val="000000">
                      <a:alpha val="43137"/>
                    </a:srgbClr>
                  </a:outerShdw>
                </a:effectLst>
                <a:latin typeface="+mn-lt"/>
              </a:rPr>
            </a:br>
            <a:r>
              <a:rPr lang="en-US" sz="2000" b="1" dirty="0" smtClean="0">
                <a:effectLst>
                  <a:outerShdw blurRad="38100" dist="38100" dir="2700000" algn="tl">
                    <a:srgbClr val="000000">
                      <a:alpha val="43137"/>
                    </a:srgbClr>
                  </a:outerShdw>
                </a:effectLst>
                <a:latin typeface="+mn-lt"/>
              </a:rPr>
              <a:t>Genesis 22:8 ESV</a:t>
            </a:r>
            <a:endParaRPr lang="en-US" sz="2800" b="1"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12731218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1822" y="738616"/>
            <a:ext cx="8641722" cy="1325563"/>
          </a:xfrm>
        </p:spPr>
        <p:txBody>
          <a:bodyPr>
            <a:noAutofit/>
          </a:bodyPr>
          <a:lstStyle/>
          <a:p>
            <a:pPr algn="ctr"/>
            <a:r>
              <a:rPr lang="en-US" sz="2800" b="1" baseline="30000" dirty="0">
                <a:effectLst>
                  <a:outerShdw blurRad="38100" dist="38100" dir="2700000" algn="tl">
                    <a:srgbClr val="000000">
                      <a:alpha val="43137"/>
                    </a:srgbClr>
                  </a:outerShdw>
                </a:effectLst>
                <a:latin typeface="+mn-lt"/>
              </a:rPr>
              <a:t>5 </a:t>
            </a:r>
            <a:r>
              <a:rPr lang="en-US" sz="2800" b="1" dirty="0">
                <a:effectLst>
                  <a:outerShdw blurRad="38100" dist="38100" dir="2700000" algn="tl">
                    <a:srgbClr val="000000">
                      <a:alpha val="43137"/>
                    </a:srgbClr>
                  </a:outerShdw>
                </a:effectLst>
                <a:latin typeface="+mn-lt"/>
              </a:rPr>
              <a:t>Then Abraham said to his young men, “Stay here with the donkey; I and the boy</a:t>
            </a:r>
            <a:r>
              <a:rPr lang="en-US" sz="2800" b="1" dirty="0">
                <a:effectLst>
                  <a:outerShdw blurRad="38100" dist="38100" dir="2700000" algn="tl">
                    <a:srgbClr val="000000">
                      <a:alpha val="43137"/>
                    </a:srgbClr>
                  </a:outerShdw>
                </a:effectLst>
                <a:latin typeface="+mn-lt"/>
              </a:rPr>
              <a:t> will go over there and worship and come again to you.”</a:t>
            </a:r>
            <a:r>
              <a:rPr lang="en-US" sz="2800" b="1" dirty="0" smtClean="0">
                <a:solidFill>
                  <a:schemeClr val="tx1">
                    <a:lumMod val="65000"/>
                    <a:lumOff val="35000"/>
                  </a:schemeClr>
                </a:solidFill>
                <a:effectLst>
                  <a:outerShdw blurRad="38100" dist="38100" dir="2700000" algn="tl">
                    <a:srgbClr val="000000">
                      <a:alpha val="43137"/>
                    </a:srgbClr>
                  </a:outerShdw>
                </a:effectLst>
                <a:latin typeface="+mn-lt"/>
              </a:rPr>
              <a:t/>
            </a:r>
            <a:br>
              <a:rPr lang="en-US" sz="2800" b="1" dirty="0" smtClean="0">
                <a:solidFill>
                  <a:schemeClr val="tx1">
                    <a:lumMod val="65000"/>
                    <a:lumOff val="35000"/>
                  </a:schemeClr>
                </a:solidFill>
                <a:effectLst>
                  <a:outerShdw blurRad="38100" dist="38100" dir="2700000" algn="tl">
                    <a:srgbClr val="000000">
                      <a:alpha val="43137"/>
                    </a:srgbClr>
                  </a:outerShdw>
                </a:effectLst>
                <a:latin typeface="+mn-lt"/>
              </a:rPr>
            </a:br>
            <a:r>
              <a:rPr lang="en-US" sz="2800" b="1" dirty="0" smtClean="0">
                <a:solidFill>
                  <a:schemeClr val="tx1">
                    <a:lumMod val="65000"/>
                    <a:lumOff val="35000"/>
                  </a:schemeClr>
                </a:solidFill>
                <a:effectLst>
                  <a:outerShdw blurRad="38100" dist="38100" dir="2700000" algn="tl">
                    <a:srgbClr val="000000">
                      <a:alpha val="43137"/>
                    </a:srgbClr>
                  </a:outerShdw>
                </a:effectLst>
                <a:latin typeface="+mn-lt"/>
              </a:rPr>
              <a:t/>
            </a:r>
            <a:br>
              <a:rPr lang="en-US" sz="2800" b="1" dirty="0" smtClean="0">
                <a:solidFill>
                  <a:schemeClr val="tx1">
                    <a:lumMod val="65000"/>
                    <a:lumOff val="35000"/>
                  </a:schemeClr>
                </a:solidFill>
                <a:effectLst>
                  <a:outerShdw blurRad="38100" dist="38100" dir="2700000" algn="tl">
                    <a:srgbClr val="000000">
                      <a:alpha val="43137"/>
                    </a:srgbClr>
                  </a:outerShdw>
                </a:effectLst>
                <a:latin typeface="+mn-lt"/>
              </a:rPr>
            </a:br>
            <a:r>
              <a:rPr lang="en-US" sz="2000" b="1" dirty="0" smtClean="0">
                <a:effectLst>
                  <a:outerShdw blurRad="38100" dist="38100" dir="2700000" algn="tl">
                    <a:srgbClr val="000000">
                      <a:alpha val="43137"/>
                    </a:srgbClr>
                  </a:outerShdw>
                </a:effectLst>
                <a:latin typeface="+mn-lt"/>
              </a:rPr>
              <a:t>Genesis 22:5 ESV</a:t>
            </a:r>
            <a:endParaRPr lang="en-US" sz="2800" b="1"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27664378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4701" y="1884836"/>
            <a:ext cx="8641722" cy="1325563"/>
          </a:xfrm>
        </p:spPr>
        <p:txBody>
          <a:bodyPr>
            <a:noAutofit/>
          </a:bodyPr>
          <a:lstStyle/>
          <a:p>
            <a:pPr algn="ctr"/>
            <a:r>
              <a:rPr lang="en-US" sz="2800" b="1" baseline="30000" dirty="0">
                <a:effectLst>
                  <a:outerShdw blurRad="38100" dist="38100" dir="2700000" algn="tl">
                    <a:srgbClr val="000000">
                      <a:alpha val="43137"/>
                    </a:srgbClr>
                  </a:outerShdw>
                </a:effectLst>
                <a:latin typeface="+mn-lt"/>
              </a:rPr>
              <a:t>11 </a:t>
            </a:r>
            <a:r>
              <a:rPr lang="en-US" sz="2800" b="1" dirty="0">
                <a:effectLst>
                  <a:outerShdw blurRad="38100" dist="38100" dir="2700000" algn="tl">
                    <a:srgbClr val="000000">
                      <a:alpha val="43137"/>
                    </a:srgbClr>
                  </a:outerShdw>
                </a:effectLst>
                <a:latin typeface="+mn-lt"/>
              </a:rPr>
              <a:t>But the angel of the </a:t>
            </a:r>
            <a:r>
              <a:rPr lang="en-US" sz="2800" b="1" cap="small" dirty="0">
                <a:effectLst>
                  <a:outerShdw blurRad="38100" dist="38100" dir="2700000" algn="tl">
                    <a:srgbClr val="000000">
                      <a:alpha val="43137"/>
                    </a:srgbClr>
                  </a:outerShdw>
                </a:effectLst>
                <a:latin typeface="+mn-lt"/>
              </a:rPr>
              <a:t>Lord</a:t>
            </a:r>
            <a:r>
              <a:rPr lang="en-US" sz="2800" b="1" dirty="0">
                <a:effectLst>
                  <a:outerShdw blurRad="38100" dist="38100" dir="2700000" algn="tl">
                    <a:srgbClr val="000000">
                      <a:alpha val="43137"/>
                    </a:srgbClr>
                  </a:outerShdw>
                </a:effectLst>
                <a:latin typeface="+mn-lt"/>
              </a:rPr>
              <a:t> called to him from heaven and said, “Abraham, Abraham!” And he said, “Here I am.” </a:t>
            </a:r>
            <a:r>
              <a:rPr lang="en-US" sz="2800" b="1" baseline="30000" dirty="0">
                <a:effectLst>
                  <a:outerShdw blurRad="38100" dist="38100" dir="2700000" algn="tl">
                    <a:srgbClr val="000000">
                      <a:alpha val="43137"/>
                    </a:srgbClr>
                  </a:outerShdw>
                </a:effectLst>
                <a:latin typeface="+mn-lt"/>
              </a:rPr>
              <a:t>12 </a:t>
            </a:r>
            <a:r>
              <a:rPr lang="en-US" sz="2800" b="1" dirty="0">
                <a:effectLst>
                  <a:outerShdw blurRad="38100" dist="38100" dir="2700000" algn="tl">
                    <a:srgbClr val="000000">
                      <a:alpha val="43137"/>
                    </a:srgbClr>
                  </a:outerShdw>
                </a:effectLst>
                <a:latin typeface="+mn-lt"/>
              </a:rPr>
              <a:t>He said, “Do not lay your hand on the boy or do anything to him, for now I know that you fear God, seeing you have not withheld your son, your only son, from me.” </a:t>
            </a:r>
            <a:r>
              <a:rPr lang="en-US" sz="2800" b="1" baseline="30000" dirty="0">
                <a:effectLst>
                  <a:outerShdw blurRad="38100" dist="38100" dir="2700000" algn="tl">
                    <a:srgbClr val="000000">
                      <a:alpha val="43137"/>
                    </a:srgbClr>
                  </a:outerShdw>
                </a:effectLst>
                <a:latin typeface="+mn-lt"/>
              </a:rPr>
              <a:t>13 </a:t>
            </a:r>
            <a:r>
              <a:rPr lang="en-US" sz="2800" b="1" dirty="0">
                <a:effectLst>
                  <a:outerShdw blurRad="38100" dist="38100" dir="2700000" algn="tl">
                    <a:srgbClr val="000000">
                      <a:alpha val="43137"/>
                    </a:srgbClr>
                  </a:outerShdw>
                </a:effectLst>
                <a:latin typeface="+mn-lt"/>
              </a:rPr>
              <a:t>And Abraham lifted up his eyes and looked, and behold, behind him was a ram, caught in a thicket by his horns. And Abraham went and took the ram and offered it up as a burnt offering instead of his son</a:t>
            </a:r>
            <a:r>
              <a:rPr lang="en-US" sz="2800" b="1" dirty="0" smtClean="0">
                <a:effectLst>
                  <a:outerShdw blurRad="38100" dist="38100" dir="2700000" algn="tl">
                    <a:srgbClr val="000000">
                      <a:alpha val="43137"/>
                    </a:srgbClr>
                  </a:outerShdw>
                </a:effectLst>
                <a:latin typeface="+mn-lt"/>
              </a:rPr>
              <a:t>.</a:t>
            </a:r>
            <a:br>
              <a:rPr lang="en-US" sz="2800" b="1" dirty="0" smtClean="0">
                <a:effectLst>
                  <a:outerShdw blurRad="38100" dist="38100" dir="2700000" algn="tl">
                    <a:srgbClr val="000000">
                      <a:alpha val="43137"/>
                    </a:srgbClr>
                  </a:outerShdw>
                </a:effectLst>
                <a:latin typeface="+mn-lt"/>
              </a:rPr>
            </a:br>
            <a:r>
              <a:rPr lang="en-US" sz="2800" b="1" dirty="0">
                <a:effectLst>
                  <a:outerShdw blurRad="38100" dist="38100" dir="2700000" algn="tl">
                    <a:srgbClr val="000000">
                      <a:alpha val="43137"/>
                    </a:srgbClr>
                  </a:outerShdw>
                </a:effectLst>
                <a:latin typeface="+mn-lt"/>
              </a:rPr>
              <a:t/>
            </a:r>
            <a:br>
              <a:rPr lang="en-US" sz="2800" b="1" dirty="0">
                <a:effectLst>
                  <a:outerShdw blurRad="38100" dist="38100" dir="2700000" algn="tl">
                    <a:srgbClr val="000000">
                      <a:alpha val="43137"/>
                    </a:srgbClr>
                  </a:outerShdw>
                </a:effectLst>
                <a:latin typeface="+mn-lt"/>
              </a:rPr>
            </a:br>
            <a:r>
              <a:rPr lang="en-US" sz="2000" b="1" dirty="0" smtClean="0">
                <a:effectLst>
                  <a:outerShdw blurRad="38100" dist="38100" dir="2700000" algn="tl">
                    <a:srgbClr val="000000">
                      <a:alpha val="43137"/>
                    </a:srgbClr>
                  </a:outerShdw>
                </a:effectLst>
                <a:latin typeface="+mn-lt"/>
              </a:rPr>
              <a:t>Genesis 22:11-13 ESV</a:t>
            </a:r>
            <a:endParaRPr lang="en-US" sz="2800" b="1"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2147246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9247" y="2013621"/>
            <a:ext cx="8180499" cy="1325563"/>
          </a:xfrm>
        </p:spPr>
        <p:txBody>
          <a:bodyPr>
            <a:noAutofit/>
          </a:bodyPr>
          <a:lstStyle/>
          <a:p>
            <a:pPr algn="ctr"/>
            <a:r>
              <a:rPr lang="en-US" sz="2800" b="1" baseline="30000" dirty="0">
                <a:effectLst>
                  <a:outerShdw blurRad="38100" dist="38100" dir="2700000" algn="tl">
                    <a:srgbClr val="000000">
                      <a:alpha val="43137"/>
                    </a:srgbClr>
                  </a:outerShdw>
                </a:effectLst>
                <a:latin typeface="+mn-lt"/>
              </a:rPr>
              <a:t>15 </a:t>
            </a:r>
            <a:r>
              <a:rPr lang="en-US" sz="2800" b="1" dirty="0">
                <a:effectLst>
                  <a:outerShdw blurRad="38100" dist="38100" dir="2700000" algn="tl">
                    <a:srgbClr val="000000">
                      <a:alpha val="43137"/>
                    </a:srgbClr>
                  </a:outerShdw>
                </a:effectLst>
                <a:latin typeface="+mn-lt"/>
              </a:rPr>
              <a:t>And the angel of the </a:t>
            </a:r>
            <a:r>
              <a:rPr lang="en-US" sz="2800" b="1" cap="small" dirty="0">
                <a:effectLst>
                  <a:outerShdw blurRad="38100" dist="38100" dir="2700000" algn="tl">
                    <a:srgbClr val="000000">
                      <a:alpha val="43137"/>
                    </a:srgbClr>
                  </a:outerShdw>
                </a:effectLst>
                <a:latin typeface="+mn-lt"/>
              </a:rPr>
              <a:t>Lord</a:t>
            </a:r>
            <a:r>
              <a:rPr lang="en-US" sz="2800" b="1" dirty="0">
                <a:effectLst>
                  <a:outerShdw blurRad="38100" dist="38100" dir="2700000" algn="tl">
                    <a:srgbClr val="000000">
                      <a:alpha val="43137"/>
                    </a:srgbClr>
                  </a:outerShdw>
                </a:effectLst>
                <a:latin typeface="+mn-lt"/>
              </a:rPr>
              <a:t> called to Abraham a second time from heaven </a:t>
            </a:r>
            <a:r>
              <a:rPr lang="en-US" sz="2800" b="1" baseline="30000" dirty="0">
                <a:effectLst>
                  <a:outerShdw blurRad="38100" dist="38100" dir="2700000" algn="tl">
                    <a:srgbClr val="000000">
                      <a:alpha val="43137"/>
                    </a:srgbClr>
                  </a:outerShdw>
                </a:effectLst>
                <a:latin typeface="+mn-lt"/>
              </a:rPr>
              <a:t>16 </a:t>
            </a:r>
            <a:r>
              <a:rPr lang="en-US" sz="2800" b="1" dirty="0">
                <a:effectLst>
                  <a:outerShdw blurRad="38100" dist="38100" dir="2700000" algn="tl">
                    <a:srgbClr val="000000">
                      <a:alpha val="43137"/>
                    </a:srgbClr>
                  </a:outerShdw>
                </a:effectLst>
                <a:latin typeface="+mn-lt"/>
              </a:rPr>
              <a:t>and said, “By myself I have sworn, declares the </a:t>
            </a:r>
            <a:r>
              <a:rPr lang="en-US" sz="2800" b="1" cap="small" dirty="0">
                <a:effectLst>
                  <a:outerShdw blurRad="38100" dist="38100" dir="2700000" algn="tl">
                    <a:srgbClr val="000000">
                      <a:alpha val="43137"/>
                    </a:srgbClr>
                  </a:outerShdw>
                </a:effectLst>
                <a:latin typeface="+mn-lt"/>
              </a:rPr>
              <a:t>Lord</a:t>
            </a:r>
            <a:r>
              <a:rPr lang="en-US" sz="2800" b="1" dirty="0">
                <a:effectLst>
                  <a:outerShdw blurRad="38100" dist="38100" dir="2700000" algn="tl">
                    <a:srgbClr val="000000">
                      <a:alpha val="43137"/>
                    </a:srgbClr>
                  </a:outerShdw>
                </a:effectLst>
                <a:latin typeface="+mn-lt"/>
              </a:rPr>
              <a:t>, because you have done this and have not withheld your son, your only son, </a:t>
            </a:r>
            <a:r>
              <a:rPr lang="en-US" sz="2800" b="1" baseline="30000" dirty="0">
                <a:effectLst>
                  <a:outerShdw blurRad="38100" dist="38100" dir="2700000" algn="tl">
                    <a:srgbClr val="000000">
                      <a:alpha val="43137"/>
                    </a:srgbClr>
                  </a:outerShdw>
                </a:effectLst>
                <a:latin typeface="+mn-lt"/>
              </a:rPr>
              <a:t>17 </a:t>
            </a:r>
            <a:r>
              <a:rPr lang="en-US" sz="2800" b="1" dirty="0">
                <a:effectLst>
                  <a:outerShdw blurRad="38100" dist="38100" dir="2700000" algn="tl">
                    <a:srgbClr val="000000">
                      <a:alpha val="43137"/>
                    </a:srgbClr>
                  </a:outerShdw>
                </a:effectLst>
                <a:latin typeface="+mn-lt"/>
              </a:rPr>
              <a:t>I will surely bless you, and I will surely multiply your offspring as the stars of heaven and as the sand that is on the seashore. And your offspring shall possess the gate of his</a:t>
            </a:r>
            <a:r>
              <a:rPr lang="en-US" sz="2800" b="1" baseline="30000" dirty="0">
                <a:effectLst>
                  <a:outerShdw blurRad="38100" dist="38100" dir="2700000" algn="tl">
                    <a:srgbClr val="000000">
                      <a:alpha val="43137"/>
                    </a:srgbClr>
                  </a:outerShdw>
                </a:effectLst>
                <a:latin typeface="+mn-lt"/>
              </a:rPr>
              <a:t> </a:t>
            </a:r>
            <a:r>
              <a:rPr lang="en-US" sz="2800" b="1" dirty="0">
                <a:effectLst>
                  <a:outerShdw blurRad="38100" dist="38100" dir="2700000" algn="tl">
                    <a:srgbClr val="000000">
                      <a:alpha val="43137"/>
                    </a:srgbClr>
                  </a:outerShdw>
                </a:effectLst>
                <a:latin typeface="+mn-lt"/>
              </a:rPr>
              <a:t>enemies, </a:t>
            </a:r>
            <a:r>
              <a:rPr lang="en-US" sz="2800" b="1" baseline="30000" dirty="0">
                <a:effectLst>
                  <a:outerShdw blurRad="38100" dist="38100" dir="2700000" algn="tl">
                    <a:srgbClr val="000000">
                      <a:alpha val="43137"/>
                    </a:srgbClr>
                  </a:outerShdw>
                </a:effectLst>
                <a:latin typeface="+mn-lt"/>
              </a:rPr>
              <a:t>18 </a:t>
            </a:r>
            <a:r>
              <a:rPr lang="en-US" sz="2800" b="1" dirty="0">
                <a:effectLst>
                  <a:outerShdw blurRad="38100" dist="38100" dir="2700000" algn="tl">
                    <a:srgbClr val="000000">
                      <a:alpha val="43137"/>
                    </a:srgbClr>
                  </a:outerShdw>
                </a:effectLst>
                <a:latin typeface="+mn-lt"/>
              </a:rPr>
              <a:t>and in your offspring shall all the nations of the earth be blessed, because you have obeyed my voice</a:t>
            </a:r>
            <a:r>
              <a:rPr lang="en-US" sz="2800" b="1" dirty="0" smtClean="0">
                <a:effectLst>
                  <a:outerShdw blurRad="38100" dist="38100" dir="2700000" algn="tl">
                    <a:srgbClr val="000000">
                      <a:alpha val="43137"/>
                    </a:srgbClr>
                  </a:outerShdw>
                </a:effectLst>
                <a:latin typeface="+mn-lt"/>
              </a:rPr>
              <a:t>.”</a:t>
            </a:r>
            <a:br>
              <a:rPr lang="en-US" sz="2800" b="1" dirty="0" smtClean="0">
                <a:effectLst>
                  <a:outerShdw blurRad="38100" dist="38100" dir="2700000" algn="tl">
                    <a:srgbClr val="000000">
                      <a:alpha val="43137"/>
                    </a:srgbClr>
                  </a:outerShdw>
                </a:effectLst>
                <a:latin typeface="+mn-lt"/>
              </a:rPr>
            </a:br>
            <a:r>
              <a:rPr lang="en-US" sz="2800" b="1" dirty="0">
                <a:effectLst>
                  <a:outerShdw blurRad="38100" dist="38100" dir="2700000" algn="tl">
                    <a:srgbClr val="000000">
                      <a:alpha val="43137"/>
                    </a:srgbClr>
                  </a:outerShdw>
                </a:effectLst>
                <a:latin typeface="+mn-lt"/>
              </a:rPr>
              <a:t/>
            </a:r>
            <a:br>
              <a:rPr lang="en-US" sz="2800" b="1" dirty="0">
                <a:effectLst>
                  <a:outerShdw blurRad="38100" dist="38100" dir="2700000" algn="tl">
                    <a:srgbClr val="000000">
                      <a:alpha val="43137"/>
                    </a:srgbClr>
                  </a:outerShdw>
                </a:effectLst>
                <a:latin typeface="+mn-lt"/>
              </a:rPr>
            </a:br>
            <a:r>
              <a:rPr lang="en-US" sz="2000" b="1" dirty="0" smtClean="0">
                <a:effectLst>
                  <a:outerShdw blurRad="38100" dist="38100" dir="2700000" algn="tl">
                    <a:srgbClr val="000000">
                      <a:alpha val="43137"/>
                    </a:srgbClr>
                  </a:outerShdw>
                </a:effectLst>
                <a:latin typeface="+mn-lt"/>
              </a:rPr>
              <a:t>Genesis 22:15-18 </a:t>
            </a:r>
            <a:r>
              <a:rPr lang="en-US" sz="2000" b="1" dirty="0" smtClean="0">
                <a:effectLst>
                  <a:outerShdw blurRad="38100" dist="38100" dir="2700000" algn="tl">
                    <a:srgbClr val="000000">
                      <a:alpha val="43137"/>
                    </a:srgbClr>
                  </a:outerShdw>
                </a:effectLst>
                <a:latin typeface="+mn-lt"/>
              </a:rPr>
              <a:t>ESV</a:t>
            </a:r>
            <a:r>
              <a:rPr lang="en-US" sz="3200" dirty="0">
                <a:effectLst>
                  <a:outerShdw blurRad="38100" dist="38100" dir="2700000" algn="tl">
                    <a:srgbClr val="000000">
                      <a:alpha val="43137"/>
                    </a:srgbClr>
                  </a:outerShdw>
                </a:effectLst>
                <a:latin typeface="+mn-lt"/>
              </a:rPr>
              <a:t/>
            </a:r>
            <a:br>
              <a:rPr lang="en-US" sz="3200" dirty="0">
                <a:effectLst>
                  <a:outerShdw blurRad="38100" dist="38100" dir="2700000" algn="tl">
                    <a:srgbClr val="000000">
                      <a:alpha val="43137"/>
                    </a:srgbClr>
                  </a:outerShdw>
                </a:effectLst>
                <a:latin typeface="+mn-lt"/>
              </a:rPr>
            </a:br>
            <a:endParaRPr lang="en-US" sz="32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14447908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4701" y="2554537"/>
            <a:ext cx="8641722" cy="1325563"/>
          </a:xfrm>
        </p:spPr>
        <p:txBody>
          <a:bodyPr>
            <a:noAutofit/>
          </a:bodyPr>
          <a:lstStyle/>
          <a:p>
            <a:pPr algn="ctr"/>
            <a:r>
              <a:rPr lang="en-US" sz="2400" b="1" baseline="30000" dirty="0">
                <a:solidFill>
                  <a:schemeClr val="tx1">
                    <a:lumMod val="50000"/>
                    <a:lumOff val="50000"/>
                  </a:schemeClr>
                </a:solidFill>
                <a:effectLst>
                  <a:outerShdw blurRad="38100" dist="38100" dir="2700000" algn="tl">
                    <a:srgbClr val="000000">
                      <a:alpha val="43137"/>
                    </a:srgbClr>
                  </a:outerShdw>
                </a:effectLst>
                <a:latin typeface="+mn-lt"/>
              </a:rPr>
              <a:t>13</a:t>
            </a:r>
            <a:r>
              <a:rPr lang="en-US" sz="2400" b="1" dirty="0">
                <a:solidFill>
                  <a:schemeClr val="tx1">
                    <a:lumMod val="50000"/>
                    <a:lumOff val="50000"/>
                  </a:schemeClr>
                </a:solidFill>
                <a:effectLst>
                  <a:outerShdw blurRad="38100" dist="38100" dir="2700000" algn="tl">
                    <a:srgbClr val="000000">
                      <a:alpha val="43137"/>
                    </a:srgbClr>
                  </a:outerShdw>
                </a:effectLst>
                <a:latin typeface="+mn-lt"/>
              </a:rPr>
              <a:t> Now when God made his promise to Abraham, since he could swear by no one greater, he swore by himself, </a:t>
            </a:r>
            <a:r>
              <a:rPr lang="en-US" sz="2400" b="1" baseline="30000" dirty="0">
                <a:solidFill>
                  <a:schemeClr val="tx1">
                    <a:lumMod val="50000"/>
                    <a:lumOff val="50000"/>
                  </a:schemeClr>
                </a:solidFill>
                <a:effectLst>
                  <a:outerShdw blurRad="38100" dist="38100" dir="2700000" algn="tl">
                    <a:srgbClr val="000000">
                      <a:alpha val="43137"/>
                    </a:srgbClr>
                  </a:outerShdw>
                </a:effectLst>
                <a:latin typeface="+mn-lt"/>
              </a:rPr>
              <a:t>14</a:t>
            </a:r>
            <a:r>
              <a:rPr lang="en-US" sz="2400" b="1" dirty="0">
                <a:solidFill>
                  <a:schemeClr val="tx1">
                    <a:lumMod val="50000"/>
                    <a:lumOff val="50000"/>
                  </a:schemeClr>
                </a:solidFill>
                <a:effectLst>
                  <a:outerShdw blurRad="38100" dist="38100" dir="2700000" algn="tl">
                    <a:srgbClr val="000000">
                      <a:alpha val="43137"/>
                    </a:srgbClr>
                  </a:outerShdw>
                </a:effectLst>
                <a:latin typeface="+mn-lt"/>
              </a:rPr>
              <a:t> saying, “</a:t>
            </a:r>
            <a:r>
              <a:rPr lang="en-US" sz="2400" b="1" i="1" dirty="0">
                <a:solidFill>
                  <a:schemeClr val="tx1">
                    <a:lumMod val="50000"/>
                    <a:lumOff val="50000"/>
                  </a:schemeClr>
                </a:solidFill>
                <a:effectLst>
                  <a:outerShdw blurRad="38100" dist="38100" dir="2700000" algn="tl">
                    <a:srgbClr val="000000">
                      <a:alpha val="43137"/>
                    </a:srgbClr>
                  </a:outerShdw>
                </a:effectLst>
                <a:latin typeface="+mn-lt"/>
              </a:rPr>
              <a:t>Surely I will bless you greatly and multiply your descendants abundantly</a:t>
            </a:r>
            <a:r>
              <a:rPr lang="en-US" sz="2400" b="1" dirty="0">
                <a:solidFill>
                  <a:schemeClr val="tx1">
                    <a:lumMod val="50000"/>
                    <a:lumOff val="50000"/>
                  </a:schemeClr>
                </a:solidFill>
                <a:effectLst>
                  <a:outerShdw blurRad="38100" dist="38100" dir="2700000" algn="tl">
                    <a:srgbClr val="000000">
                      <a:alpha val="43137"/>
                    </a:srgbClr>
                  </a:outerShdw>
                </a:effectLst>
                <a:latin typeface="+mn-lt"/>
              </a:rPr>
              <a:t>.”</a:t>
            </a:r>
            <a:r>
              <a:rPr lang="en-US" sz="2400" b="1" dirty="0">
                <a:effectLst>
                  <a:outerShdw blurRad="38100" dist="38100" dir="2700000" algn="tl">
                    <a:srgbClr val="000000">
                      <a:alpha val="43137"/>
                    </a:srgbClr>
                  </a:outerShdw>
                </a:effectLst>
                <a:latin typeface="+mn-lt"/>
              </a:rPr>
              <a:t> </a:t>
            </a:r>
            <a:r>
              <a:rPr lang="en-US" sz="2400" b="1" baseline="30000" dirty="0">
                <a:effectLst>
                  <a:outerShdw blurRad="38100" dist="38100" dir="2700000" algn="tl">
                    <a:srgbClr val="000000">
                      <a:alpha val="43137"/>
                    </a:srgbClr>
                  </a:outerShdw>
                </a:effectLst>
                <a:latin typeface="+mn-lt"/>
              </a:rPr>
              <a:t>15</a:t>
            </a:r>
            <a:r>
              <a:rPr lang="en-US" sz="2400" b="1" dirty="0">
                <a:effectLst>
                  <a:outerShdw blurRad="38100" dist="38100" dir="2700000" algn="tl">
                    <a:srgbClr val="000000">
                      <a:alpha val="43137"/>
                    </a:srgbClr>
                  </a:outerShdw>
                </a:effectLst>
                <a:latin typeface="+mn-lt"/>
              </a:rPr>
              <a:t> And so by persevering, Abraham inherited the promise. </a:t>
            </a:r>
            <a:r>
              <a:rPr lang="en-US" sz="2400" b="1" baseline="30000" dirty="0">
                <a:effectLst>
                  <a:outerShdw blurRad="38100" dist="38100" dir="2700000" algn="tl">
                    <a:srgbClr val="000000">
                      <a:alpha val="43137"/>
                    </a:srgbClr>
                  </a:outerShdw>
                </a:effectLst>
                <a:latin typeface="+mn-lt"/>
              </a:rPr>
              <a:t>16</a:t>
            </a:r>
            <a:r>
              <a:rPr lang="en-US" sz="2400" b="1" dirty="0">
                <a:effectLst>
                  <a:outerShdw blurRad="38100" dist="38100" dir="2700000" algn="tl">
                    <a:srgbClr val="000000">
                      <a:alpha val="43137"/>
                    </a:srgbClr>
                  </a:outerShdw>
                </a:effectLst>
                <a:latin typeface="+mn-lt"/>
              </a:rPr>
              <a:t> For people swear by something greater than themselves, and the oath serves as a confirmation to end all dispute. </a:t>
            </a:r>
            <a:r>
              <a:rPr lang="en-US" sz="2400" b="1" baseline="30000" dirty="0">
                <a:effectLst>
                  <a:outerShdw blurRad="38100" dist="38100" dir="2700000" algn="tl">
                    <a:srgbClr val="000000">
                      <a:alpha val="43137"/>
                    </a:srgbClr>
                  </a:outerShdw>
                </a:effectLst>
                <a:latin typeface="+mn-lt"/>
              </a:rPr>
              <a:t>17</a:t>
            </a:r>
            <a:r>
              <a:rPr lang="en-US" sz="2400" b="1" dirty="0">
                <a:effectLst>
                  <a:outerShdw blurRad="38100" dist="38100" dir="2700000" algn="tl">
                    <a:srgbClr val="000000">
                      <a:alpha val="43137"/>
                    </a:srgbClr>
                  </a:outerShdw>
                </a:effectLst>
                <a:latin typeface="+mn-lt"/>
              </a:rPr>
              <a:t> In the same way God wanted to demonstrate more clearly to the heirs of the promise that his purpose was unchangeable, and so he intervened with an oath, </a:t>
            </a:r>
            <a:r>
              <a:rPr lang="en-US" sz="2400" b="1" baseline="30000" dirty="0">
                <a:effectLst>
                  <a:outerShdw blurRad="38100" dist="38100" dir="2700000" algn="tl">
                    <a:srgbClr val="000000">
                      <a:alpha val="43137"/>
                    </a:srgbClr>
                  </a:outerShdw>
                </a:effectLst>
                <a:latin typeface="+mn-lt"/>
              </a:rPr>
              <a:t>18</a:t>
            </a:r>
            <a:r>
              <a:rPr lang="en-US" sz="2400" b="1" dirty="0">
                <a:effectLst>
                  <a:outerShdw blurRad="38100" dist="38100" dir="2700000" algn="tl">
                    <a:srgbClr val="000000">
                      <a:alpha val="43137"/>
                    </a:srgbClr>
                  </a:outerShdw>
                </a:effectLst>
                <a:latin typeface="+mn-lt"/>
              </a:rPr>
              <a:t> so that we who have found refuge in him may find strong encouragement to hold fast to the hope set before us through two unchangeable things, since it is impossible for God to lie. </a:t>
            </a:r>
            <a:r>
              <a:rPr lang="en-US" sz="2400" b="1" baseline="30000" dirty="0">
                <a:solidFill>
                  <a:schemeClr val="tx1">
                    <a:lumMod val="50000"/>
                    <a:lumOff val="50000"/>
                  </a:schemeClr>
                </a:solidFill>
                <a:effectLst>
                  <a:outerShdw blurRad="38100" dist="38100" dir="2700000" algn="tl">
                    <a:srgbClr val="000000">
                      <a:alpha val="43137"/>
                    </a:srgbClr>
                  </a:outerShdw>
                </a:effectLst>
                <a:latin typeface="+mn-lt"/>
              </a:rPr>
              <a:t>19</a:t>
            </a:r>
            <a:r>
              <a:rPr lang="en-US" sz="2400" b="1" dirty="0">
                <a:solidFill>
                  <a:schemeClr val="tx1">
                    <a:lumMod val="50000"/>
                    <a:lumOff val="50000"/>
                  </a:schemeClr>
                </a:solidFill>
                <a:effectLst>
                  <a:outerShdw blurRad="38100" dist="38100" dir="2700000" algn="tl">
                    <a:srgbClr val="000000">
                      <a:alpha val="43137"/>
                    </a:srgbClr>
                  </a:outerShdw>
                </a:effectLst>
                <a:latin typeface="+mn-lt"/>
              </a:rPr>
              <a:t> We have this hope as an anchor for the soul, sure and steadfast, which reaches inside behind the curtain, </a:t>
            </a:r>
            <a:r>
              <a:rPr lang="en-US" sz="2400" b="1" baseline="30000" dirty="0">
                <a:solidFill>
                  <a:schemeClr val="tx1">
                    <a:lumMod val="50000"/>
                    <a:lumOff val="50000"/>
                  </a:schemeClr>
                </a:solidFill>
                <a:effectLst>
                  <a:outerShdw blurRad="38100" dist="38100" dir="2700000" algn="tl">
                    <a:srgbClr val="000000">
                      <a:alpha val="43137"/>
                    </a:srgbClr>
                  </a:outerShdw>
                </a:effectLst>
                <a:latin typeface="+mn-lt"/>
              </a:rPr>
              <a:t>20</a:t>
            </a:r>
            <a:r>
              <a:rPr lang="en-US" sz="2400" b="1" dirty="0">
                <a:solidFill>
                  <a:schemeClr val="tx1">
                    <a:lumMod val="50000"/>
                    <a:lumOff val="50000"/>
                  </a:schemeClr>
                </a:solidFill>
                <a:effectLst>
                  <a:outerShdw blurRad="38100" dist="38100" dir="2700000" algn="tl">
                    <a:srgbClr val="000000">
                      <a:alpha val="43137"/>
                    </a:srgbClr>
                  </a:outerShdw>
                </a:effectLst>
                <a:latin typeface="+mn-lt"/>
              </a:rPr>
              <a:t> where Jesus our forerunner entered on our behalf, since he became </a:t>
            </a:r>
            <a:r>
              <a:rPr lang="en-US" sz="2400" b="1" i="1" dirty="0">
                <a:solidFill>
                  <a:schemeClr val="tx1">
                    <a:lumMod val="50000"/>
                    <a:lumOff val="50000"/>
                  </a:schemeClr>
                </a:solidFill>
                <a:effectLst>
                  <a:outerShdw blurRad="38100" dist="38100" dir="2700000" algn="tl">
                    <a:srgbClr val="000000">
                      <a:alpha val="43137"/>
                    </a:srgbClr>
                  </a:outerShdw>
                </a:effectLst>
                <a:latin typeface="+mn-lt"/>
              </a:rPr>
              <a:t>a priest forever in the order of Melchizedek</a:t>
            </a:r>
            <a:r>
              <a:rPr lang="en-US" sz="2400" b="1" dirty="0">
                <a:solidFill>
                  <a:schemeClr val="tx1">
                    <a:lumMod val="50000"/>
                    <a:lumOff val="50000"/>
                  </a:schemeClr>
                </a:solidFill>
                <a:effectLst>
                  <a:outerShdw blurRad="38100" dist="38100" dir="2700000" algn="tl">
                    <a:srgbClr val="000000">
                      <a:alpha val="43137"/>
                    </a:srgbClr>
                  </a:outerShdw>
                </a:effectLst>
                <a:latin typeface="+mn-lt"/>
              </a:rPr>
              <a:t>. </a:t>
            </a:r>
            <a:r>
              <a:rPr lang="en-US" sz="2400" b="1" dirty="0" smtClean="0">
                <a:solidFill>
                  <a:schemeClr val="tx1">
                    <a:lumMod val="50000"/>
                    <a:lumOff val="50000"/>
                  </a:schemeClr>
                </a:solidFill>
                <a:effectLst>
                  <a:outerShdw blurRad="38100" dist="38100" dir="2700000" algn="tl">
                    <a:srgbClr val="000000">
                      <a:alpha val="43137"/>
                    </a:srgbClr>
                  </a:outerShdw>
                </a:effectLst>
                <a:latin typeface="+mn-lt"/>
              </a:rPr>
              <a:t/>
            </a:r>
            <a:br>
              <a:rPr lang="en-US" sz="2400" b="1" dirty="0" smtClean="0">
                <a:solidFill>
                  <a:schemeClr val="tx1">
                    <a:lumMod val="50000"/>
                    <a:lumOff val="50000"/>
                  </a:schemeClr>
                </a:solidFill>
                <a:effectLst>
                  <a:outerShdw blurRad="38100" dist="38100" dir="2700000" algn="tl">
                    <a:srgbClr val="000000">
                      <a:alpha val="43137"/>
                    </a:srgbClr>
                  </a:outerShdw>
                </a:effectLst>
                <a:latin typeface="+mn-lt"/>
              </a:rPr>
            </a:br>
            <a:r>
              <a:rPr lang="en-US" sz="2400" b="1" dirty="0">
                <a:effectLst>
                  <a:outerShdw blurRad="38100" dist="38100" dir="2700000" algn="tl">
                    <a:srgbClr val="000000">
                      <a:alpha val="43137"/>
                    </a:srgbClr>
                  </a:outerShdw>
                </a:effectLst>
                <a:latin typeface="+mn-lt"/>
              </a:rPr>
              <a:t/>
            </a:r>
            <a:br>
              <a:rPr lang="en-US" sz="2400" b="1" dirty="0">
                <a:effectLst>
                  <a:outerShdw blurRad="38100" dist="38100" dir="2700000" algn="tl">
                    <a:srgbClr val="000000">
                      <a:alpha val="43137"/>
                    </a:srgbClr>
                  </a:outerShdw>
                </a:effectLst>
                <a:latin typeface="+mn-lt"/>
              </a:rPr>
            </a:br>
            <a:r>
              <a:rPr lang="en-US" sz="1800" b="1" dirty="0" smtClean="0">
                <a:effectLst>
                  <a:outerShdw blurRad="38100" dist="38100" dir="2700000" algn="tl">
                    <a:srgbClr val="000000">
                      <a:alpha val="43137"/>
                    </a:srgbClr>
                  </a:outerShdw>
                </a:effectLst>
                <a:latin typeface="+mn-lt"/>
              </a:rPr>
              <a:t>Hebrews 6:13-20 </a:t>
            </a:r>
            <a:r>
              <a:rPr lang="en-US" sz="1800" b="1" dirty="0" smtClean="0">
                <a:effectLst>
                  <a:outerShdw blurRad="38100" dist="38100" dir="2700000" algn="tl">
                    <a:srgbClr val="000000">
                      <a:alpha val="43137"/>
                    </a:srgbClr>
                  </a:outerShdw>
                </a:effectLst>
                <a:latin typeface="+mn-lt"/>
              </a:rPr>
              <a:t>NET</a:t>
            </a:r>
            <a:endParaRPr lang="en-US" sz="2400" b="1"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8131247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4701" y="2554537"/>
            <a:ext cx="8641722" cy="1325563"/>
          </a:xfrm>
        </p:spPr>
        <p:txBody>
          <a:bodyPr>
            <a:noAutofit/>
          </a:bodyPr>
          <a:lstStyle/>
          <a:p>
            <a:pPr algn="ctr"/>
            <a:r>
              <a:rPr lang="en-US" sz="2400" b="1" baseline="30000" dirty="0">
                <a:solidFill>
                  <a:schemeClr val="tx1">
                    <a:lumMod val="50000"/>
                    <a:lumOff val="50000"/>
                  </a:schemeClr>
                </a:solidFill>
                <a:effectLst>
                  <a:outerShdw blurRad="38100" dist="38100" dir="2700000" algn="tl">
                    <a:srgbClr val="000000">
                      <a:alpha val="43137"/>
                    </a:srgbClr>
                  </a:outerShdw>
                </a:effectLst>
                <a:latin typeface="+mn-lt"/>
              </a:rPr>
              <a:t>13</a:t>
            </a:r>
            <a:r>
              <a:rPr lang="en-US" sz="2400" b="1" dirty="0">
                <a:solidFill>
                  <a:schemeClr val="tx1">
                    <a:lumMod val="50000"/>
                    <a:lumOff val="50000"/>
                  </a:schemeClr>
                </a:solidFill>
                <a:effectLst>
                  <a:outerShdw blurRad="38100" dist="38100" dir="2700000" algn="tl">
                    <a:srgbClr val="000000">
                      <a:alpha val="43137"/>
                    </a:srgbClr>
                  </a:outerShdw>
                </a:effectLst>
                <a:latin typeface="+mn-lt"/>
              </a:rPr>
              <a:t> Now when God made his promise to Abraham, since he could swear by no one greater, he swore by himself, </a:t>
            </a:r>
            <a:r>
              <a:rPr lang="en-US" sz="2400" b="1" baseline="30000" dirty="0">
                <a:solidFill>
                  <a:schemeClr val="tx1">
                    <a:lumMod val="50000"/>
                    <a:lumOff val="50000"/>
                  </a:schemeClr>
                </a:solidFill>
                <a:effectLst>
                  <a:outerShdw blurRad="38100" dist="38100" dir="2700000" algn="tl">
                    <a:srgbClr val="000000">
                      <a:alpha val="43137"/>
                    </a:srgbClr>
                  </a:outerShdw>
                </a:effectLst>
                <a:latin typeface="+mn-lt"/>
              </a:rPr>
              <a:t>14</a:t>
            </a:r>
            <a:r>
              <a:rPr lang="en-US" sz="2400" b="1" dirty="0">
                <a:solidFill>
                  <a:schemeClr val="tx1">
                    <a:lumMod val="50000"/>
                    <a:lumOff val="50000"/>
                  </a:schemeClr>
                </a:solidFill>
                <a:effectLst>
                  <a:outerShdw blurRad="38100" dist="38100" dir="2700000" algn="tl">
                    <a:srgbClr val="000000">
                      <a:alpha val="43137"/>
                    </a:srgbClr>
                  </a:outerShdw>
                </a:effectLst>
                <a:latin typeface="+mn-lt"/>
              </a:rPr>
              <a:t> saying, “</a:t>
            </a:r>
            <a:r>
              <a:rPr lang="en-US" sz="2400" b="1" i="1" dirty="0">
                <a:solidFill>
                  <a:schemeClr val="tx1">
                    <a:lumMod val="50000"/>
                    <a:lumOff val="50000"/>
                  </a:schemeClr>
                </a:solidFill>
                <a:effectLst>
                  <a:outerShdw blurRad="38100" dist="38100" dir="2700000" algn="tl">
                    <a:srgbClr val="000000">
                      <a:alpha val="43137"/>
                    </a:srgbClr>
                  </a:outerShdw>
                </a:effectLst>
                <a:latin typeface="+mn-lt"/>
              </a:rPr>
              <a:t>Surely I will bless you greatly and multiply your descendants abundantly</a:t>
            </a:r>
            <a:r>
              <a:rPr lang="en-US" sz="2400" b="1" dirty="0">
                <a:solidFill>
                  <a:schemeClr val="tx1">
                    <a:lumMod val="50000"/>
                    <a:lumOff val="50000"/>
                  </a:schemeClr>
                </a:solidFill>
                <a:effectLst>
                  <a:outerShdw blurRad="38100" dist="38100" dir="2700000" algn="tl">
                    <a:srgbClr val="000000">
                      <a:alpha val="43137"/>
                    </a:srgbClr>
                  </a:outerShdw>
                </a:effectLst>
                <a:latin typeface="+mn-lt"/>
              </a:rPr>
              <a:t>.” </a:t>
            </a:r>
            <a:r>
              <a:rPr lang="en-US" sz="2400" b="1" baseline="30000" dirty="0">
                <a:solidFill>
                  <a:schemeClr val="tx1">
                    <a:lumMod val="50000"/>
                    <a:lumOff val="50000"/>
                  </a:schemeClr>
                </a:solidFill>
                <a:effectLst>
                  <a:outerShdw blurRad="38100" dist="38100" dir="2700000" algn="tl">
                    <a:srgbClr val="000000">
                      <a:alpha val="43137"/>
                    </a:srgbClr>
                  </a:outerShdw>
                </a:effectLst>
                <a:latin typeface="+mn-lt"/>
              </a:rPr>
              <a:t>15</a:t>
            </a:r>
            <a:r>
              <a:rPr lang="en-US" sz="2400" b="1" dirty="0">
                <a:solidFill>
                  <a:schemeClr val="tx1">
                    <a:lumMod val="50000"/>
                    <a:lumOff val="50000"/>
                  </a:schemeClr>
                </a:solidFill>
                <a:effectLst>
                  <a:outerShdw blurRad="38100" dist="38100" dir="2700000" algn="tl">
                    <a:srgbClr val="000000">
                      <a:alpha val="43137"/>
                    </a:srgbClr>
                  </a:outerShdw>
                </a:effectLst>
                <a:latin typeface="+mn-lt"/>
              </a:rPr>
              <a:t> And so by persevering, Abraham inherited the promise. </a:t>
            </a:r>
            <a:r>
              <a:rPr lang="en-US" sz="2400" b="1" baseline="30000" dirty="0">
                <a:solidFill>
                  <a:schemeClr val="tx1">
                    <a:lumMod val="50000"/>
                    <a:lumOff val="50000"/>
                  </a:schemeClr>
                </a:solidFill>
                <a:effectLst>
                  <a:outerShdw blurRad="38100" dist="38100" dir="2700000" algn="tl">
                    <a:srgbClr val="000000">
                      <a:alpha val="43137"/>
                    </a:srgbClr>
                  </a:outerShdw>
                </a:effectLst>
                <a:latin typeface="+mn-lt"/>
              </a:rPr>
              <a:t>16</a:t>
            </a:r>
            <a:r>
              <a:rPr lang="en-US" sz="2400" b="1" dirty="0">
                <a:solidFill>
                  <a:schemeClr val="tx1">
                    <a:lumMod val="50000"/>
                    <a:lumOff val="50000"/>
                  </a:schemeClr>
                </a:solidFill>
                <a:effectLst>
                  <a:outerShdw blurRad="38100" dist="38100" dir="2700000" algn="tl">
                    <a:srgbClr val="000000">
                      <a:alpha val="43137"/>
                    </a:srgbClr>
                  </a:outerShdw>
                </a:effectLst>
                <a:latin typeface="+mn-lt"/>
              </a:rPr>
              <a:t> For people swear by something greater than themselves, and the oath serves as a confirmation to end all dispute. </a:t>
            </a:r>
            <a:r>
              <a:rPr lang="en-US" sz="2400" b="1" baseline="30000" dirty="0">
                <a:solidFill>
                  <a:schemeClr val="tx1">
                    <a:lumMod val="50000"/>
                    <a:lumOff val="50000"/>
                  </a:schemeClr>
                </a:solidFill>
                <a:effectLst>
                  <a:outerShdw blurRad="38100" dist="38100" dir="2700000" algn="tl">
                    <a:srgbClr val="000000">
                      <a:alpha val="43137"/>
                    </a:srgbClr>
                  </a:outerShdw>
                </a:effectLst>
                <a:latin typeface="+mn-lt"/>
              </a:rPr>
              <a:t>17</a:t>
            </a:r>
            <a:r>
              <a:rPr lang="en-US" sz="2400" b="1" dirty="0">
                <a:solidFill>
                  <a:schemeClr val="tx1">
                    <a:lumMod val="50000"/>
                    <a:lumOff val="50000"/>
                  </a:schemeClr>
                </a:solidFill>
                <a:effectLst>
                  <a:outerShdw blurRad="38100" dist="38100" dir="2700000" algn="tl">
                    <a:srgbClr val="000000">
                      <a:alpha val="43137"/>
                    </a:srgbClr>
                  </a:outerShdw>
                </a:effectLst>
                <a:latin typeface="+mn-lt"/>
              </a:rPr>
              <a:t> In the same way God wanted to demonstrate more clearly to the heirs of the promise that his purpose was unchangeable, and so he intervened with an oath, </a:t>
            </a:r>
            <a:r>
              <a:rPr lang="en-US" sz="2400" b="1" baseline="30000" dirty="0">
                <a:solidFill>
                  <a:schemeClr val="tx1">
                    <a:lumMod val="50000"/>
                    <a:lumOff val="50000"/>
                  </a:schemeClr>
                </a:solidFill>
                <a:effectLst>
                  <a:outerShdw blurRad="38100" dist="38100" dir="2700000" algn="tl">
                    <a:srgbClr val="000000">
                      <a:alpha val="43137"/>
                    </a:srgbClr>
                  </a:outerShdw>
                </a:effectLst>
                <a:latin typeface="+mn-lt"/>
              </a:rPr>
              <a:t>18</a:t>
            </a:r>
            <a:r>
              <a:rPr lang="en-US" sz="2400" b="1" dirty="0">
                <a:solidFill>
                  <a:schemeClr val="tx1">
                    <a:lumMod val="50000"/>
                    <a:lumOff val="50000"/>
                  </a:schemeClr>
                </a:solidFill>
                <a:effectLst>
                  <a:outerShdw blurRad="38100" dist="38100" dir="2700000" algn="tl">
                    <a:srgbClr val="000000">
                      <a:alpha val="43137"/>
                    </a:srgbClr>
                  </a:outerShdw>
                </a:effectLst>
                <a:latin typeface="+mn-lt"/>
              </a:rPr>
              <a:t> so that we who have found refuge in him may find strong encouragement to hold fast to the hope set before us through two unchangeable things, since it is impossible for God to lie. </a:t>
            </a:r>
            <a:r>
              <a:rPr lang="en-US" sz="2400" b="1" baseline="30000" dirty="0">
                <a:effectLst>
                  <a:outerShdw blurRad="38100" dist="38100" dir="2700000" algn="tl">
                    <a:srgbClr val="000000">
                      <a:alpha val="43137"/>
                    </a:srgbClr>
                  </a:outerShdw>
                </a:effectLst>
                <a:latin typeface="+mn-lt"/>
              </a:rPr>
              <a:t>19</a:t>
            </a:r>
            <a:r>
              <a:rPr lang="en-US" sz="2400" b="1" dirty="0">
                <a:effectLst>
                  <a:outerShdw blurRad="38100" dist="38100" dir="2700000" algn="tl">
                    <a:srgbClr val="000000">
                      <a:alpha val="43137"/>
                    </a:srgbClr>
                  </a:outerShdw>
                </a:effectLst>
                <a:latin typeface="+mn-lt"/>
              </a:rPr>
              <a:t> We have this hope as an anchor for the soul, sure and steadfast, which reaches inside behind the curtain, </a:t>
            </a:r>
            <a:r>
              <a:rPr lang="en-US" sz="2400" b="1" baseline="30000" dirty="0">
                <a:effectLst>
                  <a:outerShdw blurRad="38100" dist="38100" dir="2700000" algn="tl">
                    <a:srgbClr val="000000">
                      <a:alpha val="43137"/>
                    </a:srgbClr>
                  </a:outerShdw>
                </a:effectLst>
                <a:latin typeface="+mn-lt"/>
              </a:rPr>
              <a:t>20</a:t>
            </a:r>
            <a:r>
              <a:rPr lang="en-US" sz="2400" b="1" dirty="0">
                <a:effectLst>
                  <a:outerShdw blurRad="38100" dist="38100" dir="2700000" algn="tl">
                    <a:srgbClr val="000000">
                      <a:alpha val="43137"/>
                    </a:srgbClr>
                  </a:outerShdw>
                </a:effectLst>
                <a:latin typeface="+mn-lt"/>
              </a:rPr>
              <a:t> where Jesus our forerunner entered on our behalf, since he became </a:t>
            </a:r>
            <a:r>
              <a:rPr lang="en-US" sz="2400" b="1" i="1" dirty="0">
                <a:effectLst>
                  <a:outerShdw blurRad="38100" dist="38100" dir="2700000" algn="tl">
                    <a:srgbClr val="000000">
                      <a:alpha val="43137"/>
                    </a:srgbClr>
                  </a:outerShdw>
                </a:effectLst>
                <a:latin typeface="+mn-lt"/>
              </a:rPr>
              <a:t>a priest forever in the order of Melchizedek</a:t>
            </a:r>
            <a:r>
              <a:rPr lang="en-US" sz="2400" b="1" dirty="0">
                <a:effectLst>
                  <a:outerShdw blurRad="38100" dist="38100" dir="2700000" algn="tl">
                    <a:srgbClr val="000000">
                      <a:alpha val="43137"/>
                    </a:srgbClr>
                  </a:outerShdw>
                </a:effectLst>
                <a:latin typeface="+mn-lt"/>
              </a:rPr>
              <a:t>. </a:t>
            </a:r>
            <a:r>
              <a:rPr lang="en-US" sz="2400" b="1" dirty="0" smtClean="0">
                <a:effectLst>
                  <a:outerShdw blurRad="38100" dist="38100" dir="2700000" algn="tl">
                    <a:srgbClr val="000000">
                      <a:alpha val="43137"/>
                    </a:srgbClr>
                  </a:outerShdw>
                </a:effectLst>
                <a:latin typeface="+mn-lt"/>
              </a:rPr>
              <a:t/>
            </a:r>
            <a:br>
              <a:rPr lang="en-US" sz="2400" b="1" dirty="0" smtClean="0">
                <a:effectLst>
                  <a:outerShdw blurRad="38100" dist="38100" dir="2700000" algn="tl">
                    <a:srgbClr val="000000">
                      <a:alpha val="43137"/>
                    </a:srgbClr>
                  </a:outerShdw>
                </a:effectLst>
                <a:latin typeface="+mn-lt"/>
              </a:rPr>
            </a:br>
            <a:r>
              <a:rPr lang="en-US" sz="2400" b="1" dirty="0">
                <a:effectLst>
                  <a:outerShdw blurRad="38100" dist="38100" dir="2700000" algn="tl">
                    <a:srgbClr val="000000">
                      <a:alpha val="43137"/>
                    </a:srgbClr>
                  </a:outerShdw>
                </a:effectLst>
                <a:latin typeface="+mn-lt"/>
              </a:rPr>
              <a:t/>
            </a:r>
            <a:br>
              <a:rPr lang="en-US" sz="2400" b="1" dirty="0">
                <a:effectLst>
                  <a:outerShdw blurRad="38100" dist="38100" dir="2700000" algn="tl">
                    <a:srgbClr val="000000">
                      <a:alpha val="43137"/>
                    </a:srgbClr>
                  </a:outerShdw>
                </a:effectLst>
                <a:latin typeface="+mn-lt"/>
              </a:rPr>
            </a:br>
            <a:r>
              <a:rPr lang="en-US" sz="1800" b="1" dirty="0" smtClean="0">
                <a:effectLst>
                  <a:outerShdw blurRad="38100" dist="38100" dir="2700000" algn="tl">
                    <a:srgbClr val="000000">
                      <a:alpha val="43137"/>
                    </a:srgbClr>
                  </a:outerShdw>
                </a:effectLst>
                <a:latin typeface="+mn-lt"/>
              </a:rPr>
              <a:t>Hebrews 6:13-20 </a:t>
            </a:r>
            <a:r>
              <a:rPr lang="en-US" sz="1800" b="1" dirty="0" smtClean="0">
                <a:effectLst>
                  <a:outerShdw blurRad="38100" dist="38100" dir="2700000" algn="tl">
                    <a:srgbClr val="000000">
                      <a:alpha val="43137"/>
                    </a:srgbClr>
                  </a:outerShdw>
                </a:effectLst>
                <a:latin typeface="+mn-lt"/>
              </a:rPr>
              <a:t>NET</a:t>
            </a:r>
            <a:endParaRPr lang="en-US" sz="2400" b="1"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13878689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2126" y="2361354"/>
            <a:ext cx="8180499" cy="1325563"/>
          </a:xfrm>
        </p:spPr>
        <p:txBody>
          <a:bodyPr>
            <a:noAutofit/>
          </a:bodyPr>
          <a:lstStyle/>
          <a:p>
            <a:pPr algn="ctr"/>
            <a:r>
              <a:rPr lang="en-US" sz="3200" b="1" baseline="30000" dirty="0">
                <a:effectLst>
                  <a:outerShdw blurRad="38100" dist="38100" dir="2700000" algn="tl">
                    <a:srgbClr val="000000">
                      <a:alpha val="43137"/>
                    </a:srgbClr>
                  </a:outerShdw>
                </a:effectLst>
                <a:latin typeface="+mn-lt"/>
              </a:rPr>
              <a:t>26 </a:t>
            </a:r>
            <a:r>
              <a:rPr lang="en-US" sz="3200" b="1" dirty="0">
                <a:effectLst>
                  <a:outerShdw blurRad="38100" dist="38100" dir="2700000" algn="tl">
                    <a:srgbClr val="000000">
                      <a:alpha val="43137"/>
                    </a:srgbClr>
                  </a:outerShdw>
                </a:effectLst>
                <a:latin typeface="+mn-lt"/>
              </a:rPr>
              <a:t>But if the manslayer shall at any time go beyond the boundaries of his city of refuge to which he fled, </a:t>
            </a:r>
            <a:r>
              <a:rPr lang="en-US" sz="3200" b="1" baseline="30000" dirty="0">
                <a:effectLst>
                  <a:outerShdw blurRad="38100" dist="38100" dir="2700000" algn="tl">
                    <a:srgbClr val="000000">
                      <a:alpha val="43137"/>
                    </a:srgbClr>
                  </a:outerShdw>
                </a:effectLst>
                <a:latin typeface="+mn-lt"/>
              </a:rPr>
              <a:t>27 </a:t>
            </a:r>
            <a:r>
              <a:rPr lang="en-US" sz="3200" b="1" dirty="0">
                <a:effectLst>
                  <a:outerShdw blurRad="38100" dist="38100" dir="2700000" algn="tl">
                    <a:srgbClr val="000000">
                      <a:alpha val="43137"/>
                    </a:srgbClr>
                  </a:outerShdw>
                </a:effectLst>
                <a:latin typeface="+mn-lt"/>
              </a:rPr>
              <a:t>and the avenger of blood finds him outside the boundaries of his city of refuge, and the avenger of blood kills the manslayer, he shall not be guilty of blood. </a:t>
            </a:r>
            <a:r>
              <a:rPr lang="en-US" sz="3200" b="1" baseline="30000" dirty="0">
                <a:effectLst>
                  <a:outerShdw blurRad="38100" dist="38100" dir="2700000" algn="tl">
                    <a:srgbClr val="000000">
                      <a:alpha val="43137"/>
                    </a:srgbClr>
                  </a:outerShdw>
                </a:effectLst>
                <a:latin typeface="+mn-lt"/>
              </a:rPr>
              <a:t>28 </a:t>
            </a:r>
            <a:r>
              <a:rPr lang="en-US" sz="3200" b="1" dirty="0">
                <a:effectLst>
                  <a:outerShdw blurRad="38100" dist="38100" dir="2700000" algn="tl">
                    <a:srgbClr val="000000">
                      <a:alpha val="43137"/>
                    </a:srgbClr>
                  </a:outerShdw>
                </a:effectLst>
                <a:latin typeface="+mn-lt"/>
              </a:rPr>
              <a:t>For he must remain in his city of refuge until the death of the high priest, but after the death of the high priest the manslayer may return to the land of his possession.</a:t>
            </a:r>
            <a:r>
              <a:rPr lang="en-US" sz="3200" b="1" dirty="0" smtClean="0">
                <a:effectLst>
                  <a:outerShdw blurRad="38100" dist="38100" dir="2700000" algn="tl">
                    <a:srgbClr val="000000">
                      <a:alpha val="43137"/>
                    </a:srgbClr>
                  </a:outerShdw>
                </a:effectLst>
                <a:latin typeface="+mn-lt"/>
              </a:rPr>
              <a:t/>
            </a:r>
            <a:br>
              <a:rPr lang="en-US" sz="3200" b="1" dirty="0" smtClean="0">
                <a:effectLst>
                  <a:outerShdw blurRad="38100" dist="38100" dir="2700000" algn="tl">
                    <a:srgbClr val="000000">
                      <a:alpha val="43137"/>
                    </a:srgbClr>
                  </a:outerShdw>
                </a:effectLst>
                <a:latin typeface="+mn-lt"/>
              </a:rPr>
            </a:br>
            <a:r>
              <a:rPr lang="en-US" sz="3600" b="1" dirty="0">
                <a:effectLst>
                  <a:outerShdw blurRad="38100" dist="38100" dir="2700000" algn="tl">
                    <a:srgbClr val="000000">
                      <a:alpha val="43137"/>
                    </a:srgbClr>
                  </a:outerShdw>
                </a:effectLst>
                <a:latin typeface="+mn-lt"/>
              </a:rPr>
              <a:t/>
            </a:r>
            <a:br>
              <a:rPr lang="en-US" sz="3600" b="1" dirty="0">
                <a:effectLst>
                  <a:outerShdw blurRad="38100" dist="38100" dir="2700000" algn="tl">
                    <a:srgbClr val="000000">
                      <a:alpha val="43137"/>
                    </a:srgbClr>
                  </a:outerShdw>
                </a:effectLst>
                <a:latin typeface="+mn-lt"/>
              </a:rPr>
            </a:br>
            <a:r>
              <a:rPr lang="en-US" sz="2000" b="1" dirty="0" smtClean="0">
                <a:effectLst>
                  <a:outerShdw blurRad="38100" dist="38100" dir="2700000" algn="tl">
                    <a:srgbClr val="000000">
                      <a:alpha val="43137"/>
                    </a:srgbClr>
                  </a:outerShdw>
                </a:effectLst>
                <a:latin typeface="+mn-lt"/>
              </a:rPr>
              <a:t>Numbers 35:26-28 ESV</a:t>
            </a:r>
            <a:r>
              <a:rPr lang="en-US" sz="3600" dirty="0">
                <a:effectLst>
                  <a:outerShdw blurRad="38100" dist="38100" dir="2700000" algn="tl">
                    <a:srgbClr val="000000">
                      <a:alpha val="43137"/>
                    </a:srgbClr>
                  </a:outerShdw>
                </a:effectLst>
                <a:latin typeface="+mn-lt"/>
              </a:rPr>
              <a:t/>
            </a:r>
            <a:br>
              <a:rPr lang="en-US" sz="3600" dirty="0">
                <a:effectLst>
                  <a:outerShdw blurRad="38100" dist="38100" dir="2700000" algn="tl">
                    <a:srgbClr val="000000">
                      <a:alpha val="43137"/>
                    </a:srgbClr>
                  </a:outerShdw>
                </a:effectLst>
                <a:latin typeface="+mn-lt"/>
              </a:rPr>
            </a:br>
            <a:endParaRPr lang="en-US" sz="36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37039669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324</TotalTime>
  <Words>10</Words>
  <Application>Microsoft Office PowerPoint</Application>
  <PresentationFormat>On-screen Show (4:3)</PresentationFormat>
  <Paragraphs>10</Paragraphs>
  <Slides>11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Arial</vt:lpstr>
      <vt:lpstr>Calibri</vt:lpstr>
      <vt:lpstr>Calibri Light</vt:lpstr>
      <vt:lpstr>Office Theme</vt:lpstr>
      <vt:lpstr>PowerPoint Presentation</vt:lpstr>
      <vt:lpstr>9 But in your case, dear friends, even though we speak like this, we are convinced of better things relating to salvation.    11 But we passionately want each of you to demonstrate the same eagerness for the fulfillment of your hope until the end, 12 so that you may not be sluggish, but imitators of those who through faith and perseverance inherit the promises.   Hebrews 6:9, 11-12 NET</vt:lpstr>
      <vt:lpstr>13 Now when God made his promise to Abraham, since he could swear by no one greater, he swore by himself, 14 saying, “Surely I will bless you greatly and multiply your descendants abundantly.” 15 And so by persevering, Abraham inherited the promise. 16 For people swear by something greater than themselves, and the oath serves as a confirmation to end all dispute. 17 In the same way God wanted to demonstrate more clearly to the heirs of the promise that his purpose was unchangeable, and so he intervened with an oath, 18 so that we who have found refuge in him may find strong encouragement to hold fast to the hope set before us through two unchangeable things, since it is impossible for God to lie. 19 We have this hope as an anchor for the soul, sure and steadfast, which reaches inside behind the curtain, 20 where Jesus our forerunner entered on our behalf, since he became a priest forever in the order of Melchizedek.   Hebrews 6:13-20 NET</vt:lpstr>
      <vt:lpstr>Now the Lord said to Abram, “Go from your country and your kindred and your father's house to the land that I will show you. 2 And I will make of you a great nation, and I will bless you and make your name great, so that you will be a blessing. 3 I will bless those who bless you, and him who dishonors you I will curse, and in you all the families of the earth shall be blessed.”   Genesis 12:1-3 ESV</vt:lpstr>
      <vt:lpstr>8 Abraham said, “God will provide for himself the lamb for a burnt offering, my son.” So they went both of them together.  Genesis 22:8 ESV</vt:lpstr>
      <vt:lpstr>5 Then Abraham said to his young men, “Stay here with the donkey; I and the boy will go over there and worship and come again to you.”  Genesis 22:5 ESV</vt:lpstr>
      <vt:lpstr>11 But the angel of the Lord called to him from heaven and said, “Abraham, Abraham!” And he said, “Here I am.” 12 He said, “Do not lay your hand on the boy or do anything to him, for now I know that you fear God, seeing you have not withheld your son, your only son, from me.” 13 And Abraham lifted up his eyes and looked, and behold, behind him was a ram, caught in a thicket by his horns. And Abraham went and took the ram and offered it up as a burnt offering instead of his son.  Genesis 22:11-13 ESV</vt:lpstr>
      <vt:lpstr>15 And the angel of the Lord called to Abraham a second time from heaven 16 and said, “By myself I have sworn, declares the Lord, because you have done this and have not withheld your son, your only son, 17 I will surely bless you, and I will surely multiply your offspring as the stars of heaven and as the sand that is on the seashore. And your offspring shall possess the gate of his enemies, 18 and in your offspring shall all the nations of the earth be blessed, because you have obeyed my voice.”  Genesis 22:15-18 ESV </vt:lpstr>
      <vt:lpstr>13 Now when God made his promise to Abraham, since he could swear by no one greater, he swore by himself, 14 saying, “Surely I will bless you greatly and multiply your descendants abundantly.” 15 And so by persevering, Abraham inherited the promise. 16 For people swear by something greater than themselves, and the oath serves as a confirmation to end all dispute. 17 In the same way God wanted to demonstrate more clearly to the heirs of the promise that his purpose was unchangeable, and so he intervened with an oath, 18 so that we who have found refuge in him may find strong encouragement to hold fast to the hope set before us through two unchangeable things, since it is impossible for God to lie. 19 We have this hope as an anchor for the soul, sure and steadfast, which reaches inside behind the curtain, 20 where Jesus our forerunner entered on our behalf, since he became a priest forever in the order of Melchizedek.   Hebrews 6:13-20 NET</vt:lpstr>
      <vt:lpstr>13 Now when God made his promise to Abraham, since he could swear by no one greater, he swore by himself, 14 saying, “Surely I will bless you greatly and multiply your descendants abundantly.” 15 And so by persevering, Abraham inherited the promise. 16 For people swear by something greater than themselves, and the oath serves as a confirmation to end all dispute. 17 In the same way God wanted to demonstrate more clearly to the heirs of the promise that his purpose was unchangeable, and so he intervened with an oath, 18 so that we who have found refuge in him may find strong encouragement to hold fast to the hope set before us through two unchangeable things, since it is impossible for God to lie. 19 We have this hope as an anchor for the soul, sure and steadfast, which reaches inside behind the curtain, 20 where Jesus our forerunner entered on our behalf, since he became a priest forever in the order of Melchizedek.   Hebrews 6:13-20 NET</vt:lpstr>
      <vt:lpstr>26 But if the manslayer shall at any time go beyond the boundaries of his city of refuge to which he fled, 27 and the avenger of blood finds him outside the boundaries of his city of refuge, and the avenger of blood kills the manslayer, he shall not be guilty of blood. 28 For he must remain in his city of refuge until the death of the high priest, but after the death of the high priest the manslayer may return to the land of his possession.  Numbers 35:26-28 ESV </vt:lpstr>
    </vt:vector>
  </TitlesOfParts>
  <Company>Maryland Department of Natural Resources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Dad</dc:creator>
  <cp:lastModifiedBy>Dad</cp:lastModifiedBy>
  <cp:revision>47</cp:revision>
  <dcterms:created xsi:type="dcterms:W3CDTF">2016-05-15T10:01:02Z</dcterms:created>
  <dcterms:modified xsi:type="dcterms:W3CDTF">2016-12-04T11:23:05Z</dcterms:modified>
</cp:coreProperties>
</file>