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9" r:id="rId8"/>
    <p:sldId id="270" r:id="rId9"/>
    <p:sldId id="271" r:id="rId10"/>
    <p:sldId id="272" r:id="rId11"/>
    <p:sldId id="273" r:id="rId12"/>
    <p:sldId id="263" r:id="rId13"/>
    <p:sldId id="274" r:id="rId14"/>
    <p:sldId id="275" r:id="rId15"/>
    <p:sldId id="276"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77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66" d="100"/>
          <a:sy n="66" d="100"/>
        </p:scale>
        <p:origin x="4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BF1B45-CA6C-44FB-8AD0-B13585751338}"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3248401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F1B45-CA6C-44FB-8AD0-B13585751338}"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1222097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BF1B45-CA6C-44FB-8AD0-B13585751338}"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3430201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BF1B45-CA6C-44FB-8AD0-B13585751338}" type="datetimeFigureOut">
              <a:rPr lang="en-US" smtClean="0"/>
              <a:t>3/17/2019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4037102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BF1B45-CA6C-44FB-8AD0-B13585751338}" type="datetimeFigureOut">
              <a:rPr lang="en-US" smtClean="0"/>
              <a:t>3/17/2019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1833819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BF1B45-CA6C-44FB-8AD0-B13585751338}" type="datetimeFigureOut">
              <a:rPr lang="en-US" smtClean="0"/>
              <a:t>3/17/2019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2690988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F1B45-CA6C-44FB-8AD0-B13585751338}" type="datetimeFigureOut">
              <a:rPr lang="en-US" smtClean="0"/>
              <a:t>3/17/2019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1065822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F1B45-CA6C-44FB-8AD0-B13585751338}" type="datetimeFigureOut">
              <a:rPr lang="en-US" smtClean="0"/>
              <a:t>3/17/2019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4216779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F1B45-CA6C-44FB-8AD0-B13585751338}" type="datetimeFigureOut">
              <a:rPr lang="en-US" smtClean="0"/>
              <a:t>3/17/2019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3180562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F1B45-CA6C-44FB-8AD0-B13585751338}"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4082086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F1B45-CA6C-44FB-8AD0-B13585751338}"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155953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BF1B45-CA6C-44FB-8AD0-B13585751338}" type="datetimeFigureOut">
              <a:rPr lang="en-US" smtClean="0"/>
              <a:t>3/17/2019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C68C81-F265-46DB-BD3B-CD9214F928C2}" type="slidenum">
              <a:rPr lang="en-US" smtClean="0"/>
              <a:t>‹#›</a:t>
            </a:fld>
            <a:endParaRPr lang="en-US"/>
          </a:p>
        </p:txBody>
      </p:sp>
    </p:spTree>
    <p:extLst>
      <p:ext uri="{BB962C8B-B14F-4D97-AF65-F5344CB8AC3E}">
        <p14:creationId xmlns:p14="http://schemas.microsoft.com/office/powerpoint/2010/main" val="2354055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87082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lvl="0" algn="ctr"/>
            <a:r>
              <a:rPr lang="en-US" sz="3400" b="1" baseline="30000" dirty="0">
                <a:effectLst>
                  <a:outerShdw blurRad="38100" dist="38100" dir="2700000" algn="tl">
                    <a:srgbClr val="000000">
                      <a:alpha val="43137"/>
                    </a:srgbClr>
                  </a:outerShdw>
                </a:effectLst>
                <a:latin typeface="+mn-lt"/>
              </a:rPr>
              <a:t>11 </a:t>
            </a:r>
            <a:r>
              <a:rPr lang="en-US" sz="3400" b="1" dirty="0">
                <a:effectLst>
                  <a:outerShdw blurRad="38100" dist="38100" dir="2700000" algn="tl">
                    <a:srgbClr val="000000">
                      <a:alpha val="43137"/>
                    </a:srgbClr>
                  </a:outerShdw>
                </a:effectLst>
                <a:latin typeface="+mn-lt"/>
              </a:rPr>
              <a:t>But when Cephas came to Antioch, I opposed him to his face, because he had clearly done wrong.  </a:t>
            </a:r>
            <a:r>
              <a:rPr lang="en-US" sz="3400" b="1" baseline="30000" dirty="0">
                <a:effectLst>
                  <a:outerShdw blurRad="38100" dist="38100" dir="2700000" algn="tl">
                    <a:srgbClr val="000000">
                      <a:alpha val="43137"/>
                    </a:srgbClr>
                  </a:outerShdw>
                </a:effectLst>
                <a:latin typeface="+mn-lt"/>
              </a:rPr>
              <a:t>12 </a:t>
            </a:r>
            <a:r>
              <a:rPr lang="en-US" sz="3400" b="1" dirty="0">
                <a:effectLst>
                  <a:outerShdw blurRad="38100" dist="38100" dir="2700000" algn="tl">
                    <a:srgbClr val="000000">
                      <a:alpha val="43137"/>
                    </a:srgbClr>
                  </a:outerShdw>
                </a:effectLst>
                <a:latin typeface="+mn-lt"/>
              </a:rPr>
              <a:t>Until certain people came from James, he had been eating with the Gentiles. But when they arrived, he stopped doing this and separated himself because he was afraid of those who were pro-circumcision.  </a:t>
            </a:r>
            <a:r>
              <a:rPr lang="en-US" sz="3400" b="1" baseline="30000" dirty="0">
                <a:effectLst>
                  <a:outerShdw blurRad="38100" dist="38100" dir="2700000" algn="tl">
                    <a:srgbClr val="000000">
                      <a:alpha val="43137"/>
                    </a:srgbClr>
                  </a:outerShdw>
                </a:effectLst>
                <a:latin typeface="+mn-lt"/>
              </a:rPr>
              <a:t>13 </a:t>
            </a:r>
            <a:r>
              <a:rPr lang="en-US" sz="3400" b="1" dirty="0">
                <a:effectLst>
                  <a:outerShdw blurRad="38100" dist="38100" dir="2700000" algn="tl">
                    <a:srgbClr val="000000">
                      <a:alpha val="43137"/>
                    </a:srgbClr>
                  </a:outerShdw>
                </a:effectLst>
                <a:latin typeface="+mn-lt"/>
              </a:rPr>
              <a:t>And the rest of the Jews also joined with him in this hypocrisy, so that even Barnabas was led astray with them by their hypocrisy.  </a:t>
            </a:r>
            <a:r>
              <a:rPr lang="en-US" sz="3400" b="1" baseline="30000" dirty="0">
                <a:effectLst>
                  <a:outerShdw blurRad="38100" dist="38100" dir="2700000" algn="tl">
                    <a:srgbClr val="000000">
                      <a:alpha val="43137"/>
                    </a:srgbClr>
                  </a:outerShdw>
                </a:effectLst>
                <a:latin typeface="+mn-lt"/>
              </a:rPr>
              <a:t>14 </a:t>
            </a:r>
            <a:r>
              <a:rPr lang="en-US" sz="3400" b="1" dirty="0">
                <a:effectLst>
                  <a:outerShdw blurRad="38100" dist="38100" dir="2700000" algn="tl">
                    <a:srgbClr val="000000">
                      <a:alpha val="43137"/>
                    </a:srgbClr>
                  </a:outerShdw>
                </a:effectLst>
                <a:latin typeface="+mn-lt"/>
              </a:rPr>
              <a:t>But when I saw that they were not behaving consistently with the truth of the gospel, I said to Cephas in front of them all, “If you, although you are a Jew, live like a Gentile and not like a Jew, how can you try to force the Gentiles to live like Jews</a:t>
            </a:r>
            <a:r>
              <a:rPr lang="en-US" sz="3400" b="1" dirty="0" smtClean="0">
                <a:effectLst>
                  <a:outerShdw blurRad="38100" dist="38100" dir="2700000" algn="tl">
                    <a:srgbClr val="000000">
                      <a:alpha val="43137"/>
                    </a:srgbClr>
                  </a:outerShdw>
                </a:effectLst>
                <a:latin typeface="+mn-lt"/>
              </a:rPr>
              <a:t>?”</a:t>
            </a:r>
            <a:br>
              <a:rPr lang="en-US" sz="34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2:11-14 NET</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2847186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280" y="2629352"/>
            <a:ext cx="11742059"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The next day, as they were on their journey and approaching the city, Peter went up on the housetop about the sixth hour to pray.  </a:t>
            </a: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And he became hungry and wanted something to eat, but while they were preparing it, he fell into a trance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and saw the heavens opened and something like a great sheet descending, being let down by its four corners upon the earth.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In it were all kinds of animals and reptiles and birds of the air.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And there came a voice to him: “Rise, Peter; kill and eat.”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But Peter said, “By no means, Lord; for I have never eaten anything that is common or unclean.”  </a:t>
            </a: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And the voice came to him again a second time, “What God has made clean, do not call common.”  </a:t>
            </a: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This happened three times, and the thing was taken up at once to heaven</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Acts 10:9-16 </a:t>
            </a:r>
            <a:r>
              <a:rPr lang="en-US" sz="2800" b="1" dirty="0" smtClean="0">
                <a:effectLst>
                  <a:outerShdw blurRad="38100" dist="38100" dir="2700000" algn="tl">
                    <a:srgbClr val="000000">
                      <a:alpha val="43137"/>
                    </a:srgbClr>
                  </a:outerShdw>
                </a:effectLst>
                <a:latin typeface="+mn-lt"/>
              </a:rPr>
              <a:t>ESV</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8527546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2" y="1961695"/>
            <a:ext cx="11698511"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28 </a:t>
            </a:r>
            <a:r>
              <a:rPr lang="en-US" sz="4000" b="1" dirty="0">
                <a:effectLst>
                  <a:outerShdw blurRad="38100" dist="38100" dir="2700000" algn="tl">
                    <a:srgbClr val="000000">
                      <a:alpha val="43137"/>
                    </a:srgbClr>
                  </a:outerShdw>
                </a:effectLst>
                <a:latin typeface="+mn-lt"/>
              </a:rPr>
              <a:t>And he said to them, “You yourselves know how unlawful it is for a Jew to associate with or to visit anyone of another nation but God has shown me that I should not call any person common or unclean</a:t>
            </a:r>
            <a:r>
              <a:rPr lang="en-US" sz="4000" b="1" dirty="0" smtClean="0">
                <a:effectLst>
                  <a:outerShdw blurRad="38100" dist="38100" dir="2700000" algn="tl">
                    <a:srgbClr val="000000">
                      <a:alpha val="43137"/>
                    </a:srgbClr>
                  </a:outerShdw>
                </a:effectLst>
                <a:latin typeface="+mn-lt"/>
              </a:rPr>
              <a:t>.</a:t>
            </a:r>
            <a:br>
              <a:rPr lang="en-US" sz="40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Acts 10:28 ESV</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8145143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lvl="2" algn="ctr"/>
            <a:r>
              <a:rPr lang="en-US" sz="3200" b="1" baseline="30000" dirty="0">
                <a:effectLst>
                  <a:outerShdw blurRad="38100" dist="38100" dir="2700000" algn="tl">
                    <a:srgbClr val="000000">
                      <a:alpha val="43137"/>
                    </a:srgbClr>
                  </a:outerShdw>
                </a:effectLst>
                <a:latin typeface="+mn-lt"/>
              </a:rPr>
              <a:t>44 </a:t>
            </a:r>
            <a:r>
              <a:rPr lang="en-US" sz="3200" b="1" dirty="0">
                <a:effectLst>
                  <a:outerShdw blurRad="38100" dist="38100" dir="2700000" algn="tl">
                    <a:srgbClr val="000000">
                      <a:alpha val="43137"/>
                    </a:srgbClr>
                  </a:outerShdw>
                </a:effectLst>
                <a:latin typeface="+mn-lt"/>
              </a:rPr>
              <a:t>While Peter was still saying these things, the Holy Spirit fell on all who heard the word.  </a:t>
            </a:r>
            <a:r>
              <a:rPr lang="en-US" sz="3200" b="1" baseline="30000" dirty="0">
                <a:effectLst>
                  <a:outerShdw blurRad="38100" dist="38100" dir="2700000" algn="tl">
                    <a:srgbClr val="000000">
                      <a:alpha val="43137"/>
                    </a:srgbClr>
                  </a:outerShdw>
                </a:effectLst>
                <a:latin typeface="+mn-lt"/>
              </a:rPr>
              <a:t>45 </a:t>
            </a:r>
            <a:r>
              <a:rPr lang="en-US" sz="3200" b="1" dirty="0">
                <a:effectLst>
                  <a:outerShdw blurRad="38100" dist="38100" dir="2700000" algn="tl">
                    <a:srgbClr val="000000">
                      <a:alpha val="43137"/>
                    </a:srgbClr>
                  </a:outerShdw>
                </a:effectLst>
                <a:latin typeface="+mn-lt"/>
              </a:rPr>
              <a:t>And the believers from among the circumcised who had come with Peter were amazed, because the gift of the Holy Spirit was poured out even on the Gentiles.  </a:t>
            </a:r>
            <a:r>
              <a:rPr lang="en-US" sz="3200" b="1" baseline="30000" dirty="0">
                <a:effectLst>
                  <a:outerShdw blurRad="38100" dist="38100" dir="2700000" algn="tl">
                    <a:srgbClr val="000000">
                      <a:alpha val="43137"/>
                    </a:srgbClr>
                  </a:outerShdw>
                </a:effectLst>
                <a:latin typeface="+mn-lt"/>
              </a:rPr>
              <a:t>46 </a:t>
            </a:r>
            <a:r>
              <a:rPr lang="en-US" sz="3200" b="1" dirty="0">
                <a:effectLst>
                  <a:outerShdw blurRad="38100" dist="38100" dir="2700000" algn="tl">
                    <a:srgbClr val="000000">
                      <a:alpha val="43137"/>
                    </a:srgbClr>
                  </a:outerShdw>
                </a:effectLst>
                <a:latin typeface="+mn-lt"/>
              </a:rPr>
              <a:t>For they were hearing them speaking in tongues and extolling God. Then Peter declared, </a:t>
            </a:r>
            <a:r>
              <a:rPr lang="en-US" sz="3200" b="1" baseline="30000" dirty="0">
                <a:effectLst>
                  <a:outerShdw blurRad="38100" dist="38100" dir="2700000" algn="tl">
                    <a:srgbClr val="000000">
                      <a:alpha val="43137"/>
                    </a:srgbClr>
                  </a:outerShdw>
                </a:effectLst>
                <a:latin typeface="+mn-lt"/>
              </a:rPr>
              <a:t>47 </a:t>
            </a:r>
            <a:r>
              <a:rPr lang="en-US" sz="3200" b="1" dirty="0">
                <a:effectLst>
                  <a:outerShdw blurRad="38100" dist="38100" dir="2700000" algn="tl">
                    <a:srgbClr val="000000">
                      <a:alpha val="43137"/>
                    </a:srgbClr>
                  </a:outerShdw>
                </a:effectLst>
                <a:latin typeface="+mn-lt"/>
              </a:rPr>
              <a:t>“Can anyone withhold water for baptizing these people, who have received the Holy Spirit just as we have?”  </a:t>
            </a:r>
            <a:r>
              <a:rPr lang="en-US" sz="3200" b="1" baseline="30000" dirty="0">
                <a:effectLst>
                  <a:outerShdw blurRad="38100" dist="38100" dir="2700000" algn="tl">
                    <a:srgbClr val="000000">
                      <a:alpha val="43137"/>
                    </a:srgbClr>
                  </a:outerShdw>
                </a:effectLst>
                <a:latin typeface="+mn-lt"/>
              </a:rPr>
              <a:t>48 </a:t>
            </a:r>
            <a:r>
              <a:rPr lang="en-US" sz="3200" b="1" dirty="0">
                <a:effectLst>
                  <a:outerShdw blurRad="38100" dist="38100" dir="2700000" algn="tl">
                    <a:srgbClr val="000000">
                      <a:alpha val="43137"/>
                    </a:srgbClr>
                  </a:outerShdw>
                </a:effectLst>
                <a:latin typeface="+mn-lt"/>
              </a:rPr>
              <a:t>And he commanded them to be baptized in the name of Jesus Christ. Then they asked him to remain for some days</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Acts 10:44-48 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19528017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2" y="2193924"/>
            <a:ext cx="11234054" cy="1325563"/>
          </a:xfrm>
        </p:spPr>
        <p:txBody>
          <a:bodyPr>
            <a:noAutofit/>
          </a:bodyPr>
          <a:lstStyle/>
          <a:p>
            <a:pPr algn="ctr"/>
            <a:r>
              <a:rPr lang="en-US" sz="4000" b="1" baseline="30000" dirty="0" smtClean="0">
                <a:effectLst>
                  <a:outerShdw blurRad="38100" dist="38100" dir="2700000" algn="tl">
                    <a:srgbClr val="000000">
                      <a:alpha val="43137"/>
                    </a:srgbClr>
                  </a:outerShdw>
                </a:effectLst>
                <a:latin typeface="+mn-lt"/>
              </a:rPr>
              <a:t>3</a:t>
            </a:r>
            <a:r>
              <a:rPr lang="en-US" sz="4000" b="1" baseline="30000" dirty="0">
                <a:effectLst>
                  <a:outerShdw blurRad="38100" dist="38100" dir="2700000" algn="tl">
                    <a:srgbClr val="000000">
                      <a:alpha val="43137"/>
                    </a:srgbClr>
                  </a:outerShdw>
                </a:effectLst>
                <a:latin typeface="+mn-lt"/>
              </a:rPr>
              <a:t> </a:t>
            </a:r>
            <a:r>
              <a:rPr lang="en-US" sz="4000" b="1" dirty="0">
                <a:effectLst>
                  <a:outerShdw blurRad="38100" dist="38100" dir="2700000" algn="tl">
                    <a:srgbClr val="000000">
                      <a:alpha val="43137"/>
                    </a:srgbClr>
                  </a:outerShdw>
                </a:effectLst>
                <a:latin typeface="+mn-lt"/>
              </a:rPr>
              <a:t>“You went to uncircumcised men and ate with them</a:t>
            </a:r>
            <a:r>
              <a:rPr lang="en-US" sz="4000" b="1" dirty="0" smtClean="0">
                <a:effectLst>
                  <a:outerShdw blurRad="38100" dist="38100" dir="2700000" algn="tl">
                    <a:srgbClr val="000000">
                      <a:alpha val="43137"/>
                    </a:srgbClr>
                  </a:outerShdw>
                </a:effectLst>
                <a:latin typeface="+mn-lt"/>
              </a:rPr>
              <a:t>.”</a:t>
            </a:r>
            <a:br>
              <a:rPr lang="en-US" sz="40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Acts 11:3 ESV</a:t>
            </a:r>
            <a:endParaRPr lang="en-US" sz="3200" b="1"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3198568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2" y="2193924"/>
            <a:ext cx="11234054"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18 </a:t>
            </a:r>
            <a:r>
              <a:rPr lang="en-US" sz="4000" b="1" dirty="0">
                <a:effectLst>
                  <a:outerShdw blurRad="38100" dist="38100" dir="2700000" algn="tl">
                    <a:srgbClr val="000000">
                      <a:alpha val="43137"/>
                    </a:srgbClr>
                  </a:outerShdw>
                </a:effectLst>
                <a:latin typeface="+mn-lt"/>
              </a:rPr>
              <a:t>When they heard these things they fell silent. And they glorified God, saying, “Then to the Gentiles also God has granted repentance that leads to life</a:t>
            </a:r>
            <a:r>
              <a:rPr lang="en-US" sz="4000" b="1" dirty="0" smtClean="0">
                <a:effectLst>
                  <a:outerShdw blurRad="38100" dist="38100" dir="2700000" algn="tl">
                    <a:srgbClr val="000000">
                      <a:alpha val="43137"/>
                    </a:srgbClr>
                  </a:outerShdw>
                </a:effectLst>
                <a:latin typeface="+mn-lt"/>
              </a:rPr>
              <a:t>.”</a:t>
            </a:r>
            <a:br>
              <a:rPr lang="en-US" sz="40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Acts 11:18 ESV</a:t>
            </a:r>
            <a:endParaRPr lang="en-US" sz="3200" b="1"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1067190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lvl="0" algn="ctr"/>
            <a:r>
              <a:rPr lang="en-US" sz="3400" b="1" baseline="30000" dirty="0">
                <a:effectLst>
                  <a:outerShdw blurRad="38100" dist="38100" dir="2700000" algn="tl">
                    <a:srgbClr val="000000">
                      <a:alpha val="43137"/>
                    </a:srgbClr>
                  </a:outerShdw>
                </a:effectLst>
                <a:latin typeface="+mn-lt"/>
              </a:rPr>
              <a:t>11 </a:t>
            </a:r>
            <a:r>
              <a:rPr lang="en-US" sz="3400" b="1" dirty="0">
                <a:effectLst>
                  <a:outerShdw blurRad="38100" dist="38100" dir="2700000" algn="tl">
                    <a:srgbClr val="000000">
                      <a:alpha val="43137"/>
                    </a:srgbClr>
                  </a:outerShdw>
                </a:effectLst>
                <a:latin typeface="+mn-lt"/>
              </a:rPr>
              <a:t>But when Cephas came to Antioch, I opposed him to his face, because he had clearly done wrong.  </a:t>
            </a:r>
            <a:r>
              <a:rPr lang="en-US" sz="3400" b="1" baseline="30000" dirty="0">
                <a:solidFill>
                  <a:srgbClr val="FF0000"/>
                </a:solidFill>
                <a:effectLst>
                  <a:outerShdw blurRad="38100" dist="38100" dir="2700000" algn="tl">
                    <a:srgbClr val="000000">
                      <a:alpha val="43137"/>
                    </a:srgbClr>
                  </a:outerShdw>
                </a:effectLst>
                <a:latin typeface="+mn-lt"/>
              </a:rPr>
              <a:t>12 </a:t>
            </a:r>
            <a:r>
              <a:rPr lang="en-US" sz="3400" b="1" dirty="0">
                <a:solidFill>
                  <a:srgbClr val="FF0000"/>
                </a:solidFill>
                <a:effectLst>
                  <a:outerShdw blurRad="38100" dist="38100" dir="2700000" algn="tl">
                    <a:srgbClr val="000000">
                      <a:alpha val="43137"/>
                    </a:srgbClr>
                  </a:outerShdw>
                </a:effectLst>
                <a:latin typeface="+mn-lt"/>
              </a:rPr>
              <a:t>Until certain people came from James, he had been eating with the Gentiles. But when they arrived, he stopped doing this and separated himself </a:t>
            </a:r>
            <a:r>
              <a:rPr lang="en-US" sz="3400" b="1" dirty="0">
                <a:solidFill>
                  <a:srgbClr val="FF0000"/>
                </a:solidFill>
                <a:effectLst>
                  <a:glow rad="203200">
                    <a:schemeClr val="bg1">
                      <a:alpha val="80000"/>
                    </a:schemeClr>
                  </a:glow>
                  <a:outerShdw blurRad="38100" dist="38100" dir="2700000" algn="tl">
                    <a:srgbClr val="000000">
                      <a:alpha val="43137"/>
                    </a:srgbClr>
                  </a:outerShdw>
                </a:effectLst>
                <a:latin typeface="+mn-lt"/>
              </a:rPr>
              <a:t>because he was afraid of those who were pro-circumcision.</a:t>
            </a:r>
            <a:r>
              <a:rPr lang="en-US" sz="3400" b="1" dirty="0">
                <a:solidFill>
                  <a:srgbClr val="FF0000"/>
                </a:solidFill>
                <a:effectLst>
                  <a:outerShdw blurRad="38100" dist="38100" dir="2700000" algn="tl">
                    <a:srgbClr val="000000">
                      <a:alpha val="43137"/>
                    </a:srgbClr>
                  </a:outerShdw>
                </a:effectLst>
                <a:latin typeface="+mn-lt"/>
              </a:rPr>
              <a:t>  </a:t>
            </a:r>
            <a:r>
              <a:rPr lang="en-US" sz="3400" b="1" baseline="30000" dirty="0">
                <a:effectLst>
                  <a:outerShdw blurRad="38100" dist="38100" dir="2700000" algn="tl">
                    <a:srgbClr val="000000">
                      <a:alpha val="43137"/>
                    </a:srgbClr>
                  </a:outerShdw>
                </a:effectLst>
                <a:latin typeface="+mn-lt"/>
              </a:rPr>
              <a:t>13 </a:t>
            </a:r>
            <a:r>
              <a:rPr lang="en-US" sz="3400" b="1" dirty="0">
                <a:effectLst>
                  <a:outerShdw blurRad="38100" dist="38100" dir="2700000" algn="tl">
                    <a:srgbClr val="000000">
                      <a:alpha val="43137"/>
                    </a:srgbClr>
                  </a:outerShdw>
                </a:effectLst>
                <a:latin typeface="+mn-lt"/>
              </a:rPr>
              <a:t>And the rest of the Jews also joined with him in this hypocrisy, so that even Barnabas was led astray with them by their hypocrisy.  </a:t>
            </a:r>
            <a:r>
              <a:rPr lang="en-US" sz="3400" b="1" baseline="30000" dirty="0">
                <a:effectLst>
                  <a:outerShdw blurRad="38100" dist="38100" dir="2700000" algn="tl">
                    <a:srgbClr val="000000">
                      <a:alpha val="43137"/>
                    </a:srgbClr>
                  </a:outerShdw>
                </a:effectLst>
                <a:latin typeface="+mn-lt"/>
              </a:rPr>
              <a:t>14 </a:t>
            </a:r>
            <a:r>
              <a:rPr lang="en-US" sz="3400" b="1" dirty="0">
                <a:effectLst>
                  <a:outerShdw blurRad="38100" dist="38100" dir="2700000" algn="tl">
                    <a:srgbClr val="000000">
                      <a:alpha val="43137"/>
                    </a:srgbClr>
                  </a:outerShdw>
                </a:effectLst>
                <a:latin typeface="+mn-lt"/>
              </a:rPr>
              <a:t>But when I saw that they were not behaving consistently with the truth of the gospel, I said to Cephas in front of them all, “If you, although you are a Jew, live like a Gentile and not like a Jew, how can you try to force the Gentiles to live like Jews</a:t>
            </a:r>
            <a:r>
              <a:rPr lang="en-US" sz="3400" b="1" dirty="0" smtClean="0">
                <a:effectLst>
                  <a:outerShdw blurRad="38100" dist="38100" dir="2700000" algn="tl">
                    <a:srgbClr val="000000">
                      <a:alpha val="43137"/>
                    </a:srgbClr>
                  </a:outerShdw>
                </a:effectLst>
                <a:latin typeface="+mn-lt"/>
              </a:rPr>
              <a:t>?”</a:t>
            </a:r>
            <a:br>
              <a:rPr lang="en-US" sz="34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2:11-14 NET</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1593552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lvl="0" algn="ctr"/>
            <a:r>
              <a:rPr lang="en-US" sz="3400" b="1" baseline="30000" dirty="0">
                <a:effectLst>
                  <a:outerShdw blurRad="38100" dist="38100" dir="2700000" algn="tl">
                    <a:srgbClr val="000000">
                      <a:alpha val="43137"/>
                    </a:srgbClr>
                  </a:outerShdw>
                </a:effectLst>
                <a:latin typeface="+mn-lt"/>
              </a:rPr>
              <a:t>11 </a:t>
            </a:r>
            <a:r>
              <a:rPr lang="en-US" sz="3400" b="1" dirty="0">
                <a:effectLst>
                  <a:outerShdw blurRad="38100" dist="38100" dir="2700000" algn="tl">
                    <a:srgbClr val="000000">
                      <a:alpha val="43137"/>
                    </a:srgbClr>
                  </a:outerShdw>
                </a:effectLst>
                <a:latin typeface="+mn-lt"/>
              </a:rPr>
              <a:t>But when Cephas came to Antioch, I opposed him to his face, because he had clearly done wrong.  </a:t>
            </a:r>
            <a:r>
              <a:rPr lang="en-US" sz="3400" b="1" baseline="30000" dirty="0">
                <a:effectLst>
                  <a:outerShdw blurRad="38100" dist="38100" dir="2700000" algn="tl">
                    <a:srgbClr val="000000">
                      <a:alpha val="43137"/>
                    </a:srgbClr>
                  </a:outerShdw>
                </a:effectLst>
                <a:latin typeface="+mn-lt"/>
              </a:rPr>
              <a:t>12 </a:t>
            </a:r>
            <a:r>
              <a:rPr lang="en-US" sz="3400" b="1" dirty="0">
                <a:effectLst>
                  <a:outerShdw blurRad="38100" dist="38100" dir="2700000" algn="tl">
                    <a:srgbClr val="000000">
                      <a:alpha val="43137"/>
                    </a:srgbClr>
                  </a:outerShdw>
                </a:effectLst>
                <a:latin typeface="+mn-lt"/>
              </a:rPr>
              <a:t>Until certain people came from James, he had been eating with the Gentiles. But when they arrived, he stopped doing this and separated himself because he was afraid of those who were pro-circumcision.  </a:t>
            </a:r>
            <a:r>
              <a:rPr lang="en-US" sz="3400" b="1" baseline="30000" dirty="0">
                <a:solidFill>
                  <a:srgbClr val="FF0000"/>
                </a:solidFill>
                <a:effectLst>
                  <a:glow rad="203200">
                    <a:schemeClr val="bg1">
                      <a:alpha val="80000"/>
                    </a:schemeClr>
                  </a:glow>
                  <a:outerShdw blurRad="38100" dist="38100" dir="2700000" algn="tl">
                    <a:srgbClr val="000000">
                      <a:alpha val="43137"/>
                    </a:srgbClr>
                  </a:outerShdw>
                </a:effectLst>
                <a:latin typeface="+mn-lt"/>
              </a:rPr>
              <a:t>13 </a:t>
            </a:r>
            <a:r>
              <a:rPr lang="en-US" sz="3400" b="1" dirty="0">
                <a:solidFill>
                  <a:srgbClr val="FF0000"/>
                </a:solidFill>
                <a:effectLst>
                  <a:glow rad="203200">
                    <a:schemeClr val="bg1">
                      <a:alpha val="80000"/>
                    </a:schemeClr>
                  </a:glow>
                  <a:outerShdw blurRad="38100" dist="38100" dir="2700000" algn="tl">
                    <a:srgbClr val="000000">
                      <a:alpha val="43137"/>
                    </a:srgbClr>
                  </a:outerShdw>
                </a:effectLst>
                <a:latin typeface="+mn-lt"/>
              </a:rPr>
              <a:t>And the rest of the Jews also joined with him in this hypocrisy, so that even Barnabas was led astray with them by their hypocrisy.  </a:t>
            </a:r>
            <a:r>
              <a:rPr lang="en-US" sz="3400" b="1" baseline="30000" dirty="0">
                <a:effectLst>
                  <a:outerShdw blurRad="38100" dist="38100" dir="2700000" algn="tl">
                    <a:srgbClr val="000000">
                      <a:alpha val="43137"/>
                    </a:srgbClr>
                  </a:outerShdw>
                </a:effectLst>
                <a:latin typeface="+mn-lt"/>
              </a:rPr>
              <a:t>14 </a:t>
            </a:r>
            <a:r>
              <a:rPr lang="en-US" sz="3400" b="1" dirty="0">
                <a:effectLst>
                  <a:outerShdw blurRad="38100" dist="38100" dir="2700000" algn="tl">
                    <a:srgbClr val="000000">
                      <a:alpha val="43137"/>
                    </a:srgbClr>
                  </a:outerShdw>
                </a:effectLst>
                <a:latin typeface="+mn-lt"/>
              </a:rPr>
              <a:t>But when I saw that they were not behaving consistently with the truth of the gospel, I said to Cephas in front of them all, “If you, although you are a Jew, live like a Gentile and not like a Jew, how can you try to force the Gentiles to live like Jews</a:t>
            </a:r>
            <a:r>
              <a:rPr lang="en-US" sz="3400" b="1" dirty="0" smtClean="0">
                <a:effectLst>
                  <a:outerShdw blurRad="38100" dist="38100" dir="2700000" algn="tl">
                    <a:srgbClr val="000000">
                      <a:alpha val="43137"/>
                    </a:srgbClr>
                  </a:outerShdw>
                </a:effectLst>
                <a:latin typeface="+mn-lt"/>
              </a:rPr>
              <a:t>?”</a:t>
            </a:r>
            <a:br>
              <a:rPr lang="en-US" sz="34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2:11-14 NET</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17805309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lvl="0" algn="ctr"/>
            <a:r>
              <a:rPr lang="en-US" sz="3400" b="1" baseline="30000" dirty="0">
                <a:effectLst>
                  <a:outerShdw blurRad="38100" dist="38100" dir="2700000" algn="tl">
                    <a:srgbClr val="000000">
                      <a:alpha val="43137"/>
                    </a:srgbClr>
                  </a:outerShdw>
                </a:effectLst>
                <a:latin typeface="+mn-lt"/>
              </a:rPr>
              <a:t>11 </a:t>
            </a:r>
            <a:r>
              <a:rPr lang="en-US" sz="3400" b="1" dirty="0">
                <a:effectLst>
                  <a:outerShdw blurRad="38100" dist="38100" dir="2700000" algn="tl">
                    <a:srgbClr val="000000">
                      <a:alpha val="43137"/>
                    </a:srgbClr>
                  </a:outerShdw>
                </a:effectLst>
                <a:latin typeface="+mn-lt"/>
              </a:rPr>
              <a:t>But when Cephas came to Antioch, I opposed him to his face, because he had clearly done wrong.  </a:t>
            </a:r>
            <a:r>
              <a:rPr lang="en-US" sz="3400" b="1" baseline="30000" dirty="0">
                <a:effectLst>
                  <a:outerShdw blurRad="38100" dist="38100" dir="2700000" algn="tl">
                    <a:srgbClr val="000000">
                      <a:alpha val="43137"/>
                    </a:srgbClr>
                  </a:outerShdw>
                </a:effectLst>
                <a:latin typeface="+mn-lt"/>
              </a:rPr>
              <a:t>12 </a:t>
            </a:r>
            <a:r>
              <a:rPr lang="en-US" sz="3400" b="1" dirty="0">
                <a:effectLst>
                  <a:outerShdw blurRad="38100" dist="38100" dir="2700000" algn="tl">
                    <a:srgbClr val="000000">
                      <a:alpha val="43137"/>
                    </a:srgbClr>
                  </a:outerShdw>
                </a:effectLst>
                <a:latin typeface="+mn-lt"/>
              </a:rPr>
              <a:t>Until certain people came from James, he had been eating with the Gentiles. But when they arrived, he stopped doing this and separated himself because he was afraid of those who were pro-circumcision.  </a:t>
            </a:r>
            <a:r>
              <a:rPr lang="en-US" sz="3400" b="1" baseline="30000" dirty="0">
                <a:effectLst>
                  <a:outerShdw blurRad="38100" dist="38100" dir="2700000" algn="tl">
                    <a:srgbClr val="000000">
                      <a:alpha val="43137"/>
                    </a:srgbClr>
                  </a:outerShdw>
                </a:effectLst>
                <a:latin typeface="+mn-lt"/>
              </a:rPr>
              <a:t>13 </a:t>
            </a:r>
            <a:r>
              <a:rPr lang="en-US" sz="3400" b="1" dirty="0">
                <a:effectLst>
                  <a:outerShdw blurRad="38100" dist="38100" dir="2700000" algn="tl">
                    <a:srgbClr val="000000">
                      <a:alpha val="43137"/>
                    </a:srgbClr>
                  </a:outerShdw>
                </a:effectLst>
                <a:latin typeface="+mn-lt"/>
              </a:rPr>
              <a:t>And the rest of the Jews also joined with him in this hypocrisy, so that even Barnabas was led astray with them by their hypocrisy.  </a:t>
            </a:r>
            <a:r>
              <a:rPr lang="en-US" sz="3400" b="1" baseline="30000" dirty="0">
                <a:solidFill>
                  <a:srgbClr val="FF0000"/>
                </a:solidFill>
                <a:effectLst>
                  <a:glow rad="203200">
                    <a:schemeClr val="bg1">
                      <a:alpha val="80000"/>
                    </a:schemeClr>
                  </a:glow>
                  <a:outerShdw blurRad="38100" dist="38100" dir="2700000" algn="tl">
                    <a:srgbClr val="000000">
                      <a:alpha val="43137"/>
                    </a:srgbClr>
                  </a:outerShdw>
                </a:effectLst>
                <a:latin typeface="+mn-lt"/>
              </a:rPr>
              <a:t>14 </a:t>
            </a:r>
            <a:r>
              <a:rPr lang="en-US" sz="3400" b="1" dirty="0">
                <a:solidFill>
                  <a:srgbClr val="FF0000"/>
                </a:solidFill>
                <a:effectLst>
                  <a:glow rad="203200">
                    <a:schemeClr val="bg1">
                      <a:alpha val="80000"/>
                    </a:schemeClr>
                  </a:glow>
                  <a:outerShdw blurRad="38100" dist="38100" dir="2700000" algn="tl">
                    <a:srgbClr val="000000">
                      <a:alpha val="43137"/>
                    </a:srgbClr>
                  </a:outerShdw>
                </a:effectLst>
                <a:latin typeface="+mn-lt"/>
              </a:rPr>
              <a:t>But when I saw that they were not behaving consistently with the truth of the gospel, I said to Cephas in front of them all, “If you, although you are a Jew, live like a Gentile and not like a Jew, how can you try to force the Gentiles to live like Jews</a:t>
            </a:r>
            <a:r>
              <a:rPr lang="en-US" sz="3400" b="1" dirty="0" smtClean="0">
                <a:solidFill>
                  <a:srgbClr val="FF0000"/>
                </a:solidFill>
                <a:effectLst>
                  <a:glow rad="203200">
                    <a:schemeClr val="bg1">
                      <a:alpha val="80000"/>
                    </a:schemeClr>
                  </a:glow>
                  <a:outerShdw blurRad="38100" dist="38100" dir="2700000" algn="tl">
                    <a:srgbClr val="000000">
                      <a:alpha val="43137"/>
                    </a:srgbClr>
                  </a:outerShdw>
                </a:effectLst>
                <a:latin typeface="+mn-lt"/>
              </a:rPr>
              <a:t>?”</a:t>
            </a:r>
            <a:br>
              <a:rPr lang="en-US" sz="3400" b="1" dirty="0" smtClean="0">
                <a:solidFill>
                  <a:srgbClr val="FF0000"/>
                </a:solidFill>
                <a:effectLst>
                  <a:glow rad="203200">
                    <a:schemeClr val="bg1">
                      <a:alpha val="80000"/>
                    </a:schemeClr>
                  </a:glow>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2:11-14 NET</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440539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8" y="2092326"/>
            <a:ext cx="11136086" cy="1325563"/>
          </a:xfrm>
        </p:spPr>
        <p:txBody>
          <a:bodyPr>
            <a:normAutofit fontScale="90000"/>
          </a:bodyPr>
          <a:lstStyle/>
          <a:p>
            <a:pPr algn="ctr"/>
            <a:r>
              <a:rPr lang="en-US" b="1" baseline="30000" dirty="0" smtClean="0">
                <a:effectLst>
                  <a:outerShdw blurRad="38100" dist="38100" dir="2700000" algn="tl">
                    <a:srgbClr val="000000">
                      <a:alpha val="43137"/>
                    </a:srgbClr>
                  </a:outerShdw>
                </a:effectLst>
                <a:latin typeface="+mn-lt"/>
              </a:rPr>
              <a:t>14 </a:t>
            </a:r>
            <a:r>
              <a:rPr lang="en-US" b="1" dirty="0" smtClean="0">
                <a:effectLst>
                  <a:outerShdw blurRad="38100" dist="38100" dir="2700000" algn="tl">
                    <a:srgbClr val="000000">
                      <a:alpha val="43137"/>
                    </a:srgbClr>
                  </a:outerShdw>
                </a:effectLst>
                <a:latin typeface="+mn-lt"/>
              </a:rPr>
              <a:t>But when I saw that they were </a:t>
            </a:r>
            <a:r>
              <a:rPr lang="en-US" b="1" dirty="0" smtClean="0">
                <a:solidFill>
                  <a:srgbClr val="FF0000"/>
                </a:solidFill>
                <a:effectLst>
                  <a:glow rad="203200">
                    <a:schemeClr val="bg1">
                      <a:alpha val="80000"/>
                    </a:schemeClr>
                  </a:glow>
                  <a:outerShdw blurRad="38100" dist="38100" dir="2700000" algn="tl">
                    <a:srgbClr val="000000">
                      <a:alpha val="43137"/>
                    </a:srgbClr>
                  </a:outerShdw>
                </a:effectLst>
                <a:latin typeface="+mn-lt"/>
              </a:rPr>
              <a:t>not behaving consistently</a:t>
            </a:r>
            <a:r>
              <a:rPr lang="en-US" b="1" dirty="0" smtClean="0">
                <a:solidFill>
                  <a:srgbClr val="FF0000"/>
                </a:solidFill>
                <a:effectLst>
                  <a:outerShdw blurRad="38100" dist="38100" dir="2700000" algn="tl">
                    <a:srgbClr val="000000">
                      <a:alpha val="43137"/>
                    </a:srgbClr>
                  </a:outerShdw>
                </a:effectLst>
                <a:latin typeface="+mn-lt"/>
              </a:rPr>
              <a:t> </a:t>
            </a:r>
            <a:r>
              <a:rPr lang="en-US" b="1" dirty="0" smtClean="0">
                <a:effectLst>
                  <a:outerShdw blurRad="38100" dist="38100" dir="2700000" algn="tl">
                    <a:srgbClr val="000000">
                      <a:alpha val="43137"/>
                    </a:srgbClr>
                  </a:outerShdw>
                </a:effectLst>
                <a:latin typeface="+mn-lt"/>
              </a:rPr>
              <a:t>with the truth of the gospel, I said to Cephas in front of them all, “If you, although you are a Jew, live like a Gentile and not like a Jew, how can you try to force the Gentiles to live like Jews?”</a:t>
            </a:r>
            <a:br>
              <a:rPr lang="en-US" b="1" dirty="0" smtClean="0">
                <a:effectLst>
                  <a:outerShdw blurRad="38100" dist="38100" dir="2700000" algn="tl">
                    <a:srgbClr val="000000">
                      <a:alpha val="43137"/>
                    </a:srgbClr>
                  </a:outerShdw>
                </a:effectLst>
                <a:latin typeface="+mn-lt"/>
              </a:rPr>
            </a:b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b="1" dirty="0" err="1">
                <a:solidFill>
                  <a:srgbClr val="FF0000"/>
                </a:solidFill>
                <a:effectLst>
                  <a:glow rad="203200">
                    <a:schemeClr val="bg1">
                      <a:alpha val="80000"/>
                    </a:schemeClr>
                  </a:glow>
                  <a:outerShdw blurRad="38100" dist="38100" dir="2700000" algn="tl">
                    <a:srgbClr val="000000">
                      <a:alpha val="43137"/>
                    </a:srgbClr>
                  </a:outerShdw>
                </a:effectLst>
                <a:latin typeface="+mn-lt"/>
              </a:rPr>
              <a:t>orthopodousin</a:t>
            </a:r>
            <a:r>
              <a:rPr lang="en-US" b="1" dirty="0" smtClean="0">
                <a:solidFill>
                  <a:srgbClr val="FF0000"/>
                </a:solidFill>
                <a:effectLst>
                  <a:outerShdw blurRad="38100" dist="38100" dir="2700000" algn="tl">
                    <a:srgbClr val="000000">
                      <a:alpha val="43137"/>
                    </a:srgbClr>
                  </a:outerShdw>
                </a:effectLst>
                <a:latin typeface="+mn-lt"/>
              </a:rPr>
              <a:t/>
            </a:r>
            <a:br>
              <a:rPr lang="en-US" b="1" dirty="0" smtClean="0">
                <a:solidFill>
                  <a:srgbClr val="FF0000"/>
                </a:solidFill>
                <a:effectLst>
                  <a:outerShdw blurRad="38100" dist="38100" dir="2700000" algn="tl">
                    <a:srgbClr val="000000">
                      <a:alpha val="43137"/>
                    </a:srgbClr>
                  </a:outerShdw>
                </a:effectLst>
                <a:latin typeface="+mn-lt"/>
              </a:rPr>
            </a:br>
            <a:endParaRPr lang="en-US"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09182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542" y="2034269"/>
            <a:ext cx="11059883" cy="1325563"/>
          </a:xfrm>
        </p:spPr>
        <p:txBody>
          <a:bodyPr>
            <a:noAutofit/>
          </a:bodyPr>
          <a:lstStyle/>
          <a:p>
            <a:pPr algn="ctr"/>
            <a:r>
              <a:rPr lang="en-US" sz="3600" b="1" dirty="0">
                <a:effectLst>
                  <a:outerShdw blurRad="38100" dist="38100" dir="2700000" algn="tl">
                    <a:srgbClr val="000000">
                      <a:alpha val="43137"/>
                    </a:srgbClr>
                  </a:outerShdw>
                </a:effectLst>
                <a:latin typeface="+mn-lt"/>
              </a:rPr>
              <a:t>And such were some of you. But you were washed, you were sanctified, you were justified in the name of the Lord Jesus Christ and by the Spirit of our God</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Corinthians 6:11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34145016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542" y="2034269"/>
            <a:ext cx="1105988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to an inheritance that is imperishable, </a:t>
            </a:r>
            <a:r>
              <a:rPr lang="en-US" sz="3600" b="1" dirty="0">
                <a:solidFill>
                  <a:srgbClr val="FF0000"/>
                </a:solidFill>
                <a:effectLst>
                  <a:glow rad="203200">
                    <a:schemeClr val="bg1">
                      <a:alpha val="80000"/>
                    </a:schemeClr>
                  </a:glow>
                  <a:outerShdw blurRad="38100" dist="38100" dir="2700000" algn="tl">
                    <a:srgbClr val="000000">
                      <a:alpha val="43137"/>
                    </a:srgbClr>
                  </a:outerShdw>
                </a:effectLst>
                <a:latin typeface="+mn-lt"/>
              </a:rPr>
              <a:t>undefiled</a:t>
            </a:r>
            <a:r>
              <a:rPr lang="en-US" sz="3600" b="1" dirty="0">
                <a:effectLst>
                  <a:outerShdw blurRad="38100" dist="38100" dir="2700000" algn="tl">
                    <a:srgbClr val="000000">
                      <a:alpha val="43137"/>
                    </a:srgbClr>
                  </a:outerShdw>
                </a:effectLst>
                <a:latin typeface="+mn-lt"/>
              </a:rPr>
              <a:t>, and unfading, kept in heaven for you</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Peter 1:4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36158128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542" y="2034269"/>
            <a:ext cx="1105988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34 </a:t>
            </a:r>
            <a:r>
              <a:rPr lang="en-US" sz="3600" b="1" dirty="0">
                <a:effectLst>
                  <a:outerShdw blurRad="38100" dist="38100" dir="2700000" algn="tl">
                    <a:srgbClr val="000000">
                      <a:alpha val="43137"/>
                    </a:srgbClr>
                  </a:outerShdw>
                </a:effectLst>
                <a:latin typeface="+mn-lt"/>
              </a:rPr>
              <a:t>So Peter opened his mouth and said: “Truly I understand that God shows no partiality, </a:t>
            </a:r>
            <a:r>
              <a:rPr lang="en-US" sz="3600" b="1" baseline="30000" dirty="0">
                <a:effectLst>
                  <a:outerShdw blurRad="38100" dist="38100" dir="2700000" algn="tl">
                    <a:srgbClr val="000000">
                      <a:alpha val="43137"/>
                    </a:srgbClr>
                  </a:outerShdw>
                </a:effectLst>
                <a:latin typeface="+mn-lt"/>
              </a:rPr>
              <a:t>35 </a:t>
            </a:r>
            <a:r>
              <a:rPr lang="en-US" sz="3600" b="1" dirty="0">
                <a:effectLst>
                  <a:outerShdw blurRad="38100" dist="38100" dir="2700000" algn="tl">
                    <a:srgbClr val="000000">
                      <a:alpha val="43137"/>
                    </a:srgbClr>
                  </a:outerShdw>
                </a:effectLst>
                <a:latin typeface="+mn-lt"/>
              </a:rPr>
              <a:t>but in every nation anyone who fears him and does what is right is acceptable to him.</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Acts 10:34-35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293921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542" y="2034269"/>
            <a:ext cx="1105988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34 </a:t>
            </a:r>
            <a:r>
              <a:rPr lang="en-US" sz="3600" b="1" dirty="0">
                <a:effectLst>
                  <a:outerShdw blurRad="38100" dist="38100" dir="2700000" algn="tl">
                    <a:srgbClr val="000000">
                      <a:alpha val="43137"/>
                    </a:srgbClr>
                  </a:outerShdw>
                </a:effectLst>
                <a:latin typeface="+mn-lt"/>
              </a:rPr>
              <a:t>So Peter opened his mouth and said: “Truly I understand that God shows no partiality, </a:t>
            </a:r>
            <a:r>
              <a:rPr lang="en-US" sz="3600" b="1" baseline="30000" dirty="0">
                <a:effectLst>
                  <a:outerShdw blurRad="38100" dist="38100" dir="2700000" algn="tl">
                    <a:srgbClr val="000000">
                      <a:alpha val="43137"/>
                    </a:srgbClr>
                  </a:outerShdw>
                </a:effectLst>
                <a:latin typeface="+mn-lt"/>
              </a:rPr>
              <a:t>35 </a:t>
            </a:r>
            <a:r>
              <a:rPr lang="en-US" sz="3600" b="1" dirty="0">
                <a:effectLst>
                  <a:outerShdw blurRad="38100" dist="38100" dir="2700000" algn="tl">
                    <a:srgbClr val="000000">
                      <a:alpha val="43137"/>
                    </a:srgbClr>
                  </a:outerShdw>
                </a:effectLst>
                <a:latin typeface="+mn-lt"/>
              </a:rPr>
              <a:t>but in every nation anyone who fears him and does what is right is acceptable to him.</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Acts 10:34-35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1393735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542" y="2034269"/>
            <a:ext cx="1105988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10 </a:t>
            </a:r>
            <a:r>
              <a:rPr lang="en-US" sz="3600" b="1" dirty="0">
                <a:effectLst>
                  <a:outerShdw blurRad="38100" dist="38100" dir="2700000" algn="tl">
                    <a:srgbClr val="000000">
                      <a:alpha val="43137"/>
                    </a:srgbClr>
                  </a:outerShdw>
                </a:effectLst>
                <a:latin typeface="+mn-lt"/>
              </a:rPr>
              <a:t>For am I now seeking the approval of man, or of God? Or am I trying </a:t>
            </a:r>
            <a:r>
              <a:rPr lang="en-US" sz="3600" b="1" dirty="0">
                <a:effectLst>
                  <a:outerShdw blurRad="38100" dist="38100" dir="2700000" algn="tl">
                    <a:srgbClr val="000000">
                      <a:alpha val="43137"/>
                    </a:srgbClr>
                  </a:outerShdw>
                </a:effectLst>
                <a:latin typeface="+mn-lt"/>
              </a:rPr>
              <a:t>to please man? If I were still trying to please man, I would not be a servant</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of Christ.</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1:10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38407432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TotalTime>
  <Words>49</Words>
  <Application>Microsoft Office PowerPoint</Application>
  <PresentationFormat>Widescreen</PresentationFormat>
  <Paragraphs>15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11 But when Cephas came to Antioch, I opposed him to his face, because he had clearly done wrong.  12 Until certain people came from James, he had been eating with the Gentiles. But when they arrived, he stopped doing this and separated himself because he was afraid of those who were pro-circumcision.  13 And the rest of the Jews also joined with him in this hypocrisy, so that even Barnabas was led astray with them by their hypocrisy.  14 But when I saw that they were not behaving consistently with the truth of the gospel, I said to Cephas in front of them all, “If you, although you are a Jew, live like a Gentile and not like a Jew, how can you try to force the Gentiles to live like Jews?”  Galatians 2:11-14 NET</vt:lpstr>
      <vt:lpstr>9 The next day, as they were on their journey and approaching the city, Peter went up on the housetop about the sixth hour to pray.  10 And he became hungry and wanted something to eat, but while they were preparing it, he fell into a trance 11 and saw the heavens opened and something like a great sheet descending, being let down by its four corners upon the earth.  12 In it were all kinds of animals and reptiles and birds of the air.  13 And there came a voice to him: “Rise, Peter; kill and eat.”  14 But Peter said, “By no means, Lord; for I have never eaten anything that is common or unclean.”  15 And the voice came to him again a second time, “What God has made clean, do not call common.”  16 This happened three times, and the thing was taken up at once to heaven.  Acts 10:9-16 ESV</vt:lpstr>
      <vt:lpstr>28 And he said to them, “You yourselves know how unlawful it is for a Jew to associate with or to visit anyone of another nation but God has shown me that I should not call any person common or unclean.  Acts 10:28 ESV</vt:lpstr>
      <vt:lpstr>44 While Peter was still saying these things, the Holy Spirit fell on all who heard the word.  45 And the believers from among the circumcised who had come with Peter were amazed, because the gift of the Holy Spirit was poured out even on the Gentiles.  46 For they were hearing them speaking in tongues and extolling God. Then Peter declared, 47 “Can anyone withhold water for baptizing these people, who have received the Holy Spirit just as we have?”  48 And he commanded them to be baptized in the name of Jesus Christ. Then they asked him to remain for some days.  Acts 10:44-48 ESV</vt:lpstr>
      <vt:lpstr>3 “You went to uncircumcised men and ate with them.”  Acts 11:3 ESV</vt:lpstr>
      <vt:lpstr>18 When they heard these things they fell silent. And they glorified God, saying, “Then to the Gentiles also God has granted repentance that leads to life.”  Acts 11:18 ESV</vt:lpstr>
      <vt:lpstr>11 But when Cephas came to Antioch, I opposed him to his face, because he had clearly done wrong.  12 Until certain people came from James, he had been eating with the Gentiles. But when they arrived, he stopped doing this and separated himself because he was afraid of those who were pro-circumcision.  13 And the rest of the Jews also joined with him in this hypocrisy, so that even Barnabas was led astray with them by their hypocrisy.  14 But when I saw that they were not behaving consistently with the truth of the gospel, I said to Cephas in front of them all, “If you, although you are a Jew, live like a Gentile and not like a Jew, how can you try to force the Gentiles to live like Jews?”  Galatians 2:11-14 NET</vt:lpstr>
      <vt:lpstr>11 But when Cephas came to Antioch, I opposed him to his face, because he had clearly done wrong.  12 Until certain people came from James, he had been eating with the Gentiles. But when they arrived, he stopped doing this and separated himself because he was afraid of those who were pro-circumcision.  13 And the rest of the Jews also joined with him in this hypocrisy, so that even Barnabas was led astray with them by their hypocrisy.  14 But when I saw that they were not behaving consistently with the truth of the gospel, I said to Cephas in front of them all, “If you, although you are a Jew, live like a Gentile and not like a Jew, how can you try to force the Gentiles to live like Jews?”  Galatians 2:11-14 NET</vt:lpstr>
      <vt:lpstr>11 But when Cephas came to Antioch, I opposed him to his face, because he had clearly done wrong.  12 Until certain people came from James, he had been eating with the Gentiles. But when they arrived, he stopped doing this and separated himself because he was afraid of those who were pro-circumcision.  13 And the rest of the Jews also joined with him in this hypocrisy, so that even Barnabas was led astray with them by their hypocrisy.  14 But when I saw that they were not behaving consistently with the truth of the gospel, I said to Cephas in front of them all, “If you, although you are a Jew, live like a Gentile and not like a Jew, how can you try to force the Gentiles to live like Jews?”  Galatians 2:11-14 NET</vt:lpstr>
      <vt:lpstr>14 But when I saw that they were not behaving consistently with the truth of the gospel, I said to Cephas in front of them all, “If you, although you are a Jew, live like a Gentile and not like a Jew, how can you try to force the Gentiles to live like Jews?”  orthopodousin </vt:lpstr>
      <vt:lpstr>And such were some of you. But you were washed, you were sanctified, you were justified in the name of the Lord Jesus Christ and by the Spirit of our God.  1 Corinthians 6:11 ESV</vt:lpstr>
      <vt:lpstr>4 to an inheritance that is imperishable, undefiled, and unfading, kept in heaven for you  1 Peter 1:4 ESV</vt:lpstr>
      <vt:lpstr>34 So Peter opened his mouth and said: “Truly I understand that God shows no partiality, 35 but in every nation anyone who fears him and does what is right is acceptable to him.  Acts 10:34-35 ESV</vt:lpstr>
      <vt:lpstr>34 So Peter opened his mouth and said: “Truly I understand that God shows no partiality, 35 but in every nation anyone who fears him and does what is right is acceptable to him.  Acts 10:34-35 ESV</vt:lpstr>
      <vt:lpstr>10 For am I now seeking the approval of man, or of God? Or am I trying to please man? If I were still trying to please man, I would not be a servant of Christ.  Galatians 1:10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10</cp:revision>
  <dcterms:created xsi:type="dcterms:W3CDTF">2019-03-10T02:25:10Z</dcterms:created>
  <dcterms:modified xsi:type="dcterms:W3CDTF">2019-03-17T11:01:09Z</dcterms:modified>
</cp:coreProperties>
</file>