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B01"/>
    <a:srgbClr val="FFE2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8FD147-4D52-476B-B596-BA1CB9D53F9D}" type="datetimeFigureOut">
              <a:rPr lang="en-US" smtClean="0"/>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844462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FD147-4D52-476B-B596-BA1CB9D53F9D}" type="datetimeFigureOut">
              <a:rPr lang="en-US" smtClean="0"/>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379535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8FD147-4D52-476B-B596-BA1CB9D53F9D}" type="datetimeFigureOut">
              <a:rPr lang="en-US" smtClean="0"/>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1830512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8FD147-4D52-476B-B596-BA1CB9D53F9D}" type="datetimeFigureOut">
              <a:rPr lang="en-US" smtClean="0"/>
              <a:t>3/31/2019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4170767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8FD147-4D52-476B-B596-BA1CB9D53F9D}" type="datetimeFigureOut">
              <a:rPr lang="en-US" smtClean="0"/>
              <a:t>3/31/2019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3371559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8FD147-4D52-476B-B596-BA1CB9D53F9D}" type="datetimeFigureOut">
              <a:rPr lang="en-US" smtClean="0"/>
              <a:t>3/31/2019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3659133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FD147-4D52-476B-B596-BA1CB9D53F9D}" type="datetimeFigureOut">
              <a:rPr lang="en-US" smtClean="0"/>
              <a:t>3/31/2019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1431007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8FD147-4D52-476B-B596-BA1CB9D53F9D}" type="datetimeFigureOut">
              <a:rPr lang="en-US" smtClean="0"/>
              <a:t>3/31/2019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2770567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8FD147-4D52-476B-B596-BA1CB9D53F9D}" type="datetimeFigureOut">
              <a:rPr lang="en-US" smtClean="0"/>
              <a:t>3/31/2019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2246856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FD147-4D52-476B-B596-BA1CB9D53F9D}" type="datetimeFigureOut">
              <a:rPr lang="en-US" smtClean="0"/>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3497534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FD147-4D52-476B-B596-BA1CB9D53F9D}" type="datetimeFigureOut">
              <a:rPr lang="en-US" smtClean="0"/>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A7595-D146-4D4B-99A0-B77EFCD2A740}" type="slidenum">
              <a:rPr lang="en-US" smtClean="0"/>
              <a:t>‹#›</a:t>
            </a:fld>
            <a:endParaRPr lang="en-US"/>
          </a:p>
        </p:txBody>
      </p:sp>
    </p:spTree>
    <p:extLst>
      <p:ext uri="{BB962C8B-B14F-4D97-AF65-F5344CB8AC3E}">
        <p14:creationId xmlns:p14="http://schemas.microsoft.com/office/powerpoint/2010/main" val="45852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5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FD147-4D52-476B-B596-BA1CB9D53F9D}" type="datetimeFigureOut">
              <a:rPr lang="en-US" smtClean="0"/>
              <a:t>3/31/2019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0A7595-D146-4D4B-99A0-B77EFCD2A740}" type="slidenum">
              <a:rPr lang="en-US" smtClean="0"/>
              <a:t>‹#›</a:t>
            </a:fld>
            <a:endParaRPr lang="en-US"/>
          </a:p>
        </p:txBody>
      </p:sp>
    </p:spTree>
    <p:extLst>
      <p:ext uri="{BB962C8B-B14F-4D97-AF65-F5344CB8AC3E}">
        <p14:creationId xmlns:p14="http://schemas.microsoft.com/office/powerpoint/2010/main" val="1837528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526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484218"/>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For through the law I died to the law, so that I might live to God.  </a:t>
            </a: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b="1" baseline="30000" dirty="0">
                <a:effectLst>
                  <a:outerShdw blurRad="38100" dist="38100" dir="2700000" algn="tl">
                    <a:srgbClr val="000000">
                      <a:alpha val="43137"/>
                    </a:srgbClr>
                  </a:outerShdw>
                </a:effectLst>
                <a:latin typeface="+mn-lt"/>
              </a:rPr>
              <a:t>21 </a:t>
            </a:r>
            <a:r>
              <a:rPr lang="en-US" b="1" dirty="0">
                <a:effectLst>
                  <a:outerShdw blurRad="38100" dist="38100" dir="2700000" algn="tl">
                    <a:srgbClr val="000000">
                      <a:alpha val="43137"/>
                    </a:srgbClr>
                  </a:outerShdw>
                </a:effectLst>
                <a:latin typeface="+mn-lt"/>
              </a:rPr>
              <a:t>I do not nullify the grace of God, for if righteousness were through the law, then Christ died for no purpose</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2:19-21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2705838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484218"/>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25 </a:t>
            </a:r>
            <a:r>
              <a:rPr lang="en-US" b="1" dirty="0">
                <a:effectLst>
                  <a:outerShdw blurRad="38100" dist="38100" dir="2700000" algn="tl">
                    <a:srgbClr val="000000">
                      <a:alpha val="43137"/>
                    </a:srgbClr>
                  </a:outerShdw>
                </a:effectLst>
                <a:latin typeface="+mn-lt"/>
              </a:rPr>
              <a:t>I became a servant of the church according to the stewardship from God—given to me for you—in order to complete the word of God, </a:t>
            </a:r>
            <a:r>
              <a:rPr lang="en-US" b="1" baseline="30000" dirty="0">
                <a:effectLst>
                  <a:outerShdw blurRad="38100" dist="38100" dir="2700000" algn="tl">
                    <a:srgbClr val="000000">
                      <a:alpha val="43137"/>
                    </a:srgbClr>
                  </a:outerShdw>
                </a:effectLst>
                <a:latin typeface="+mn-lt"/>
              </a:rPr>
              <a:t>26 </a:t>
            </a:r>
            <a:r>
              <a:rPr lang="en-US" b="1" dirty="0">
                <a:effectLst>
                  <a:outerShdw blurRad="38100" dist="38100" dir="2700000" algn="tl">
                    <a:srgbClr val="000000">
                      <a:alpha val="43137"/>
                    </a:srgbClr>
                  </a:outerShdw>
                </a:effectLst>
                <a:latin typeface="+mn-lt"/>
              </a:rPr>
              <a:t>that is, the mystery that has been kept hidden from ages and generations, but has now been revealed to his saints.  </a:t>
            </a:r>
            <a:r>
              <a:rPr lang="en-US" b="1" baseline="30000" dirty="0">
                <a:effectLst>
                  <a:outerShdw blurRad="38100" dist="38100" dir="2700000" algn="tl">
                    <a:srgbClr val="000000">
                      <a:alpha val="43137"/>
                    </a:srgbClr>
                  </a:outerShdw>
                </a:effectLst>
                <a:latin typeface="+mn-lt"/>
              </a:rPr>
              <a:t>27 </a:t>
            </a:r>
            <a:r>
              <a:rPr lang="en-US" b="1" dirty="0">
                <a:effectLst>
                  <a:outerShdw blurRad="38100" dist="38100" dir="2700000" algn="tl">
                    <a:srgbClr val="000000">
                      <a:alpha val="43137"/>
                    </a:srgbClr>
                  </a:outerShdw>
                </a:effectLst>
                <a:latin typeface="+mn-lt"/>
              </a:rPr>
              <a:t>God wanted to make known to them the glorious riches of this mystery among the Gentiles, which is Christ in you, the hope of glory.</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Colossians 1:25-27 NET</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3038840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484218"/>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25 </a:t>
            </a:r>
            <a:r>
              <a:rPr lang="en-US" b="1" dirty="0">
                <a:effectLst>
                  <a:outerShdw blurRad="38100" dist="38100" dir="2700000" algn="tl">
                    <a:srgbClr val="000000">
                      <a:alpha val="43137"/>
                    </a:srgbClr>
                  </a:outerShdw>
                </a:effectLst>
                <a:latin typeface="+mn-lt"/>
              </a:rPr>
              <a:t>I will sprinkle clean water on you, and you shall be clean from all your </a:t>
            </a:r>
            <a:r>
              <a:rPr lang="en-US" b="1" dirty="0" err="1">
                <a:effectLst>
                  <a:outerShdw blurRad="38100" dist="38100" dir="2700000" algn="tl">
                    <a:srgbClr val="000000">
                      <a:alpha val="43137"/>
                    </a:srgbClr>
                  </a:outerShdw>
                </a:effectLst>
                <a:latin typeface="+mn-lt"/>
              </a:rPr>
              <a:t>uncleannesses</a:t>
            </a:r>
            <a:r>
              <a:rPr lang="en-US" b="1" dirty="0">
                <a:effectLst>
                  <a:outerShdw blurRad="38100" dist="38100" dir="2700000" algn="tl">
                    <a:srgbClr val="000000">
                      <a:alpha val="43137"/>
                    </a:srgbClr>
                  </a:outerShdw>
                </a:effectLst>
                <a:latin typeface="+mn-lt"/>
              </a:rPr>
              <a:t>, and from all your idols I will cleanse you. </a:t>
            </a:r>
            <a:r>
              <a:rPr lang="en-US" b="1" baseline="30000" dirty="0">
                <a:effectLst>
                  <a:outerShdw blurRad="38100" dist="38100" dir="2700000" algn="tl">
                    <a:srgbClr val="000000">
                      <a:alpha val="43137"/>
                    </a:srgbClr>
                  </a:outerShdw>
                </a:effectLst>
                <a:latin typeface="+mn-lt"/>
              </a:rPr>
              <a:t>26 </a:t>
            </a:r>
            <a:r>
              <a:rPr lang="en-US" b="1" dirty="0">
                <a:effectLst>
                  <a:outerShdw blurRad="38100" dist="38100" dir="2700000" algn="tl">
                    <a:srgbClr val="000000">
                      <a:alpha val="43137"/>
                    </a:srgbClr>
                  </a:outerShdw>
                </a:effectLst>
                <a:latin typeface="+mn-lt"/>
              </a:rPr>
              <a:t>And I will give you a new heart, and a new spirit I will put within you.  And I will remove the heart of stone from your flesh and give you a heart of flesh.  </a:t>
            </a:r>
            <a:r>
              <a:rPr lang="en-US" b="1" baseline="30000" dirty="0">
                <a:effectLst>
                  <a:outerShdw blurRad="38100" dist="38100" dir="2700000" algn="tl">
                    <a:srgbClr val="000000">
                      <a:alpha val="43137"/>
                    </a:srgbClr>
                  </a:outerShdw>
                </a:effectLst>
                <a:latin typeface="+mn-lt"/>
              </a:rPr>
              <a:t>27 </a:t>
            </a:r>
            <a:r>
              <a:rPr lang="en-US" b="1" dirty="0">
                <a:effectLst>
                  <a:outerShdw blurRad="38100" dist="38100" dir="2700000" algn="tl">
                    <a:srgbClr val="000000">
                      <a:alpha val="43137"/>
                    </a:srgbClr>
                  </a:outerShdw>
                </a:effectLst>
                <a:latin typeface="+mn-lt"/>
              </a:rPr>
              <a:t>And I will put my Spirit within you, and cause you to walk in my statutes and be careful to obey my rules.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Ezekiel 36:25-27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3381152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484218"/>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For through the law I died to the law, so that I might live to God.  </a:t>
            </a:r>
            <a:r>
              <a:rPr lang="en-US" b="1" baseline="30000" dirty="0">
                <a:effectLst>
                  <a:glow rad="152400">
                    <a:schemeClr val="bg1">
                      <a:alpha val="75000"/>
                    </a:schemeClr>
                  </a:glow>
                  <a:outerShdw blurRad="38100" dist="38100" dir="2700000" algn="tl">
                    <a:srgbClr val="000000">
                      <a:alpha val="43137"/>
                    </a:srgbClr>
                  </a:outerShdw>
                </a:effectLst>
                <a:latin typeface="+mn-lt"/>
              </a:rPr>
              <a:t>20 </a:t>
            </a:r>
            <a:r>
              <a:rPr lang="en-US" b="1" dirty="0">
                <a:effectLst>
                  <a:glow rad="152400">
                    <a:schemeClr val="bg1">
                      <a:alpha val="75000"/>
                    </a:schemeClr>
                  </a:glow>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  </a:t>
            </a:r>
            <a:r>
              <a:rPr lang="en-US" b="1" baseline="30000" dirty="0">
                <a:effectLst>
                  <a:outerShdw blurRad="38100" dist="38100" dir="2700000" algn="tl">
                    <a:srgbClr val="000000">
                      <a:alpha val="43137"/>
                    </a:srgbClr>
                  </a:outerShdw>
                </a:effectLst>
                <a:latin typeface="+mn-lt"/>
              </a:rPr>
              <a:t>21 </a:t>
            </a:r>
            <a:r>
              <a:rPr lang="en-US" b="1" dirty="0">
                <a:effectLst>
                  <a:outerShdw blurRad="38100" dist="38100" dir="2700000" algn="tl">
                    <a:srgbClr val="000000">
                      <a:alpha val="43137"/>
                    </a:srgbClr>
                  </a:outerShdw>
                </a:effectLst>
                <a:latin typeface="+mn-lt"/>
              </a:rPr>
              <a:t>I do not nullify the grace of God, for if righteousness were through the law, then Christ died for no purpose</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2:19-21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2958094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484218"/>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25 </a:t>
            </a:r>
            <a:r>
              <a:rPr lang="en-US" b="1" dirty="0">
                <a:effectLst>
                  <a:outerShdw blurRad="38100" dist="38100" dir="2700000" algn="tl">
                    <a:srgbClr val="000000">
                      <a:alpha val="43137"/>
                    </a:srgbClr>
                  </a:outerShdw>
                </a:effectLst>
                <a:latin typeface="+mn-lt"/>
              </a:rPr>
              <a:t>I will sprinkle clean water on you, and you shall be clean from all your </a:t>
            </a:r>
            <a:r>
              <a:rPr lang="en-US" b="1" dirty="0" err="1">
                <a:effectLst>
                  <a:outerShdw blurRad="38100" dist="38100" dir="2700000" algn="tl">
                    <a:srgbClr val="000000">
                      <a:alpha val="43137"/>
                    </a:srgbClr>
                  </a:outerShdw>
                </a:effectLst>
                <a:latin typeface="+mn-lt"/>
              </a:rPr>
              <a:t>uncleannesses</a:t>
            </a:r>
            <a:r>
              <a:rPr lang="en-US" b="1" dirty="0">
                <a:effectLst>
                  <a:outerShdw blurRad="38100" dist="38100" dir="2700000" algn="tl">
                    <a:srgbClr val="000000">
                      <a:alpha val="43137"/>
                    </a:srgbClr>
                  </a:outerShdw>
                </a:effectLst>
                <a:latin typeface="+mn-lt"/>
              </a:rPr>
              <a:t>, and from all your idols I will cleanse you. </a:t>
            </a:r>
            <a:r>
              <a:rPr lang="en-US" b="1" baseline="30000" dirty="0">
                <a:effectLst>
                  <a:outerShdw blurRad="38100" dist="38100" dir="2700000" algn="tl">
                    <a:srgbClr val="000000">
                      <a:alpha val="43137"/>
                    </a:srgbClr>
                  </a:outerShdw>
                </a:effectLst>
                <a:latin typeface="+mn-lt"/>
              </a:rPr>
              <a:t>26 </a:t>
            </a:r>
            <a:r>
              <a:rPr lang="en-US" b="1" dirty="0">
                <a:effectLst>
                  <a:outerShdw blurRad="38100" dist="38100" dir="2700000" algn="tl">
                    <a:srgbClr val="000000">
                      <a:alpha val="43137"/>
                    </a:srgbClr>
                  </a:outerShdw>
                </a:effectLst>
                <a:latin typeface="+mn-lt"/>
              </a:rPr>
              <a:t>And I will give you a new heart, and a new spirit I will put within you.  And I will remove the heart of stone from your flesh and give you a heart of flesh.  </a:t>
            </a:r>
            <a:r>
              <a:rPr lang="en-US" b="1" baseline="30000" dirty="0">
                <a:effectLst>
                  <a:glow rad="152400">
                    <a:schemeClr val="bg1">
                      <a:alpha val="75000"/>
                    </a:schemeClr>
                  </a:glow>
                  <a:outerShdw blurRad="38100" dist="38100" dir="2700000" algn="tl">
                    <a:srgbClr val="000000">
                      <a:alpha val="43137"/>
                    </a:srgbClr>
                  </a:outerShdw>
                </a:effectLst>
                <a:latin typeface="+mn-lt"/>
              </a:rPr>
              <a:t>27 </a:t>
            </a:r>
            <a:r>
              <a:rPr lang="en-US" b="1" dirty="0">
                <a:effectLst>
                  <a:glow rad="152400">
                    <a:schemeClr val="bg1">
                      <a:alpha val="75000"/>
                    </a:schemeClr>
                  </a:glow>
                  <a:outerShdw blurRad="38100" dist="38100" dir="2700000" algn="tl">
                    <a:srgbClr val="000000">
                      <a:alpha val="43137"/>
                    </a:srgbClr>
                  </a:outerShdw>
                </a:effectLst>
                <a:latin typeface="+mn-lt"/>
              </a:rPr>
              <a:t>And I will put my Spirit within you, and cause you to walk in my statutes and be careful to obey my rules.</a:t>
            </a:r>
            <a:r>
              <a:rPr lang="en-US" dirty="0">
                <a:effectLst>
                  <a:glow rad="152400">
                    <a:schemeClr val="bg1">
                      <a:alpha val="75000"/>
                    </a:schemeClr>
                  </a:glow>
                  <a:outerShdw blurRad="38100" dist="38100" dir="2700000" algn="tl">
                    <a:srgbClr val="000000">
                      <a:alpha val="43137"/>
                    </a:srgbClr>
                  </a:outerShdw>
                </a:effectLst>
                <a:latin typeface="+mn-lt"/>
              </a:rPr>
              <a:t/>
            </a:r>
            <a:br>
              <a:rPr lang="en-US" dirty="0">
                <a:effectLst>
                  <a:glow rad="152400">
                    <a:schemeClr val="bg1">
                      <a:alpha val="75000"/>
                    </a:schemeClr>
                  </a:glow>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Ezekiel 36:25-27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2178475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658386"/>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4 </a:t>
            </a:r>
            <a:r>
              <a:rPr lang="en-US" b="1" dirty="0">
                <a:effectLst>
                  <a:outerShdw blurRad="38100" dist="38100" dir="2700000" algn="tl">
                    <a:srgbClr val="000000">
                      <a:alpha val="43137"/>
                    </a:srgbClr>
                  </a:outerShdw>
                </a:effectLst>
                <a:latin typeface="+mn-lt"/>
              </a:rPr>
              <a:t>Likewise, my brothers, you also have died to the law through the body of Christ, so that you may belong to another, to him who has been raised from the dead, in order that we may bear fruit for God.  </a:t>
            </a:r>
            <a:r>
              <a:rPr lang="en-US" b="1" baseline="30000" dirty="0">
                <a:effectLst>
                  <a:outerShdw blurRad="38100" dist="38100" dir="2700000" algn="tl">
                    <a:srgbClr val="000000">
                      <a:alpha val="43137"/>
                    </a:srgbClr>
                  </a:outerShdw>
                </a:effectLst>
                <a:latin typeface="+mn-lt"/>
              </a:rPr>
              <a:t>5 </a:t>
            </a:r>
            <a:r>
              <a:rPr lang="en-US" b="1" dirty="0">
                <a:effectLst>
                  <a:outerShdw blurRad="38100" dist="38100" dir="2700000" algn="tl">
                    <a:srgbClr val="000000">
                      <a:alpha val="43137"/>
                    </a:srgbClr>
                  </a:outerShdw>
                </a:effectLst>
                <a:latin typeface="+mn-lt"/>
              </a:rPr>
              <a:t>For while we were living in the flesh, our sinful passions, aroused by the law, were at work in our members to bear fruit for death.  </a:t>
            </a:r>
            <a:r>
              <a:rPr lang="en-US" b="1" baseline="30000" dirty="0">
                <a:effectLst>
                  <a:outerShdw blurRad="38100" dist="38100" dir="2700000" algn="tl">
                    <a:srgbClr val="000000">
                      <a:alpha val="43137"/>
                    </a:srgbClr>
                  </a:outerShdw>
                </a:effectLst>
                <a:latin typeface="+mn-lt"/>
              </a:rPr>
              <a:t>6 </a:t>
            </a:r>
            <a:r>
              <a:rPr lang="en-US" b="1" dirty="0">
                <a:effectLst>
                  <a:outerShdw blurRad="38100" dist="38100" dir="2700000" algn="tl">
                    <a:srgbClr val="000000">
                      <a:alpha val="43137"/>
                    </a:srgbClr>
                  </a:outerShdw>
                </a:effectLst>
                <a:latin typeface="+mn-lt"/>
              </a:rPr>
              <a:t>But now we are released from the law, having died to that which held us captive, so that we serve in the new way of the Spirit and not in the old way of the written code.</a:t>
            </a:r>
            <a:r>
              <a:rPr lang="en-US" dirty="0">
                <a:effectLst>
                  <a:glow rad="152400">
                    <a:schemeClr val="bg1">
                      <a:alpha val="75000"/>
                    </a:schemeClr>
                  </a:glow>
                  <a:outerShdw blurRad="38100" dist="38100" dir="2700000" algn="tl">
                    <a:srgbClr val="000000">
                      <a:alpha val="43137"/>
                    </a:srgbClr>
                  </a:outerShdw>
                </a:effectLst>
                <a:latin typeface="+mn-lt"/>
              </a:rPr>
              <a:t/>
            </a:r>
            <a:br>
              <a:rPr lang="en-US" dirty="0">
                <a:effectLst>
                  <a:glow rad="152400">
                    <a:schemeClr val="bg1">
                      <a:alpha val="75000"/>
                    </a:schemeClr>
                  </a:glow>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7:4-6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1676779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527760"/>
            <a:ext cx="11742057" cy="1325563"/>
          </a:xfrm>
        </p:spPr>
        <p:txBody>
          <a:bodyPr>
            <a:normAutofit fontScale="90000"/>
          </a:bodyPr>
          <a:lstStyle/>
          <a:p>
            <a:pPr algn="ct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4200" b="1" baseline="30000" dirty="0" smtClean="0">
                <a:effectLst>
                  <a:outerShdw blurRad="38100" dist="38100" dir="2700000" algn="tl">
                    <a:srgbClr val="000000">
                      <a:alpha val="43137"/>
                    </a:srgbClr>
                  </a:outerShdw>
                </a:effectLst>
                <a:latin typeface="+mn-lt"/>
              </a:rPr>
              <a:t>15 </a:t>
            </a:r>
            <a:r>
              <a:rPr lang="en-US" sz="4200" b="1" dirty="0" smtClean="0">
                <a:effectLst>
                  <a:outerShdw blurRad="38100" dist="38100" dir="2700000" algn="tl">
                    <a:srgbClr val="000000">
                      <a:alpha val="43137"/>
                    </a:srgbClr>
                  </a:outerShdw>
                </a:effectLst>
                <a:latin typeface="+mn-lt"/>
              </a:rPr>
              <a:t>What then? Are we to sin because we are not under law but under grace?  By no means!  </a:t>
            </a:r>
            <a:r>
              <a:rPr lang="en-US" sz="4200" b="1" baseline="30000" dirty="0" smtClean="0">
                <a:effectLst>
                  <a:outerShdw blurRad="38100" dist="38100" dir="2700000" algn="tl">
                    <a:srgbClr val="000000">
                      <a:alpha val="43137"/>
                    </a:srgbClr>
                  </a:outerShdw>
                </a:effectLst>
                <a:latin typeface="+mn-lt"/>
              </a:rPr>
              <a:t>16 </a:t>
            </a:r>
            <a:r>
              <a:rPr lang="en-US" sz="4200" b="1" dirty="0" smtClean="0">
                <a:effectLst>
                  <a:outerShdw blurRad="38100" dist="38100" dir="2700000" algn="tl">
                    <a:srgbClr val="000000">
                      <a:alpha val="43137"/>
                    </a:srgbClr>
                  </a:outerShdw>
                </a:effectLst>
                <a:latin typeface="+mn-lt"/>
              </a:rPr>
              <a:t>Do you not know that if you present yourselves to anyone as obedient slaves,</a:t>
            </a:r>
            <a:r>
              <a:rPr lang="en-US" sz="4200" b="1" baseline="30000" dirty="0" smtClean="0">
                <a:effectLst>
                  <a:outerShdw blurRad="38100" dist="38100" dir="2700000" algn="tl">
                    <a:srgbClr val="000000">
                      <a:alpha val="43137"/>
                    </a:srgbClr>
                  </a:outerShdw>
                </a:effectLst>
                <a:latin typeface="+mn-lt"/>
              </a:rPr>
              <a:t> </a:t>
            </a:r>
            <a:r>
              <a:rPr lang="en-US" sz="4200" b="1" dirty="0" smtClean="0">
                <a:effectLst>
                  <a:outerShdw blurRad="38100" dist="38100" dir="2700000" algn="tl">
                    <a:srgbClr val="000000">
                      <a:alpha val="43137"/>
                    </a:srgbClr>
                  </a:outerShdw>
                </a:effectLst>
                <a:latin typeface="+mn-lt"/>
              </a:rPr>
              <a:t>you are slaves of the one whom you obey, either of sin, which leads to death, or of obedience, which leads to righteousness?  </a:t>
            </a:r>
            <a:r>
              <a:rPr lang="en-US" sz="4200" b="1" baseline="30000" dirty="0" smtClean="0">
                <a:effectLst>
                  <a:outerShdw blurRad="38100" dist="38100" dir="2700000" algn="tl">
                    <a:srgbClr val="000000">
                      <a:alpha val="43137"/>
                    </a:srgbClr>
                  </a:outerShdw>
                </a:effectLst>
                <a:latin typeface="+mn-lt"/>
              </a:rPr>
              <a:t>17 </a:t>
            </a:r>
            <a:r>
              <a:rPr lang="en-US" sz="4200" b="1" dirty="0" smtClean="0">
                <a:effectLst>
                  <a:outerShdw blurRad="38100" dist="38100" dir="2700000" algn="tl">
                    <a:srgbClr val="000000">
                      <a:alpha val="43137"/>
                    </a:srgbClr>
                  </a:outerShdw>
                </a:effectLst>
                <a:latin typeface="+mn-lt"/>
              </a:rPr>
              <a:t>But thanks be to God, that you who were once slaves of sin have become obedient from the heart to the standard of teaching to which you were committed, </a:t>
            </a:r>
            <a:r>
              <a:rPr lang="en-US" sz="4200" b="1" baseline="30000" dirty="0" smtClean="0">
                <a:effectLst>
                  <a:outerShdw blurRad="38100" dist="38100" dir="2700000" algn="tl">
                    <a:srgbClr val="000000">
                      <a:alpha val="43137"/>
                    </a:srgbClr>
                  </a:outerShdw>
                </a:effectLst>
                <a:latin typeface="+mn-lt"/>
              </a:rPr>
              <a:t>18 </a:t>
            </a:r>
            <a:r>
              <a:rPr lang="en-US" sz="4200" b="1" dirty="0" smtClean="0">
                <a:effectLst>
                  <a:outerShdw blurRad="38100" dist="38100" dir="2700000" algn="tl">
                    <a:srgbClr val="000000">
                      <a:alpha val="43137"/>
                    </a:srgbClr>
                  </a:outerShdw>
                </a:effectLst>
                <a:latin typeface="+mn-lt"/>
              </a:rPr>
              <a:t>and, having been set free from sin, have become slaves of righteousness. </a:t>
            </a:r>
            <a:br>
              <a:rPr lang="en-US" sz="42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6:15-18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1815116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527760"/>
            <a:ext cx="11742057" cy="1325563"/>
          </a:xfrm>
        </p:spPr>
        <p:txBody>
          <a:bodyPr>
            <a:normAutofit fontScale="90000"/>
          </a:bodyPr>
          <a:lstStyle/>
          <a:p>
            <a:pPr algn="ctr"/>
            <a:r>
              <a:rPr lang="en-US" b="1" baseline="30000" dirty="0" smtClean="0">
                <a:effectLst>
                  <a:outerShdw blurRad="38100" dist="38100" dir="2700000" algn="tl">
                    <a:srgbClr val="000000">
                      <a:alpha val="43137"/>
                    </a:srgbClr>
                  </a:outerShdw>
                </a:effectLst>
                <a:latin typeface="+mn-lt"/>
              </a:rPr>
              <a:t>23</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And he said to all, </a:t>
            </a:r>
            <a:r>
              <a:rPr lang="en-US" b="1" dirty="0" smtClean="0">
                <a:effectLst>
                  <a:outerShdw blurRad="38100" dist="38100" dir="2700000" algn="tl">
                    <a:srgbClr val="000000">
                      <a:alpha val="43137"/>
                    </a:srgbClr>
                  </a:outerShdw>
                </a:effectLst>
                <a:latin typeface="+mn-lt"/>
              </a:rPr>
              <a:t>“If anyone would come after me, let him deny himself and take up his cross daily and follow me.</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9:23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1549306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2429" y="2672896"/>
            <a:ext cx="6593114" cy="1325563"/>
          </a:xfrm>
        </p:spPr>
        <p:txBody>
          <a:bodyPr>
            <a:noAutofit/>
          </a:bodyPr>
          <a:lstStyle/>
          <a:p>
            <a:pPr algn="r"/>
            <a:r>
              <a:rPr lang="en-US" sz="5400" b="1" i="1" dirty="0">
                <a:ln w="6350">
                  <a:noFill/>
                </a:ln>
                <a:solidFill>
                  <a:schemeClr val="bg1"/>
                </a:solidFill>
                <a:effectLst>
                  <a:glow rad="127000">
                    <a:schemeClr val="tx1">
                      <a:alpha val="75000"/>
                    </a:schemeClr>
                  </a:glow>
                </a:effectLst>
                <a:latin typeface="+mn-lt"/>
              </a:rPr>
              <a:t>“The man on the cross is facing in only one direction. He is not going back, and he has no further plans of his own</a:t>
            </a:r>
            <a:r>
              <a:rPr lang="en-US" sz="5400" b="1" i="1" dirty="0" smtClean="0">
                <a:ln w="6350">
                  <a:noFill/>
                </a:ln>
                <a:solidFill>
                  <a:schemeClr val="bg1"/>
                </a:solidFill>
                <a:effectLst>
                  <a:glow rad="127000">
                    <a:schemeClr val="tx1">
                      <a:alpha val="75000"/>
                    </a:schemeClr>
                  </a:glow>
                </a:effectLst>
                <a:latin typeface="+mn-lt"/>
              </a:rPr>
              <a:t>.”  </a:t>
            </a:r>
            <a:br>
              <a:rPr lang="en-US" sz="5400" b="1" i="1" dirty="0" smtClean="0">
                <a:ln w="6350">
                  <a:noFill/>
                </a:ln>
                <a:solidFill>
                  <a:schemeClr val="bg1"/>
                </a:solidFill>
                <a:effectLst>
                  <a:glow rad="127000">
                    <a:schemeClr val="tx1">
                      <a:alpha val="75000"/>
                    </a:schemeClr>
                  </a:glow>
                </a:effectLst>
                <a:latin typeface="+mn-lt"/>
              </a:rPr>
            </a:br>
            <a:r>
              <a:rPr lang="en-US" sz="3600" b="1" i="1" dirty="0" smtClean="0">
                <a:ln w="6350">
                  <a:noFill/>
                </a:ln>
                <a:solidFill>
                  <a:schemeClr val="bg1"/>
                </a:solidFill>
                <a:effectLst>
                  <a:glow rad="127000">
                    <a:schemeClr val="tx1">
                      <a:alpha val="75000"/>
                    </a:schemeClr>
                  </a:glow>
                </a:effectLst>
                <a:latin typeface="+mn-lt"/>
              </a:rPr>
              <a:t>AW Tozer</a:t>
            </a:r>
            <a:endParaRPr lang="en-US" sz="5400" b="1" i="1" dirty="0">
              <a:ln w="6350">
                <a:noFill/>
              </a:ln>
              <a:solidFill>
                <a:schemeClr val="bg1"/>
              </a:solidFill>
              <a:effectLst>
                <a:glow rad="127000">
                  <a:schemeClr val="tx1">
                    <a:alpha val="75000"/>
                  </a:schemeClr>
                </a:glow>
              </a:effectLst>
              <a:latin typeface="+mn-lt"/>
            </a:endParaRPr>
          </a:p>
        </p:txBody>
      </p:sp>
    </p:spTree>
    <p:extLst>
      <p:ext uri="{BB962C8B-B14F-4D97-AF65-F5344CB8AC3E}">
        <p14:creationId xmlns:p14="http://schemas.microsoft.com/office/powerpoint/2010/main" val="1077393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527760"/>
            <a:ext cx="11742057" cy="1325563"/>
          </a:xfrm>
        </p:spPr>
        <p:txBody>
          <a:bodyPr>
            <a:normAutofit fontScale="90000"/>
          </a:bodyPr>
          <a:lstStyle/>
          <a:p>
            <a:pPr algn="ctr"/>
            <a:r>
              <a:rPr lang="en-US" sz="4900" b="1" baseline="30000" dirty="0" smtClean="0">
                <a:effectLst>
                  <a:outerShdw blurRad="38100" dist="38100" dir="2700000" algn="tl">
                    <a:srgbClr val="000000">
                      <a:alpha val="43137"/>
                    </a:srgbClr>
                  </a:outerShdw>
                </a:effectLst>
                <a:latin typeface="+mn-lt"/>
              </a:rPr>
              <a:t>19</a:t>
            </a:r>
            <a:r>
              <a:rPr lang="en-US" sz="4900" b="1" baseline="30000" dirty="0">
                <a:effectLst>
                  <a:outerShdw blurRad="38100" dist="38100" dir="2700000" algn="tl">
                    <a:srgbClr val="000000">
                      <a:alpha val="43137"/>
                    </a:srgbClr>
                  </a:outerShdw>
                </a:effectLst>
                <a:latin typeface="+mn-lt"/>
              </a:rPr>
              <a:t> </a:t>
            </a:r>
            <a:r>
              <a:rPr lang="en-US" sz="4900" b="1" dirty="0">
                <a:effectLst>
                  <a:outerShdw blurRad="38100" dist="38100" dir="2700000" algn="tl">
                    <a:srgbClr val="000000">
                      <a:alpha val="43137"/>
                    </a:srgbClr>
                  </a:outerShdw>
                </a:effectLst>
                <a:latin typeface="+mn-lt"/>
              </a:rPr>
              <a:t>Or do you not know that your body is a temple of the Holy Spirit within you, whom you have from God? You are not your own, </a:t>
            </a:r>
            <a:r>
              <a:rPr lang="en-US" sz="4900" b="1" baseline="30000" dirty="0">
                <a:effectLst>
                  <a:outerShdw blurRad="38100" dist="38100" dir="2700000" algn="tl">
                    <a:srgbClr val="000000">
                      <a:alpha val="43137"/>
                    </a:srgbClr>
                  </a:outerShdw>
                </a:effectLst>
                <a:latin typeface="+mn-lt"/>
              </a:rPr>
              <a:t>20 </a:t>
            </a:r>
            <a:r>
              <a:rPr lang="en-US" sz="4900" b="1" dirty="0">
                <a:effectLst>
                  <a:outerShdw blurRad="38100" dist="38100" dir="2700000" algn="tl">
                    <a:srgbClr val="000000">
                      <a:alpha val="43137"/>
                    </a:srgbClr>
                  </a:outerShdw>
                </a:effectLst>
                <a:latin typeface="+mn-lt"/>
              </a:rPr>
              <a:t>for you were bought with a price. So glorify God in your body. </a:t>
            </a:r>
            <a:r>
              <a:rPr lang="en-US" sz="4200" b="1" dirty="0" smtClean="0">
                <a:effectLst>
                  <a:outerShdw blurRad="38100" dist="38100" dir="2700000" algn="tl">
                    <a:srgbClr val="000000">
                      <a:alpha val="43137"/>
                    </a:srgbClr>
                  </a:outerShdw>
                </a:effectLst>
                <a:latin typeface="+mn-lt"/>
              </a:rPr>
              <a:t/>
            </a:r>
            <a:br>
              <a:rPr lang="en-US" sz="42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Corinthians 6:19-20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1058056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527760"/>
            <a:ext cx="11742057"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11 </a:t>
            </a:r>
            <a:r>
              <a:rPr lang="en-US" sz="4000" b="1" dirty="0">
                <a:effectLst>
                  <a:outerShdw blurRad="38100" dist="38100" dir="2700000" algn="tl">
                    <a:srgbClr val="000000">
                      <a:alpha val="43137"/>
                    </a:srgbClr>
                  </a:outerShdw>
                </a:effectLst>
                <a:latin typeface="+mn-lt"/>
              </a:rPr>
              <a:t>For the grace of God has appeared, bringing salvation for all people, </a:t>
            </a:r>
            <a:r>
              <a:rPr lang="en-US" sz="4000" b="1" baseline="30000" dirty="0">
                <a:effectLst>
                  <a:outerShdw blurRad="38100" dist="38100" dir="2700000" algn="tl">
                    <a:srgbClr val="000000">
                      <a:alpha val="43137"/>
                    </a:srgbClr>
                  </a:outerShdw>
                </a:effectLst>
                <a:latin typeface="+mn-lt"/>
              </a:rPr>
              <a:t>12 </a:t>
            </a:r>
            <a:r>
              <a:rPr lang="en-US" sz="4000" b="1" dirty="0">
                <a:effectLst>
                  <a:outerShdw blurRad="38100" dist="38100" dir="2700000" algn="tl">
                    <a:srgbClr val="000000">
                      <a:alpha val="43137"/>
                    </a:srgbClr>
                  </a:outerShdw>
                </a:effectLst>
                <a:latin typeface="+mn-lt"/>
              </a:rPr>
              <a:t>training us to renounce ungodliness and worldly passions, and to live self-controlled, upright, and godly lives in the present age, </a:t>
            </a:r>
            <a:r>
              <a:rPr lang="en-US" sz="4000" b="1" baseline="30000" dirty="0">
                <a:effectLst>
                  <a:outerShdw blurRad="38100" dist="38100" dir="2700000" algn="tl">
                    <a:srgbClr val="000000">
                      <a:alpha val="43137"/>
                    </a:srgbClr>
                  </a:outerShdw>
                </a:effectLst>
                <a:latin typeface="+mn-lt"/>
              </a:rPr>
              <a:t>13 </a:t>
            </a:r>
            <a:r>
              <a:rPr lang="en-US" sz="4000" b="1" dirty="0">
                <a:effectLst>
                  <a:outerShdw blurRad="38100" dist="38100" dir="2700000" algn="tl">
                    <a:srgbClr val="000000">
                      <a:alpha val="43137"/>
                    </a:srgbClr>
                  </a:outerShdw>
                </a:effectLst>
                <a:latin typeface="+mn-lt"/>
              </a:rPr>
              <a:t>waiting for our blessed hope, the appearing of the glory of our great God and Savior Jesus Christ, </a:t>
            </a:r>
            <a:r>
              <a:rPr lang="en-US" sz="4000" b="1" baseline="30000" dirty="0">
                <a:effectLst>
                  <a:outerShdw blurRad="38100" dist="38100" dir="2700000" algn="tl">
                    <a:srgbClr val="000000">
                      <a:alpha val="43137"/>
                    </a:srgbClr>
                  </a:outerShdw>
                </a:effectLst>
                <a:latin typeface="+mn-lt"/>
              </a:rPr>
              <a:t>14</a:t>
            </a:r>
            <a:r>
              <a:rPr lang="en-US" sz="4000" b="1" dirty="0">
                <a:effectLst>
                  <a:outerShdw blurRad="38100" dist="38100" dir="2700000" algn="tl">
                    <a:srgbClr val="000000">
                      <a:alpha val="43137"/>
                    </a:srgbClr>
                  </a:outerShdw>
                </a:effectLst>
                <a:latin typeface="+mn-lt"/>
              </a:rPr>
              <a:t> who gave himself for us to redeem us from all lawlessness and to purify for himself a people for his own possession who are zealous for good works. </a:t>
            </a:r>
            <a:r>
              <a:rPr lang="en-US" sz="4200" b="1" dirty="0" smtClean="0">
                <a:effectLst>
                  <a:outerShdw blurRad="38100" dist="38100" dir="2700000" algn="tl">
                    <a:srgbClr val="000000">
                      <a:alpha val="43137"/>
                    </a:srgbClr>
                  </a:outerShdw>
                </a:effectLst>
                <a:latin typeface="+mn-lt"/>
              </a:rPr>
              <a:t/>
            </a:r>
            <a:br>
              <a:rPr lang="en-US" sz="42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Titus 2:11-14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37364758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484218"/>
            <a:ext cx="11742057"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25 </a:t>
            </a:r>
            <a:r>
              <a:rPr lang="en-US" b="1" dirty="0">
                <a:effectLst>
                  <a:outerShdw blurRad="38100" dist="38100" dir="2700000" algn="tl">
                    <a:srgbClr val="000000">
                      <a:alpha val="43137"/>
                    </a:srgbClr>
                  </a:outerShdw>
                </a:effectLst>
                <a:latin typeface="+mn-lt"/>
              </a:rPr>
              <a:t>I will sprinkle clean water on you, and you shall be clean from all your </a:t>
            </a:r>
            <a:r>
              <a:rPr lang="en-US" b="1" dirty="0" err="1">
                <a:effectLst>
                  <a:outerShdw blurRad="38100" dist="38100" dir="2700000" algn="tl">
                    <a:srgbClr val="000000">
                      <a:alpha val="43137"/>
                    </a:srgbClr>
                  </a:outerShdw>
                </a:effectLst>
                <a:latin typeface="+mn-lt"/>
              </a:rPr>
              <a:t>uncleannesses</a:t>
            </a:r>
            <a:r>
              <a:rPr lang="en-US" b="1" dirty="0">
                <a:effectLst>
                  <a:outerShdw blurRad="38100" dist="38100" dir="2700000" algn="tl">
                    <a:srgbClr val="000000">
                      <a:alpha val="43137"/>
                    </a:srgbClr>
                  </a:outerShdw>
                </a:effectLst>
                <a:latin typeface="+mn-lt"/>
              </a:rPr>
              <a:t>, and from all your idols I will cleanse you. </a:t>
            </a:r>
            <a:r>
              <a:rPr lang="en-US" b="1" baseline="30000" dirty="0">
                <a:effectLst>
                  <a:outerShdw blurRad="38100" dist="38100" dir="2700000" algn="tl">
                    <a:srgbClr val="000000">
                      <a:alpha val="43137"/>
                    </a:srgbClr>
                  </a:outerShdw>
                </a:effectLst>
                <a:latin typeface="+mn-lt"/>
              </a:rPr>
              <a:t>26 </a:t>
            </a:r>
            <a:r>
              <a:rPr lang="en-US" b="1" dirty="0">
                <a:effectLst>
                  <a:outerShdw blurRad="38100" dist="38100" dir="2700000" algn="tl">
                    <a:srgbClr val="000000">
                      <a:alpha val="43137"/>
                    </a:srgbClr>
                  </a:outerShdw>
                </a:effectLst>
                <a:latin typeface="+mn-lt"/>
              </a:rPr>
              <a:t>And I will give you a new heart, and a new spirit I will put within you.  And I will remove the heart of stone from your flesh and give you a heart of flesh.  </a:t>
            </a:r>
            <a:r>
              <a:rPr lang="en-US" b="1" baseline="30000" dirty="0">
                <a:effectLst>
                  <a:glow rad="152400">
                    <a:schemeClr val="bg1">
                      <a:alpha val="75000"/>
                    </a:schemeClr>
                  </a:glow>
                  <a:outerShdw blurRad="38100" dist="38100" dir="2700000" algn="tl">
                    <a:srgbClr val="000000">
                      <a:alpha val="43137"/>
                    </a:srgbClr>
                  </a:outerShdw>
                </a:effectLst>
                <a:latin typeface="+mn-lt"/>
              </a:rPr>
              <a:t>27 </a:t>
            </a:r>
            <a:r>
              <a:rPr lang="en-US" b="1" dirty="0">
                <a:effectLst>
                  <a:glow rad="152400">
                    <a:schemeClr val="bg1">
                      <a:alpha val="75000"/>
                    </a:schemeClr>
                  </a:glow>
                  <a:outerShdw blurRad="38100" dist="38100" dir="2700000" algn="tl">
                    <a:srgbClr val="000000">
                      <a:alpha val="43137"/>
                    </a:srgbClr>
                  </a:outerShdw>
                </a:effectLst>
                <a:latin typeface="+mn-lt"/>
              </a:rPr>
              <a:t>And I will put my Spirit within you, and cause you to walk in my statutes and be careful to obey my rules.</a:t>
            </a:r>
            <a:r>
              <a:rPr lang="en-US" dirty="0">
                <a:effectLst>
                  <a:glow rad="152400">
                    <a:schemeClr val="bg1">
                      <a:alpha val="75000"/>
                    </a:schemeClr>
                  </a:glow>
                  <a:outerShdw blurRad="38100" dist="38100" dir="2700000" algn="tl">
                    <a:srgbClr val="000000">
                      <a:alpha val="43137"/>
                    </a:srgbClr>
                  </a:outerShdw>
                </a:effectLst>
                <a:latin typeface="+mn-lt"/>
              </a:rPr>
              <a:t/>
            </a:r>
            <a:br>
              <a:rPr lang="en-US" dirty="0">
                <a:effectLst>
                  <a:glow rad="152400">
                    <a:schemeClr val="bg1">
                      <a:alpha val="75000"/>
                    </a:schemeClr>
                  </a:glow>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Ezekiel 36:25-27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36159019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527760"/>
            <a:ext cx="11742057" cy="1325563"/>
          </a:xfrm>
        </p:spPr>
        <p:txBody>
          <a:bodyPr>
            <a:normAutofit fontScale="90000"/>
          </a:bodyPr>
          <a:lstStyle/>
          <a:p>
            <a:pPr algn="ctr"/>
            <a:r>
              <a:rPr lang="en-US" sz="4000" b="1" dirty="0">
                <a:effectLst>
                  <a:outerShdw blurRad="38100" dist="38100" dir="2700000" algn="tl">
                    <a:srgbClr val="000000">
                      <a:alpha val="43137"/>
                    </a:srgbClr>
                  </a:outerShdw>
                </a:effectLst>
                <a:latin typeface="+mn-lt"/>
              </a:rPr>
              <a:t>I appeal to you therefore, brothers, by the mercies of God, to present your bodies as a living sacrifice, holy and acceptable to God, which is your spiritual worship.</a:t>
            </a:r>
            <a:r>
              <a:rPr lang="en-US" sz="4000" b="1" baseline="30000" dirty="0">
                <a:effectLst>
                  <a:outerShdw blurRad="38100" dist="38100" dir="2700000" algn="tl">
                    <a:srgbClr val="000000">
                      <a:alpha val="43137"/>
                    </a:srgbClr>
                  </a:outerShdw>
                </a:effectLst>
                <a:latin typeface="+mn-lt"/>
              </a:rPr>
              <a:t>  2 </a:t>
            </a:r>
            <a:r>
              <a:rPr lang="en-US" sz="4000" b="1" dirty="0">
                <a:effectLst>
                  <a:outerShdw blurRad="38100" dist="38100" dir="2700000" algn="tl">
                    <a:srgbClr val="000000">
                      <a:alpha val="43137"/>
                    </a:srgbClr>
                  </a:outerShdw>
                </a:effectLst>
                <a:latin typeface="+mn-lt"/>
              </a:rPr>
              <a:t>Do not be conformed to this world, but be transformed by the renewal of your mind, that by testing you may discern what is the will of God, what is good and acceptable and perfect</a:t>
            </a:r>
            <a:r>
              <a:rPr lang="en-US" sz="4000" b="1" dirty="0" smtClean="0">
                <a:effectLst>
                  <a:outerShdw blurRad="38100" dist="38100" dir="2700000" algn="tl">
                    <a:srgbClr val="000000">
                      <a:alpha val="43137"/>
                    </a:srgbClr>
                  </a:outerShdw>
                </a:effectLst>
                <a:latin typeface="+mn-lt"/>
              </a:rPr>
              <a:t>.</a:t>
            </a:r>
            <a:br>
              <a:rPr lang="en-US" sz="40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12:1-2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600" y="6050708"/>
            <a:ext cx="2744792" cy="807292"/>
          </a:xfrm>
          <a:prstGeom prst="rect">
            <a:avLst/>
          </a:prstGeom>
        </p:spPr>
      </p:pic>
    </p:spTree>
    <p:extLst>
      <p:ext uri="{BB962C8B-B14F-4D97-AF65-F5344CB8AC3E}">
        <p14:creationId xmlns:p14="http://schemas.microsoft.com/office/powerpoint/2010/main" val="470655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53</Words>
  <Application>Microsoft Office PowerPoint</Application>
  <PresentationFormat>Widescreen</PresentationFormat>
  <Paragraphs>13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2:19-21 ESV</vt:lpstr>
      <vt:lpstr>25 I became a servant of the church according to the stewardship from God—given to me for you—in order to complete the word of God, 26 that is, the mystery that has been kept hidden from ages and generations, but has now been revealed to his saints.  27 God wanted to make known to them the glorious riches of this mystery among the Gentiles, which is Christ in you, the hope of glory.  Colossians 1:25-27 NET</vt:lpstr>
      <vt:lpstr>25 I will sprinkle clean water on you, and you shall be clean from all your uncleannesses, and from all your idols I will cleanse you. 26 And I will give you a new heart, and a new spirit I will put within you.  And I will remove the heart of stone from your flesh and give you a heart of flesh.  27 And I will put my Spirit within you, and cause you to walk in my statutes and be careful to obey my rules.  Ezekiel 36:25-27 ESV</vt:lpstr>
      <vt:lpstr>19 For through the law I died to the law, so that I might live to God.  20 I have been crucified with Christ. It is no longer I who live, but Christ who lives in me. And the life I now live in the flesh I live by faith in the Son of God, who loved me and gave himself for me.  21 I do not nullify the grace of God, for if righteousness were through the law, then Christ died for no purpose.  Galatians 2:19-21 ESV</vt:lpstr>
      <vt:lpstr>25 I will sprinkle clean water on you, and you shall be clean from all your uncleannesses, and from all your idols I will cleanse you. 26 And I will give you a new heart, and a new spirit I will put within you.  And I will remove the heart of stone from your flesh and give you a heart of flesh.  27 And I will put my Spirit within you, and cause you to walk in my statutes and be careful to obey my rules.  Ezekiel 36:25-27 ESV</vt:lpstr>
      <vt:lpstr>4 Likewise, my brothers, you also have died to the law through the body of Christ, so that you may belong to another, to him who has been raised from the dead, in order that we may bear fruit for God.  5 For while we were living in the flesh, our sinful passions, aroused by the law, were at work in our members to bear fruit for death.  6 But now we are released from the law, having died to that which held us captive, so that we serve in the new way of the Spirit and not in the old way of the written code.  Romans 7:4-6 ESV</vt:lpstr>
      <vt:lpstr> 15 What then? Are we to sin because we are not under law but under grace?  By no means!  16 Do you not know that if you present yourselves to anyone as obedient slaves, you are slaves of the one whom you obey, either of sin, which leads to death, or of obedience, which leads to righteousness?  17 But thanks be to God, that you who were once slaves of sin have become obedient from the heart to the standard of teaching to which you were committed, 18 and, having been set free from sin, have become slaves of righteousness.   Romans 6:15-18 ESV</vt:lpstr>
      <vt:lpstr>23 And he said to all, “If anyone would come after me, let him deny himself and take up his cross daily and follow me.  Luke 9:23 ESV</vt:lpstr>
      <vt:lpstr>“The man on the cross is facing in only one direction. He is not going back, and he has no further plans of his own.”   AW Tozer</vt:lpstr>
      <vt:lpstr>19 Or do you not know that your body is a temple of the Holy Spirit within you, whom you have from God? You are not your own, 20 for you were bought with a price. So glorify God in your body.   1 Corinthians 6:19-20 ESV</vt:lpstr>
      <vt:lpstr>11 For the grace of God has appeared, bringing salvation for all people, 12 training us to renounce ungodliness and worldly passions, and to live self-controlled, upright, and godly lives in the present age, 13 waiting for our blessed hope, the appearing of the glory of our great God and Savior Jesus Christ, 14 who gave himself for us to redeem us from all lawlessness and to purify for himself a people for his own possession who are zealous for good works.   Titus 2:11-14 ESV</vt:lpstr>
      <vt:lpstr>25 I will sprinkle clean water on you, and you shall be clean from all your uncleannesses, and from all your idols I will cleanse you. 26 And I will give you a new heart, and a new spirit I will put within you.  And I will remove the heart of stone from your flesh and give you a heart of flesh.  27 And I will put my Spirit within you, and cause you to walk in my statutes and be careful to obey my rules.  Ezekiel 36:25-27 ESV</vt:lpstr>
      <vt:lpstr>I appeal to you therefore, brothers, by the mercies of God, to present your bodies as a living sacrifice, holy and acceptable to God, which is your spiritual worship.  2 Do not be conformed to this world, but be transformed by the renewal of your mind, that by testing you may discern what is the will of God, what is good and acceptable and perfect.  Romans 12:1-2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dc:title>
  <dc:creator>Dad</dc:creator>
  <cp:lastModifiedBy>Dad</cp:lastModifiedBy>
  <cp:revision>5</cp:revision>
  <dcterms:created xsi:type="dcterms:W3CDTF">2019-03-31T09:31:11Z</dcterms:created>
  <dcterms:modified xsi:type="dcterms:W3CDTF">2019-03-31T09:54:36Z</dcterms:modified>
</cp:coreProperties>
</file>