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1" r:id="rId3"/>
    <p:sldId id="257" r:id="rId4"/>
    <p:sldId id="258" r:id="rId5"/>
    <p:sldId id="259" r:id="rId6"/>
    <p:sldId id="260" r:id="rId7"/>
    <p:sldId id="261" r:id="rId8"/>
    <p:sldId id="262" r:id="rId9"/>
    <p:sldId id="263" r:id="rId10"/>
    <p:sldId id="267" r:id="rId11"/>
    <p:sldId id="268" r:id="rId12"/>
    <p:sldId id="264" r:id="rId13"/>
    <p:sldId id="269" r:id="rId14"/>
    <p:sldId id="27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867C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90"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A5985FA-7518-4882-8649-310987B2DDF2}" type="datetimeFigureOut">
              <a:rPr lang="en-US" smtClean="0"/>
              <a:t>5/12/2019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6371EA-B841-4773-9933-1E7F38905B8E}" type="slidenum">
              <a:rPr lang="en-US" smtClean="0"/>
              <a:t>‹#›</a:t>
            </a:fld>
            <a:endParaRPr lang="en-US"/>
          </a:p>
        </p:txBody>
      </p:sp>
    </p:spTree>
    <p:extLst>
      <p:ext uri="{BB962C8B-B14F-4D97-AF65-F5344CB8AC3E}">
        <p14:creationId xmlns:p14="http://schemas.microsoft.com/office/powerpoint/2010/main" val="1349861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5985FA-7518-4882-8649-310987B2DDF2}" type="datetimeFigureOut">
              <a:rPr lang="en-US" smtClean="0"/>
              <a:t>5/12/2019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6371EA-B841-4773-9933-1E7F38905B8E}" type="slidenum">
              <a:rPr lang="en-US" smtClean="0"/>
              <a:t>‹#›</a:t>
            </a:fld>
            <a:endParaRPr lang="en-US"/>
          </a:p>
        </p:txBody>
      </p:sp>
    </p:spTree>
    <p:extLst>
      <p:ext uri="{BB962C8B-B14F-4D97-AF65-F5344CB8AC3E}">
        <p14:creationId xmlns:p14="http://schemas.microsoft.com/office/powerpoint/2010/main" val="1073253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5985FA-7518-4882-8649-310987B2DDF2}" type="datetimeFigureOut">
              <a:rPr lang="en-US" smtClean="0"/>
              <a:t>5/12/2019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6371EA-B841-4773-9933-1E7F38905B8E}" type="slidenum">
              <a:rPr lang="en-US" smtClean="0"/>
              <a:t>‹#›</a:t>
            </a:fld>
            <a:endParaRPr lang="en-US"/>
          </a:p>
        </p:txBody>
      </p:sp>
    </p:spTree>
    <p:extLst>
      <p:ext uri="{BB962C8B-B14F-4D97-AF65-F5344CB8AC3E}">
        <p14:creationId xmlns:p14="http://schemas.microsoft.com/office/powerpoint/2010/main" val="1981057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A5985FA-7518-4882-8649-310987B2DDF2}" type="datetimeFigureOut">
              <a:rPr lang="en-US" smtClean="0"/>
              <a:t>5/12/2019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6371EA-B841-4773-9933-1E7F38905B8E}" type="slidenum">
              <a:rPr lang="en-US" smtClean="0"/>
              <a:t>‹#›</a:t>
            </a:fld>
            <a:endParaRPr lang="en-US"/>
          </a:p>
        </p:txBody>
      </p:sp>
    </p:spTree>
    <p:extLst>
      <p:ext uri="{BB962C8B-B14F-4D97-AF65-F5344CB8AC3E}">
        <p14:creationId xmlns:p14="http://schemas.microsoft.com/office/powerpoint/2010/main" val="405563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A5985FA-7518-4882-8649-310987B2DDF2}" type="datetimeFigureOut">
              <a:rPr lang="en-US" smtClean="0"/>
              <a:t>5/12/2019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6371EA-B841-4773-9933-1E7F38905B8E}" type="slidenum">
              <a:rPr lang="en-US" smtClean="0"/>
              <a:t>‹#›</a:t>
            </a:fld>
            <a:endParaRPr lang="en-US"/>
          </a:p>
        </p:txBody>
      </p:sp>
    </p:spTree>
    <p:extLst>
      <p:ext uri="{BB962C8B-B14F-4D97-AF65-F5344CB8AC3E}">
        <p14:creationId xmlns:p14="http://schemas.microsoft.com/office/powerpoint/2010/main" val="621551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A5985FA-7518-4882-8649-310987B2DDF2}" type="datetimeFigureOut">
              <a:rPr lang="en-US" smtClean="0"/>
              <a:t>5/12/2019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6371EA-B841-4773-9933-1E7F38905B8E}" type="slidenum">
              <a:rPr lang="en-US" smtClean="0"/>
              <a:t>‹#›</a:t>
            </a:fld>
            <a:endParaRPr lang="en-US"/>
          </a:p>
        </p:txBody>
      </p:sp>
    </p:spTree>
    <p:extLst>
      <p:ext uri="{BB962C8B-B14F-4D97-AF65-F5344CB8AC3E}">
        <p14:creationId xmlns:p14="http://schemas.microsoft.com/office/powerpoint/2010/main" val="784825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5985FA-7518-4882-8649-310987B2DDF2}" type="datetimeFigureOut">
              <a:rPr lang="en-US" smtClean="0"/>
              <a:t>5/12/2019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6371EA-B841-4773-9933-1E7F38905B8E}" type="slidenum">
              <a:rPr lang="en-US" smtClean="0"/>
              <a:t>‹#›</a:t>
            </a:fld>
            <a:endParaRPr lang="en-US"/>
          </a:p>
        </p:txBody>
      </p:sp>
    </p:spTree>
    <p:extLst>
      <p:ext uri="{BB962C8B-B14F-4D97-AF65-F5344CB8AC3E}">
        <p14:creationId xmlns:p14="http://schemas.microsoft.com/office/powerpoint/2010/main" val="1078067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5985FA-7518-4882-8649-310987B2DDF2}" type="datetimeFigureOut">
              <a:rPr lang="en-US" smtClean="0"/>
              <a:t>5/12/2019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6371EA-B841-4773-9933-1E7F38905B8E}" type="slidenum">
              <a:rPr lang="en-US" smtClean="0"/>
              <a:t>‹#›</a:t>
            </a:fld>
            <a:endParaRPr lang="en-US"/>
          </a:p>
        </p:txBody>
      </p:sp>
    </p:spTree>
    <p:extLst>
      <p:ext uri="{BB962C8B-B14F-4D97-AF65-F5344CB8AC3E}">
        <p14:creationId xmlns:p14="http://schemas.microsoft.com/office/powerpoint/2010/main" val="824018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5985FA-7518-4882-8649-310987B2DDF2}" type="datetimeFigureOut">
              <a:rPr lang="en-US" smtClean="0"/>
              <a:t>5/12/2019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6371EA-B841-4773-9933-1E7F38905B8E}" type="slidenum">
              <a:rPr lang="en-US" smtClean="0"/>
              <a:t>‹#›</a:t>
            </a:fld>
            <a:endParaRPr lang="en-US"/>
          </a:p>
        </p:txBody>
      </p:sp>
    </p:spTree>
    <p:extLst>
      <p:ext uri="{BB962C8B-B14F-4D97-AF65-F5344CB8AC3E}">
        <p14:creationId xmlns:p14="http://schemas.microsoft.com/office/powerpoint/2010/main" val="30947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5985FA-7518-4882-8649-310987B2DDF2}" type="datetimeFigureOut">
              <a:rPr lang="en-US" smtClean="0"/>
              <a:t>5/12/2019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6371EA-B841-4773-9933-1E7F38905B8E}" type="slidenum">
              <a:rPr lang="en-US" smtClean="0"/>
              <a:t>‹#›</a:t>
            </a:fld>
            <a:endParaRPr lang="en-US"/>
          </a:p>
        </p:txBody>
      </p:sp>
    </p:spTree>
    <p:extLst>
      <p:ext uri="{BB962C8B-B14F-4D97-AF65-F5344CB8AC3E}">
        <p14:creationId xmlns:p14="http://schemas.microsoft.com/office/powerpoint/2010/main" val="2615576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5985FA-7518-4882-8649-310987B2DDF2}" type="datetimeFigureOut">
              <a:rPr lang="en-US" smtClean="0"/>
              <a:t>5/12/2019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6371EA-B841-4773-9933-1E7F38905B8E}" type="slidenum">
              <a:rPr lang="en-US" smtClean="0"/>
              <a:t>‹#›</a:t>
            </a:fld>
            <a:endParaRPr lang="en-US"/>
          </a:p>
        </p:txBody>
      </p:sp>
    </p:spTree>
    <p:extLst>
      <p:ext uri="{BB962C8B-B14F-4D97-AF65-F5344CB8AC3E}">
        <p14:creationId xmlns:p14="http://schemas.microsoft.com/office/powerpoint/2010/main" val="1439793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5985FA-7518-4882-8649-310987B2DDF2}" type="datetimeFigureOut">
              <a:rPr lang="en-US" smtClean="0"/>
              <a:t>5/12/2019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6371EA-B841-4773-9933-1E7F38905B8E}" type="slidenum">
              <a:rPr lang="en-US" smtClean="0"/>
              <a:t>‹#›</a:t>
            </a:fld>
            <a:endParaRPr lang="en-US"/>
          </a:p>
        </p:txBody>
      </p:sp>
    </p:spTree>
    <p:extLst>
      <p:ext uri="{BB962C8B-B14F-4D97-AF65-F5344CB8AC3E}">
        <p14:creationId xmlns:p14="http://schemas.microsoft.com/office/powerpoint/2010/main" val="24793515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31882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5773" y="261257"/>
            <a:ext cx="4847772" cy="6023429"/>
          </a:xfrm>
          <a:prstGeom prst="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Image result for ibm logo stacked"/>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6300" t="21669" r="68804" b="22790"/>
          <a:stretch/>
        </p:blipFill>
        <p:spPr bwMode="auto">
          <a:xfrm>
            <a:off x="453569" y="596898"/>
            <a:ext cx="885372" cy="169817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Image result for ibm logo stacked"/>
          <p:cNvPicPr>
            <a:picLocks noChangeAspect="1" noChangeArrowheads="1"/>
          </p:cNvPicPr>
          <p:nvPr/>
        </p:nvPicPr>
        <p:blipFill rotWithShape="1">
          <a:blip r:embed="rId2">
            <a:extLst>
              <a:ext uri="{28A0092B-C50C-407E-A947-70E740481C1C}">
                <a14:useLocalDpi xmlns:a14="http://schemas.microsoft.com/office/drawing/2010/main" val="0"/>
              </a:ext>
            </a:extLst>
          </a:blip>
          <a:srcRect l="52808" t="21669" r="16544" b="22790"/>
          <a:stretch/>
        </p:blipFill>
        <p:spPr bwMode="auto">
          <a:xfrm>
            <a:off x="453569" y="4328881"/>
            <a:ext cx="1821543" cy="169817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mage result for ibm logo stacked"/>
          <p:cNvPicPr>
            <a:picLocks noChangeAspect="1" noChangeArrowheads="1"/>
          </p:cNvPicPr>
          <p:nvPr/>
        </p:nvPicPr>
        <p:blipFill rotWithShape="1">
          <a:blip r:embed="rId2">
            <a:extLst>
              <a:ext uri="{28A0092B-C50C-407E-A947-70E740481C1C}">
                <a14:useLocalDpi xmlns:a14="http://schemas.microsoft.com/office/drawing/2010/main" val="0"/>
              </a:ext>
            </a:extLst>
          </a:blip>
          <a:srcRect l="31196" t="21669" r="47070" b="22790"/>
          <a:stretch/>
        </p:blipFill>
        <p:spPr bwMode="auto">
          <a:xfrm>
            <a:off x="478968" y="2480119"/>
            <a:ext cx="1291772" cy="169817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193800" y="1368491"/>
            <a:ext cx="1665517" cy="1107996"/>
          </a:xfrm>
          <a:prstGeom prst="rect">
            <a:avLst/>
          </a:prstGeom>
          <a:noFill/>
        </p:spPr>
        <p:txBody>
          <a:bodyPr wrap="square" rtlCol="0">
            <a:spAutoFit/>
          </a:bodyPr>
          <a:lstStyle/>
          <a:p>
            <a:r>
              <a:rPr lang="en-US" sz="6600" dirty="0" smtClean="0">
                <a:solidFill>
                  <a:srgbClr val="2867C5"/>
                </a:solidFill>
                <a:latin typeface="Arial Black" panose="020B0A04020102020204" pitchFamily="34" charset="0"/>
              </a:rPr>
              <a:t>'ve</a:t>
            </a:r>
            <a:endParaRPr lang="en-US" sz="6600" dirty="0">
              <a:solidFill>
                <a:srgbClr val="2867C5"/>
              </a:solidFill>
              <a:latin typeface="Arial Black" panose="020B0A04020102020204" pitchFamily="34" charset="0"/>
            </a:endParaRPr>
          </a:p>
        </p:txBody>
      </p:sp>
      <p:sp>
        <p:nvSpPr>
          <p:cNvPr id="10" name="TextBox 9"/>
          <p:cNvSpPr txBox="1"/>
          <p:nvPr/>
        </p:nvSpPr>
        <p:spPr>
          <a:xfrm>
            <a:off x="1667324" y="3290730"/>
            <a:ext cx="1932220" cy="1107996"/>
          </a:xfrm>
          <a:prstGeom prst="rect">
            <a:avLst/>
          </a:prstGeom>
          <a:noFill/>
        </p:spPr>
        <p:txBody>
          <a:bodyPr wrap="square" rtlCol="0">
            <a:spAutoFit/>
          </a:bodyPr>
          <a:lstStyle/>
          <a:p>
            <a:r>
              <a:rPr lang="en-US" sz="6600" dirty="0" err="1" smtClean="0">
                <a:solidFill>
                  <a:srgbClr val="2867C5"/>
                </a:solidFill>
                <a:latin typeface="Arial Black" panose="020B0A04020102020204" pitchFamily="34" charset="0"/>
              </a:rPr>
              <a:t>een</a:t>
            </a:r>
            <a:endParaRPr lang="en-US" sz="6600" dirty="0">
              <a:solidFill>
                <a:srgbClr val="2867C5"/>
              </a:solidFill>
              <a:latin typeface="Arial Black" panose="020B0A04020102020204" pitchFamily="34" charset="0"/>
            </a:endParaRPr>
          </a:p>
        </p:txBody>
      </p:sp>
      <p:sp>
        <p:nvSpPr>
          <p:cNvPr id="11" name="TextBox 10"/>
          <p:cNvSpPr txBox="1"/>
          <p:nvPr/>
        </p:nvSpPr>
        <p:spPr>
          <a:xfrm>
            <a:off x="2246084" y="5134964"/>
            <a:ext cx="2485574" cy="1107996"/>
          </a:xfrm>
          <a:prstGeom prst="rect">
            <a:avLst/>
          </a:prstGeom>
          <a:noFill/>
        </p:spPr>
        <p:txBody>
          <a:bodyPr wrap="square" rtlCol="0">
            <a:spAutoFit/>
          </a:bodyPr>
          <a:lstStyle/>
          <a:p>
            <a:r>
              <a:rPr lang="en-US" sz="6600" dirty="0" smtClean="0">
                <a:solidFill>
                  <a:srgbClr val="2867C5"/>
                </a:solidFill>
                <a:latin typeface="Arial Black" panose="020B0A04020102020204" pitchFamily="34" charset="0"/>
              </a:rPr>
              <a:t>oved</a:t>
            </a:r>
            <a:endParaRPr lang="en-US" sz="6600" dirty="0">
              <a:solidFill>
                <a:srgbClr val="2867C5"/>
              </a:solidFill>
              <a:latin typeface="Arial Black" panose="020B0A04020102020204" pitchFamily="34" charset="0"/>
            </a:endParaRPr>
          </a:p>
        </p:txBody>
      </p:sp>
      <p:sp>
        <p:nvSpPr>
          <p:cNvPr id="12" name="Rectangle 11"/>
          <p:cNvSpPr/>
          <p:nvPr/>
        </p:nvSpPr>
        <p:spPr>
          <a:xfrm>
            <a:off x="5446488" y="261257"/>
            <a:ext cx="6474986" cy="6023429"/>
          </a:xfrm>
          <a:prstGeom prst="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4" descr="Image result for ibm logo stacked"/>
          <p:cNvPicPr>
            <a:picLocks noChangeAspect="1" noChangeArrowheads="1"/>
          </p:cNvPicPr>
          <p:nvPr/>
        </p:nvPicPr>
        <p:blipFill rotWithShape="1">
          <a:blip r:embed="rId2">
            <a:extLst>
              <a:ext uri="{28A0092B-C50C-407E-A947-70E740481C1C}">
                <a14:useLocalDpi xmlns:a14="http://schemas.microsoft.com/office/drawing/2010/main" val="0"/>
              </a:ext>
            </a:extLst>
          </a:blip>
          <a:srcRect l="16300" t="21669" r="68804" b="22790"/>
          <a:stretch/>
        </p:blipFill>
        <p:spPr bwMode="auto">
          <a:xfrm>
            <a:off x="5624284" y="596898"/>
            <a:ext cx="990531" cy="169817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Image result for ibm logo stacked"/>
          <p:cNvPicPr>
            <a:picLocks noChangeAspect="1" noChangeArrowheads="1"/>
          </p:cNvPicPr>
          <p:nvPr/>
        </p:nvPicPr>
        <p:blipFill rotWithShape="1">
          <a:blip r:embed="rId2">
            <a:extLst>
              <a:ext uri="{28A0092B-C50C-407E-A947-70E740481C1C}">
                <a14:useLocalDpi xmlns:a14="http://schemas.microsoft.com/office/drawing/2010/main" val="0"/>
              </a:ext>
            </a:extLst>
          </a:blip>
          <a:srcRect l="52808" t="21669" r="16544" b="22790"/>
          <a:stretch/>
        </p:blipFill>
        <p:spPr bwMode="auto">
          <a:xfrm>
            <a:off x="5624285" y="4328881"/>
            <a:ext cx="2037895" cy="169817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Image result for ibm logo stacked"/>
          <p:cNvPicPr>
            <a:picLocks noChangeAspect="1" noChangeArrowheads="1"/>
          </p:cNvPicPr>
          <p:nvPr/>
        </p:nvPicPr>
        <p:blipFill rotWithShape="1">
          <a:blip r:embed="rId2">
            <a:extLst>
              <a:ext uri="{28A0092B-C50C-407E-A947-70E740481C1C}">
                <a14:useLocalDpi xmlns:a14="http://schemas.microsoft.com/office/drawing/2010/main" val="0"/>
              </a:ext>
            </a:extLst>
          </a:blip>
          <a:srcRect l="31196" t="21669" r="47070" b="22790"/>
          <a:stretch/>
        </p:blipFill>
        <p:spPr bwMode="auto">
          <a:xfrm>
            <a:off x="5649683" y="2480119"/>
            <a:ext cx="1445201" cy="1698171"/>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7012209" y="3290730"/>
            <a:ext cx="2161718" cy="1107996"/>
          </a:xfrm>
          <a:prstGeom prst="rect">
            <a:avLst/>
          </a:prstGeom>
          <a:noFill/>
        </p:spPr>
        <p:txBody>
          <a:bodyPr wrap="square" rtlCol="0">
            <a:spAutoFit/>
          </a:bodyPr>
          <a:lstStyle/>
          <a:p>
            <a:r>
              <a:rPr lang="en-US" sz="6600" dirty="0" smtClean="0">
                <a:solidFill>
                  <a:srgbClr val="2867C5"/>
                </a:solidFill>
                <a:latin typeface="Arial Black" panose="020B0A04020102020204" pitchFamily="34" charset="0"/>
              </a:rPr>
              <a:t>e</a:t>
            </a:r>
            <a:endParaRPr lang="en-US" sz="6600" dirty="0">
              <a:solidFill>
                <a:srgbClr val="2867C5"/>
              </a:solidFill>
              <a:latin typeface="Arial Black" panose="020B0A04020102020204" pitchFamily="34" charset="0"/>
            </a:endParaRPr>
          </a:p>
        </p:txBody>
      </p:sp>
      <p:sp>
        <p:nvSpPr>
          <p:cNvPr id="18" name="TextBox 17"/>
          <p:cNvSpPr txBox="1"/>
          <p:nvPr/>
        </p:nvSpPr>
        <p:spPr>
          <a:xfrm>
            <a:off x="7590967" y="5134964"/>
            <a:ext cx="4238179" cy="1107996"/>
          </a:xfrm>
          <a:prstGeom prst="rect">
            <a:avLst/>
          </a:prstGeom>
          <a:noFill/>
        </p:spPr>
        <p:txBody>
          <a:bodyPr wrap="square" rtlCol="0">
            <a:spAutoFit/>
          </a:bodyPr>
          <a:lstStyle/>
          <a:p>
            <a:r>
              <a:rPr lang="en-US" sz="6600" dirty="0" err="1" smtClean="0">
                <a:solidFill>
                  <a:srgbClr val="2867C5"/>
                </a:solidFill>
                <a:latin typeface="Arial Black" panose="020B0A04020102020204" pitchFamily="34" charset="0"/>
              </a:rPr>
              <a:t>oneyless</a:t>
            </a:r>
            <a:endParaRPr lang="en-US" sz="6600" dirty="0">
              <a:solidFill>
                <a:srgbClr val="2867C5"/>
              </a:solidFill>
              <a:latin typeface="Arial Black" panose="020B0A04020102020204" pitchFamily="34" charset="0"/>
            </a:endParaRPr>
          </a:p>
        </p:txBody>
      </p:sp>
    </p:spTree>
    <p:extLst>
      <p:ext uri="{BB962C8B-B14F-4D97-AF65-F5344CB8AC3E}">
        <p14:creationId xmlns:p14="http://schemas.microsoft.com/office/powerpoint/2010/main" val="4143348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39062"/>
            <a:ext cx="10515600" cy="1325563"/>
          </a:xfrm>
        </p:spPr>
        <p:txBody>
          <a:bodyPr>
            <a:normAutofit fontScale="90000"/>
          </a:bodyPr>
          <a:lstStyle/>
          <a:p>
            <a:pPr algn="ctr"/>
            <a:r>
              <a:rPr lang="en-US" b="1" baseline="30000" dirty="0">
                <a:ln>
                  <a:solidFill>
                    <a:schemeClr val="tx1"/>
                  </a:solidFill>
                </a:ln>
                <a:solidFill>
                  <a:schemeClr val="bg1"/>
                </a:solidFill>
                <a:latin typeface="+mn-lt"/>
              </a:rPr>
              <a:t>15 </a:t>
            </a:r>
            <a:r>
              <a:rPr lang="en-US" b="1" dirty="0">
                <a:ln>
                  <a:solidFill>
                    <a:schemeClr val="tx1"/>
                  </a:solidFill>
                </a:ln>
                <a:solidFill>
                  <a:schemeClr val="bg1"/>
                </a:solidFill>
                <a:latin typeface="+mn-lt"/>
              </a:rPr>
              <a:t>To give a human example, brothers: even with a man-made covenant, no one annuls it or adds to it once it has been ratified.</a:t>
            </a:r>
            <a:r>
              <a:rPr lang="en-US" b="1" dirty="0" smtClean="0">
                <a:ln w="9525">
                  <a:solidFill>
                    <a:schemeClr val="tx1"/>
                  </a:solidFill>
                </a:ln>
                <a:solidFill>
                  <a:schemeClr val="bg1"/>
                </a:solidFill>
                <a:latin typeface="+mn-lt"/>
              </a:rPr>
              <a:t/>
            </a:r>
            <a:br>
              <a:rPr lang="en-US" b="1" dirty="0" smtClean="0">
                <a:ln w="9525">
                  <a:solidFill>
                    <a:schemeClr val="tx1"/>
                  </a:solidFill>
                </a:ln>
                <a:solidFill>
                  <a:schemeClr val="bg1"/>
                </a:solidFill>
                <a:latin typeface="+mn-lt"/>
              </a:rPr>
            </a:br>
            <a:r>
              <a:rPr lang="en-US" sz="3600" b="1" dirty="0">
                <a:ln w="9525">
                  <a:solidFill>
                    <a:schemeClr val="tx1"/>
                  </a:solidFill>
                </a:ln>
                <a:solidFill>
                  <a:schemeClr val="bg1"/>
                </a:solidFill>
                <a:latin typeface="+mn-lt"/>
              </a:rPr>
              <a:t/>
            </a:r>
            <a:br>
              <a:rPr lang="en-US" sz="3600" b="1" dirty="0">
                <a:ln w="9525">
                  <a:solidFill>
                    <a:schemeClr val="tx1"/>
                  </a:solidFill>
                </a:ln>
                <a:solidFill>
                  <a:schemeClr val="bg1"/>
                </a:solidFill>
                <a:latin typeface="+mn-lt"/>
              </a:rPr>
            </a:br>
            <a:r>
              <a:rPr lang="en-US" sz="3600" b="1" dirty="0" smtClean="0">
                <a:ln w="9525">
                  <a:solidFill>
                    <a:schemeClr val="tx1"/>
                  </a:solidFill>
                </a:ln>
                <a:solidFill>
                  <a:schemeClr val="bg1"/>
                </a:solidFill>
                <a:latin typeface="+mn-lt"/>
              </a:rPr>
              <a:t> Galatians </a:t>
            </a:r>
            <a:r>
              <a:rPr lang="en-US" sz="3600" b="1" dirty="0" smtClean="0">
                <a:ln w="9525">
                  <a:solidFill>
                    <a:schemeClr val="tx1"/>
                  </a:solidFill>
                </a:ln>
                <a:solidFill>
                  <a:schemeClr val="bg1"/>
                </a:solidFill>
                <a:latin typeface="+mn-lt"/>
              </a:rPr>
              <a:t>3:15 ESV</a:t>
            </a:r>
            <a:endParaRPr lang="en-US" sz="3600" dirty="0">
              <a:ln w="9525">
                <a:solidFill>
                  <a:schemeClr val="tx1"/>
                </a:solidFill>
              </a:ln>
              <a:solidFill>
                <a:schemeClr val="bg1"/>
              </a:solidFill>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5175" y="6081487"/>
            <a:ext cx="2820990" cy="829703"/>
          </a:xfrm>
          <a:prstGeom prst="rect">
            <a:avLst/>
          </a:prstGeom>
        </p:spPr>
      </p:pic>
    </p:spTree>
    <p:extLst>
      <p:ext uri="{BB962C8B-B14F-4D97-AF65-F5344CB8AC3E}">
        <p14:creationId xmlns:p14="http://schemas.microsoft.com/office/powerpoint/2010/main" val="13167616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3486" y="2716433"/>
            <a:ext cx="11353800" cy="1325563"/>
          </a:xfrm>
        </p:spPr>
        <p:txBody>
          <a:bodyPr>
            <a:normAutofit fontScale="90000"/>
          </a:bodyPr>
          <a:lstStyle/>
          <a:p>
            <a:pPr algn="ctr"/>
            <a:r>
              <a:rPr lang="en-US" b="1" baseline="30000" dirty="0">
                <a:ln>
                  <a:solidFill>
                    <a:schemeClr val="tx1"/>
                  </a:solidFill>
                </a:ln>
                <a:solidFill>
                  <a:schemeClr val="bg1"/>
                </a:solidFill>
                <a:latin typeface="+mn-lt"/>
              </a:rPr>
              <a:t>16 </a:t>
            </a:r>
            <a:r>
              <a:rPr lang="en-US" b="1" dirty="0">
                <a:ln>
                  <a:solidFill>
                    <a:schemeClr val="tx1"/>
                  </a:solidFill>
                </a:ln>
                <a:solidFill>
                  <a:schemeClr val="bg1"/>
                </a:solidFill>
                <a:latin typeface="+mn-lt"/>
              </a:rPr>
              <a:t>Now the promises were made to Abraham and to his offspring. It does not say, “And to </a:t>
            </a:r>
            <a:r>
              <a:rPr lang="en-US" b="1" dirty="0" err="1">
                <a:ln>
                  <a:solidFill>
                    <a:schemeClr val="tx1"/>
                  </a:solidFill>
                </a:ln>
                <a:solidFill>
                  <a:schemeClr val="bg1"/>
                </a:solidFill>
                <a:latin typeface="+mn-lt"/>
              </a:rPr>
              <a:t>offsprings</a:t>
            </a:r>
            <a:r>
              <a:rPr lang="en-US" b="1" dirty="0">
                <a:ln>
                  <a:solidFill>
                    <a:schemeClr val="tx1"/>
                  </a:solidFill>
                </a:ln>
                <a:solidFill>
                  <a:schemeClr val="bg1"/>
                </a:solidFill>
                <a:latin typeface="+mn-lt"/>
              </a:rPr>
              <a:t>,” referring to many, but referring to one, “And to your offspring,” who is Christ. </a:t>
            </a:r>
            <a:r>
              <a:rPr lang="en-US" b="1" baseline="30000" dirty="0">
                <a:ln>
                  <a:solidFill>
                    <a:schemeClr val="tx1"/>
                  </a:solidFill>
                </a:ln>
                <a:solidFill>
                  <a:schemeClr val="bg1"/>
                </a:solidFill>
                <a:latin typeface="+mn-lt"/>
              </a:rPr>
              <a:t>17 </a:t>
            </a:r>
            <a:r>
              <a:rPr lang="en-US" b="1" dirty="0">
                <a:ln>
                  <a:solidFill>
                    <a:schemeClr val="tx1"/>
                  </a:solidFill>
                </a:ln>
                <a:solidFill>
                  <a:schemeClr val="bg1"/>
                </a:solidFill>
                <a:latin typeface="+mn-lt"/>
              </a:rPr>
              <a:t>This is what I mean: the law, which came 430 years afterward, does not annul a covenant previously ratified by God, so as to make the promise void</a:t>
            </a:r>
            <a:r>
              <a:rPr lang="en-US" b="1" dirty="0" smtClean="0">
                <a:ln>
                  <a:solidFill>
                    <a:schemeClr val="tx1"/>
                  </a:solidFill>
                </a:ln>
                <a:solidFill>
                  <a:schemeClr val="bg1"/>
                </a:solidFill>
                <a:latin typeface="+mn-lt"/>
              </a:rPr>
              <a:t>.</a:t>
            </a:r>
            <a:br>
              <a:rPr lang="en-US" b="1" dirty="0" smtClean="0">
                <a:ln>
                  <a:solidFill>
                    <a:schemeClr val="tx1"/>
                  </a:solidFill>
                </a:ln>
                <a:solidFill>
                  <a:schemeClr val="bg1"/>
                </a:solidFill>
                <a:latin typeface="+mn-lt"/>
              </a:rPr>
            </a:br>
            <a:r>
              <a:rPr lang="en-US" sz="3600" b="1" dirty="0">
                <a:ln w="9525">
                  <a:solidFill>
                    <a:schemeClr val="tx1"/>
                  </a:solidFill>
                </a:ln>
                <a:solidFill>
                  <a:schemeClr val="bg1"/>
                </a:solidFill>
                <a:latin typeface="+mn-lt"/>
              </a:rPr>
              <a:t/>
            </a:r>
            <a:br>
              <a:rPr lang="en-US" sz="3600" b="1" dirty="0">
                <a:ln w="9525">
                  <a:solidFill>
                    <a:schemeClr val="tx1"/>
                  </a:solidFill>
                </a:ln>
                <a:solidFill>
                  <a:schemeClr val="bg1"/>
                </a:solidFill>
                <a:latin typeface="+mn-lt"/>
              </a:rPr>
            </a:br>
            <a:r>
              <a:rPr lang="en-US" sz="3600" b="1" dirty="0" smtClean="0">
                <a:ln w="9525">
                  <a:solidFill>
                    <a:schemeClr val="tx1"/>
                  </a:solidFill>
                </a:ln>
                <a:solidFill>
                  <a:schemeClr val="bg1"/>
                </a:solidFill>
                <a:latin typeface="+mn-lt"/>
              </a:rPr>
              <a:t> </a:t>
            </a:r>
            <a:r>
              <a:rPr lang="en-US" sz="3600" b="1" dirty="0" smtClean="0">
                <a:ln w="9525">
                  <a:solidFill>
                    <a:schemeClr val="tx1"/>
                  </a:solidFill>
                </a:ln>
                <a:solidFill>
                  <a:schemeClr val="bg1"/>
                </a:solidFill>
                <a:latin typeface="+mn-lt"/>
              </a:rPr>
              <a:t>Galatians 3:16-17 ESV</a:t>
            </a:r>
            <a:endParaRPr lang="en-US" sz="3600" dirty="0">
              <a:ln w="9525">
                <a:solidFill>
                  <a:schemeClr val="tx1"/>
                </a:solidFill>
              </a:ln>
              <a:solidFill>
                <a:schemeClr val="bg1"/>
              </a:solidFill>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5175" y="6081487"/>
            <a:ext cx="2820990" cy="829703"/>
          </a:xfrm>
          <a:prstGeom prst="rect">
            <a:avLst/>
          </a:prstGeom>
        </p:spPr>
      </p:pic>
    </p:spTree>
    <p:extLst>
      <p:ext uri="{BB962C8B-B14F-4D97-AF65-F5344CB8AC3E}">
        <p14:creationId xmlns:p14="http://schemas.microsoft.com/office/powerpoint/2010/main" val="29290022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39062"/>
            <a:ext cx="10515600" cy="1325563"/>
          </a:xfrm>
        </p:spPr>
        <p:txBody>
          <a:bodyPr>
            <a:normAutofit fontScale="90000"/>
          </a:bodyPr>
          <a:lstStyle/>
          <a:p>
            <a:pPr algn="ctr"/>
            <a:r>
              <a:rPr lang="en-US" b="1" baseline="30000" dirty="0">
                <a:ln>
                  <a:solidFill>
                    <a:schemeClr val="tx1"/>
                  </a:solidFill>
                </a:ln>
                <a:solidFill>
                  <a:schemeClr val="bg1"/>
                </a:solidFill>
                <a:latin typeface="+mn-lt"/>
              </a:rPr>
              <a:t>18 </a:t>
            </a:r>
            <a:r>
              <a:rPr lang="en-US" b="1" dirty="0">
                <a:ln>
                  <a:solidFill>
                    <a:schemeClr val="tx1"/>
                  </a:solidFill>
                </a:ln>
                <a:solidFill>
                  <a:schemeClr val="bg1"/>
                </a:solidFill>
                <a:latin typeface="+mn-lt"/>
              </a:rPr>
              <a:t>For if the inheritance comes by the law, it no longer comes by promise; but God gave it to Abraham by a promise.</a:t>
            </a:r>
            <a:r>
              <a:rPr lang="en-US" dirty="0">
                <a:ln>
                  <a:solidFill>
                    <a:schemeClr val="tx1"/>
                  </a:solidFill>
                </a:ln>
                <a:solidFill>
                  <a:schemeClr val="bg1"/>
                </a:solidFill>
                <a:latin typeface="+mn-lt"/>
              </a:rPr>
              <a:t/>
            </a:r>
            <a:br>
              <a:rPr lang="en-US" dirty="0">
                <a:ln>
                  <a:solidFill>
                    <a:schemeClr val="tx1"/>
                  </a:solidFill>
                </a:ln>
                <a:solidFill>
                  <a:schemeClr val="bg1"/>
                </a:solidFill>
                <a:latin typeface="+mn-lt"/>
              </a:rPr>
            </a:br>
            <a:r>
              <a:rPr lang="en-US" sz="3600" b="1" dirty="0">
                <a:ln w="9525">
                  <a:solidFill>
                    <a:schemeClr val="tx1"/>
                  </a:solidFill>
                </a:ln>
                <a:solidFill>
                  <a:schemeClr val="bg1"/>
                </a:solidFill>
                <a:latin typeface="+mn-lt"/>
              </a:rPr>
              <a:t/>
            </a:r>
            <a:br>
              <a:rPr lang="en-US" sz="3600" b="1" dirty="0">
                <a:ln w="9525">
                  <a:solidFill>
                    <a:schemeClr val="tx1"/>
                  </a:solidFill>
                </a:ln>
                <a:solidFill>
                  <a:schemeClr val="bg1"/>
                </a:solidFill>
                <a:latin typeface="+mn-lt"/>
              </a:rPr>
            </a:br>
            <a:r>
              <a:rPr lang="en-US" sz="3600" b="1" dirty="0" smtClean="0">
                <a:ln w="9525">
                  <a:solidFill>
                    <a:schemeClr val="tx1"/>
                  </a:solidFill>
                </a:ln>
                <a:solidFill>
                  <a:schemeClr val="bg1"/>
                </a:solidFill>
                <a:latin typeface="+mn-lt"/>
              </a:rPr>
              <a:t> Galatians </a:t>
            </a:r>
            <a:r>
              <a:rPr lang="en-US" sz="3600" b="1" dirty="0" smtClean="0">
                <a:ln w="9525">
                  <a:solidFill>
                    <a:schemeClr val="tx1"/>
                  </a:solidFill>
                </a:ln>
                <a:solidFill>
                  <a:schemeClr val="bg1"/>
                </a:solidFill>
                <a:latin typeface="+mn-lt"/>
              </a:rPr>
              <a:t>3:18 ESV</a:t>
            </a:r>
            <a:endParaRPr lang="en-US" sz="3600" dirty="0">
              <a:ln w="9525">
                <a:solidFill>
                  <a:schemeClr val="tx1"/>
                </a:solidFill>
              </a:ln>
              <a:solidFill>
                <a:schemeClr val="bg1"/>
              </a:solidFill>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5175" y="6081487"/>
            <a:ext cx="2820990" cy="829703"/>
          </a:xfrm>
          <a:prstGeom prst="rect">
            <a:avLst/>
          </a:prstGeom>
        </p:spPr>
      </p:pic>
    </p:spTree>
    <p:extLst>
      <p:ext uri="{BB962C8B-B14F-4D97-AF65-F5344CB8AC3E}">
        <p14:creationId xmlns:p14="http://schemas.microsoft.com/office/powerpoint/2010/main" val="13831046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39062"/>
            <a:ext cx="10515600" cy="1325563"/>
          </a:xfrm>
        </p:spPr>
        <p:txBody>
          <a:bodyPr>
            <a:normAutofit fontScale="90000"/>
          </a:bodyPr>
          <a:lstStyle/>
          <a:p>
            <a:pPr algn="ctr"/>
            <a:r>
              <a:rPr lang="en-US" b="1" baseline="30000" dirty="0">
                <a:ln>
                  <a:solidFill>
                    <a:schemeClr val="tx1"/>
                  </a:solidFill>
                </a:ln>
                <a:solidFill>
                  <a:schemeClr val="bg1"/>
                </a:solidFill>
                <a:latin typeface="+mn-lt"/>
              </a:rPr>
              <a:t>19 </a:t>
            </a:r>
            <a:r>
              <a:rPr lang="en-US" b="1" dirty="0">
                <a:ln>
                  <a:solidFill>
                    <a:schemeClr val="tx1"/>
                  </a:solidFill>
                </a:ln>
                <a:solidFill>
                  <a:schemeClr val="bg1"/>
                </a:solidFill>
                <a:latin typeface="+mn-lt"/>
              </a:rPr>
              <a:t>Why then the law? It was added because of </a:t>
            </a:r>
            <a:r>
              <a:rPr lang="en-US" b="1" dirty="0" smtClean="0">
                <a:ln>
                  <a:solidFill>
                    <a:schemeClr val="tx1"/>
                  </a:solidFill>
                </a:ln>
                <a:solidFill>
                  <a:schemeClr val="bg1"/>
                </a:solidFill>
                <a:latin typeface="+mn-lt"/>
              </a:rPr>
              <a:t>transgressions…</a:t>
            </a:r>
            <a:br>
              <a:rPr lang="en-US" b="1" dirty="0" smtClean="0">
                <a:ln>
                  <a:solidFill>
                    <a:schemeClr val="tx1"/>
                  </a:solidFill>
                </a:ln>
                <a:solidFill>
                  <a:schemeClr val="bg1"/>
                </a:solidFill>
                <a:latin typeface="+mn-lt"/>
              </a:rPr>
            </a:br>
            <a:r>
              <a:rPr lang="en-US" sz="3600" b="1" dirty="0">
                <a:ln w="9525">
                  <a:solidFill>
                    <a:schemeClr val="tx1"/>
                  </a:solidFill>
                </a:ln>
                <a:solidFill>
                  <a:schemeClr val="bg1"/>
                </a:solidFill>
                <a:latin typeface="+mn-lt"/>
              </a:rPr>
              <a:t/>
            </a:r>
            <a:br>
              <a:rPr lang="en-US" sz="3600" b="1" dirty="0">
                <a:ln w="9525">
                  <a:solidFill>
                    <a:schemeClr val="tx1"/>
                  </a:solidFill>
                </a:ln>
                <a:solidFill>
                  <a:schemeClr val="bg1"/>
                </a:solidFill>
                <a:latin typeface="+mn-lt"/>
              </a:rPr>
            </a:br>
            <a:r>
              <a:rPr lang="en-US" sz="3600" b="1" dirty="0" smtClean="0">
                <a:ln w="9525">
                  <a:solidFill>
                    <a:schemeClr val="tx1"/>
                  </a:solidFill>
                </a:ln>
                <a:solidFill>
                  <a:schemeClr val="bg1"/>
                </a:solidFill>
                <a:latin typeface="+mn-lt"/>
              </a:rPr>
              <a:t> Galatians </a:t>
            </a:r>
            <a:r>
              <a:rPr lang="en-US" sz="3600" b="1" dirty="0" smtClean="0">
                <a:ln w="9525">
                  <a:solidFill>
                    <a:schemeClr val="tx1"/>
                  </a:solidFill>
                </a:ln>
                <a:solidFill>
                  <a:schemeClr val="bg1"/>
                </a:solidFill>
                <a:latin typeface="+mn-lt"/>
              </a:rPr>
              <a:t>3:19a ESV</a:t>
            </a:r>
            <a:endParaRPr lang="en-US" sz="3600" dirty="0">
              <a:ln w="9525">
                <a:solidFill>
                  <a:schemeClr val="tx1"/>
                </a:solidFill>
              </a:ln>
              <a:solidFill>
                <a:schemeClr val="bg1"/>
              </a:solidFill>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5175" y="6081487"/>
            <a:ext cx="2820990" cy="829703"/>
          </a:xfrm>
          <a:prstGeom prst="rect">
            <a:avLst/>
          </a:prstGeom>
        </p:spPr>
      </p:pic>
    </p:spTree>
    <p:extLst>
      <p:ext uri="{BB962C8B-B14F-4D97-AF65-F5344CB8AC3E}">
        <p14:creationId xmlns:p14="http://schemas.microsoft.com/office/powerpoint/2010/main" val="38339202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39062"/>
            <a:ext cx="10515600" cy="1325563"/>
          </a:xfrm>
        </p:spPr>
        <p:txBody>
          <a:bodyPr>
            <a:normAutofit fontScale="90000"/>
          </a:bodyPr>
          <a:lstStyle/>
          <a:p>
            <a:pPr algn="ctr"/>
            <a:r>
              <a:rPr lang="en-US" b="1" baseline="30000" dirty="0">
                <a:ln>
                  <a:solidFill>
                    <a:schemeClr val="tx1"/>
                  </a:solidFill>
                </a:ln>
                <a:solidFill>
                  <a:schemeClr val="bg1"/>
                </a:solidFill>
                <a:latin typeface="+mn-lt"/>
              </a:rPr>
              <a:t>19 </a:t>
            </a:r>
            <a:r>
              <a:rPr lang="en-US" b="1" dirty="0">
                <a:ln>
                  <a:solidFill>
                    <a:schemeClr val="tx1"/>
                  </a:solidFill>
                </a:ln>
                <a:solidFill>
                  <a:schemeClr val="bg1"/>
                </a:solidFill>
                <a:latin typeface="+mn-lt"/>
              </a:rPr>
              <a:t>Why then the law? It was added because of transgressions, until the offspring should come to whom the promise had been made, and it was put in place through angels by an intermediary.</a:t>
            </a:r>
            <a:r>
              <a:rPr lang="en-US" dirty="0">
                <a:ln>
                  <a:solidFill>
                    <a:schemeClr val="tx1"/>
                  </a:solidFill>
                </a:ln>
                <a:solidFill>
                  <a:schemeClr val="bg1"/>
                </a:solidFill>
                <a:latin typeface="+mn-lt"/>
              </a:rPr>
              <a:t/>
            </a:r>
            <a:br>
              <a:rPr lang="en-US" dirty="0">
                <a:ln>
                  <a:solidFill>
                    <a:schemeClr val="tx1"/>
                  </a:solidFill>
                </a:ln>
                <a:solidFill>
                  <a:schemeClr val="bg1"/>
                </a:solidFill>
                <a:latin typeface="+mn-lt"/>
              </a:rPr>
            </a:br>
            <a:r>
              <a:rPr lang="en-US" sz="3600" b="1" dirty="0">
                <a:ln w="9525">
                  <a:solidFill>
                    <a:schemeClr val="tx1"/>
                  </a:solidFill>
                </a:ln>
                <a:solidFill>
                  <a:schemeClr val="bg1"/>
                </a:solidFill>
                <a:latin typeface="+mn-lt"/>
              </a:rPr>
              <a:t/>
            </a:r>
            <a:br>
              <a:rPr lang="en-US" sz="3600" b="1" dirty="0">
                <a:ln w="9525">
                  <a:solidFill>
                    <a:schemeClr val="tx1"/>
                  </a:solidFill>
                </a:ln>
                <a:solidFill>
                  <a:schemeClr val="bg1"/>
                </a:solidFill>
                <a:latin typeface="+mn-lt"/>
              </a:rPr>
            </a:br>
            <a:r>
              <a:rPr lang="en-US" sz="3600" b="1" dirty="0" smtClean="0">
                <a:ln w="9525">
                  <a:solidFill>
                    <a:schemeClr val="tx1"/>
                  </a:solidFill>
                </a:ln>
                <a:solidFill>
                  <a:schemeClr val="bg1"/>
                </a:solidFill>
                <a:latin typeface="+mn-lt"/>
              </a:rPr>
              <a:t> Galatians </a:t>
            </a:r>
            <a:r>
              <a:rPr lang="en-US" sz="3600" b="1" dirty="0" smtClean="0">
                <a:ln w="9525">
                  <a:solidFill>
                    <a:schemeClr val="tx1"/>
                  </a:solidFill>
                </a:ln>
                <a:solidFill>
                  <a:schemeClr val="bg1"/>
                </a:solidFill>
                <a:latin typeface="+mn-lt"/>
              </a:rPr>
              <a:t>3:19 ESV</a:t>
            </a:r>
            <a:endParaRPr lang="en-US" sz="3600" dirty="0">
              <a:ln w="9525">
                <a:solidFill>
                  <a:schemeClr val="tx1"/>
                </a:solidFill>
              </a:ln>
              <a:solidFill>
                <a:schemeClr val="bg1"/>
              </a:solidFill>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5175" y="6081487"/>
            <a:ext cx="2820990" cy="829703"/>
          </a:xfrm>
          <a:prstGeom prst="rect">
            <a:avLst/>
          </a:prstGeom>
        </p:spPr>
      </p:pic>
    </p:spTree>
    <p:extLst>
      <p:ext uri="{BB962C8B-B14F-4D97-AF65-F5344CB8AC3E}">
        <p14:creationId xmlns:p14="http://schemas.microsoft.com/office/powerpoint/2010/main" val="10517399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93" y="2634896"/>
            <a:ext cx="11672047" cy="1325563"/>
          </a:xfrm>
        </p:spPr>
        <p:txBody>
          <a:bodyPr>
            <a:noAutofit/>
          </a:bodyPr>
          <a:lstStyle/>
          <a:p>
            <a:pPr algn="ctr"/>
            <a:r>
              <a:rPr lang="en-US" sz="3600" b="1" baseline="30000" dirty="0">
                <a:ln>
                  <a:solidFill>
                    <a:schemeClr val="tx1"/>
                  </a:solidFill>
                </a:ln>
                <a:solidFill>
                  <a:schemeClr val="bg1"/>
                </a:solidFill>
                <a:latin typeface="+mn-lt"/>
              </a:rPr>
              <a:t>21 </a:t>
            </a:r>
            <a:r>
              <a:rPr lang="en-US" sz="3600" b="1" dirty="0">
                <a:ln>
                  <a:solidFill>
                    <a:schemeClr val="tx1"/>
                  </a:solidFill>
                </a:ln>
                <a:solidFill>
                  <a:schemeClr val="bg1"/>
                </a:solidFill>
                <a:latin typeface="+mn-lt"/>
              </a:rPr>
              <a:t>Is the law then contrary to the promises of God? Certainly not! For if a law had been given that could give life, then righteousness would indeed be by the law.  </a:t>
            </a:r>
            <a:r>
              <a:rPr lang="en-US" sz="3600" b="1" baseline="30000" dirty="0">
                <a:ln>
                  <a:solidFill>
                    <a:schemeClr val="tx1"/>
                  </a:solidFill>
                </a:ln>
                <a:solidFill>
                  <a:schemeClr val="bg1"/>
                </a:solidFill>
                <a:latin typeface="+mn-lt"/>
              </a:rPr>
              <a:t>22 </a:t>
            </a:r>
            <a:r>
              <a:rPr lang="en-US" sz="3600" b="1" dirty="0">
                <a:ln>
                  <a:solidFill>
                    <a:schemeClr val="tx1"/>
                  </a:solidFill>
                </a:ln>
                <a:solidFill>
                  <a:schemeClr val="bg1"/>
                </a:solidFill>
                <a:latin typeface="+mn-lt"/>
              </a:rPr>
              <a:t>But the Scripture imprisoned everything under sin, so that the promise by faith in Jesus Christ might be given to those who believe.   </a:t>
            </a:r>
            <a:r>
              <a:rPr lang="en-US" sz="3600" b="1" baseline="30000" dirty="0">
                <a:ln>
                  <a:solidFill>
                    <a:schemeClr val="tx1"/>
                  </a:solidFill>
                </a:ln>
                <a:solidFill>
                  <a:schemeClr val="bg1"/>
                </a:solidFill>
                <a:latin typeface="+mn-lt"/>
              </a:rPr>
              <a:t>23 </a:t>
            </a:r>
            <a:r>
              <a:rPr lang="en-US" sz="3600" b="1" dirty="0">
                <a:ln>
                  <a:solidFill>
                    <a:schemeClr val="tx1"/>
                  </a:solidFill>
                </a:ln>
                <a:solidFill>
                  <a:schemeClr val="bg1"/>
                </a:solidFill>
                <a:latin typeface="+mn-lt"/>
              </a:rPr>
              <a:t>Now before faith came, we were held captive under the law, imprisoned until the coming faith would be revealed.  </a:t>
            </a:r>
            <a:r>
              <a:rPr lang="en-US" sz="3600" b="1" baseline="30000" dirty="0">
                <a:ln>
                  <a:solidFill>
                    <a:schemeClr val="tx1"/>
                  </a:solidFill>
                </a:ln>
                <a:solidFill>
                  <a:schemeClr val="bg1"/>
                </a:solidFill>
                <a:latin typeface="+mn-lt"/>
              </a:rPr>
              <a:t>24 </a:t>
            </a:r>
            <a:r>
              <a:rPr lang="en-US" sz="3600" b="1" dirty="0">
                <a:ln>
                  <a:solidFill>
                    <a:schemeClr val="tx1"/>
                  </a:solidFill>
                </a:ln>
                <a:solidFill>
                  <a:schemeClr val="bg1"/>
                </a:solidFill>
                <a:latin typeface="+mn-lt"/>
              </a:rPr>
              <a:t>So then, the law was our guardian until Christ came, in order that we might be justified by faith.  </a:t>
            </a:r>
            <a:r>
              <a:rPr lang="en-US" sz="3600" b="1" baseline="30000" dirty="0">
                <a:ln>
                  <a:solidFill>
                    <a:schemeClr val="tx1"/>
                  </a:solidFill>
                </a:ln>
                <a:solidFill>
                  <a:schemeClr val="bg1"/>
                </a:solidFill>
                <a:latin typeface="+mn-lt"/>
              </a:rPr>
              <a:t>25 </a:t>
            </a:r>
            <a:r>
              <a:rPr lang="en-US" sz="3600" b="1" dirty="0">
                <a:ln>
                  <a:solidFill>
                    <a:schemeClr val="tx1"/>
                  </a:solidFill>
                </a:ln>
                <a:solidFill>
                  <a:schemeClr val="bg1"/>
                </a:solidFill>
                <a:latin typeface="+mn-lt"/>
              </a:rPr>
              <a:t>But now that faith has come, we are no longer under a guardian</a:t>
            </a:r>
            <a:r>
              <a:rPr lang="en-US" sz="3600" dirty="0">
                <a:ln>
                  <a:solidFill>
                    <a:schemeClr val="tx1"/>
                  </a:solidFill>
                </a:ln>
                <a:solidFill>
                  <a:schemeClr val="bg1"/>
                </a:solidFill>
                <a:latin typeface="+mn-lt"/>
              </a:rPr>
              <a:t/>
            </a:r>
            <a:br>
              <a:rPr lang="en-US" sz="3600" dirty="0">
                <a:ln>
                  <a:solidFill>
                    <a:schemeClr val="tx1"/>
                  </a:solidFill>
                </a:ln>
                <a:solidFill>
                  <a:schemeClr val="bg1"/>
                </a:solidFill>
                <a:latin typeface="+mn-lt"/>
              </a:rPr>
            </a:br>
            <a:r>
              <a:rPr lang="en-US" sz="2800" b="1" dirty="0">
                <a:ln w="9525">
                  <a:solidFill>
                    <a:schemeClr val="tx1"/>
                  </a:solidFill>
                </a:ln>
                <a:solidFill>
                  <a:schemeClr val="bg1"/>
                </a:solidFill>
                <a:latin typeface="+mn-lt"/>
              </a:rPr>
              <a:t/>
            </a:r>
            <a:br>
              <a:rPr lang="en-US" sz="2800" b="1" dirty="0">
                <a:ln w="9525">
                  <a:solidFill>
                    <a:schemeClr val="tx1"/>
                  </a:solidFill>
                </a:ln>
                <a:solidFill>
                  <a:schemeClr val="bg1"/>
                </a:solidFill>
                <a:latin typeface="+mn-lt"/>
              </a:rPr>
            </a:br>
            <a:r>
              <a:rPr lang="en-US" sz="2800" b="1" dirty="0" smtClean="0">
                <a:ln w="9525">
                  <a:solidFill>
                    <a:schemeClr val="tx1"/>
                  </a:solidFill>
                </a:ln>
                <a:solidFill>
                  <a:schemeClr val="bg1"/>
                </a:solidFill>
                <a:latin typeface="+mn-lt"/>
              </a:rPr>
              <a:t> Galatians </a:t>
            </a:r>
            <a:r>
              <a:rPr lang="en-US" sz="2800" b="1" dirty="0" smtClean="0">
                <a:ln w="9525">
                  <a:solidFill>
                    <a:schemeClr val="tx1"/>
                  </a:solidFill>
                </a:ln>
                <a:solidFill>
                  <a:schemeClr val="bg1"/>
                </a:solidFill>
                <a:latin typeface="+mn-lt"/>
              </a:rPr>
              <a:t>3:21-25 ESV</a:t>
            </a:r>
            <a:endParaRPr lang="en-US" sz="2800" dirty="0">
              <a:ln w="9525">
                <a:solidFill>
                  <a:schemeClr val="tx1"/>
                </a:solidFill>
              </a:ln>
              <a:solidFill>
                <a:schemeClr val="bg1"/>
              </a:solidFill>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5175" y="6081487"/>
            <a:ext cx="2820990" cy="829703"/>
          </a:xfrm>
          <a:prstGeom prst="rect">
            <a:avLst/>
          </a:prstGeom>
        </p:spPr>
      </p:pic>
    </p:spTree>
    <p:extLst>
      <p:ext uri="{BB962C8B-B14F-4D97-AF65-F5344CB8AC3E}">
        <p14:creationId xmlns:p14="http://schemas.microsoft.com/office/powerpoint/2010/main" val="2976906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1647" y="2863501"/>
            <a:ext cx="10515600" cy="1325563"/>
          </a:xfrm>
        </p:spPr>
        <p:txBody>
          <a:bodyPr>
            <a:normAutofit fontScale="90000"/>
          </a:bodyPr>
          <a:lstStyle/>
          <a:p>
            <a:pPr algn="ctr"/>
            <a:r>
              <a:rPr lang="en-US" b="1" dirty="0">
                <a:ln>
                  <a:solidFill>
                    <a:schemeClr val="tx1"/>
                  </a:solidFill>
                </a:ln>
                <a:solidFill>
                  <a:schemeClr val="bg1"/>
                </a:solidFill>
                <a:latin typeface="+mn-lt"/>
              </a:rPr>
              <a:t>I was once alive apart from the law, but when the commandment came, sin came alive and I died.</a:t>
            </a:r>
            <a:r>
              <a:rPr lang="en-US" dirty="0">
                <a:ln>
                  <a:solidFill>
                    <a:schemeClr val="tx1"/>
                  </a:solidFill>
                </a:ln>
                <a:solidFill>
                  <a:schemeClr val="bg1"/>
                </a:solidFill>
                <a:latin typeface="+mn-lt"/>
              </a:rPr>
              <a:t/>
            </a:r>
            <a:br>
              <a:rPr lang="en-US" dirty="0">
                <a:ln>
                  <a:solidFill>
                    <a:schemeClr val="tx1"/>
                  </a:solidFill>
                </a:ln>
                <a:solidFill>
                  <a:schemeClr val="bg1"/>
                </a:solidFill>
                <a:latin typeface="+mn-lt"/>
              </a:rPr>
            </a:br>
            <a:r>
              <a:rPr lang="en-US" sz="3600" b="1" dirty="0">
                <a:ln w="9525">
                  <a:solidFill>
                    <a:schemeClr val="tx1"/>
                  </a:solidFill>
                </a:ln>
                <a:solidFill>
                  <a:schemeClr val="bg1"/>
                </a:solidFill>
                <a:latin typeface="+mn-lt"/>
              </a:rPr>
              <a:t/>
            </a:r>
            <a:br>
              <a:rPr lang="en-US" sz="3600" b="1" dirty="0">
                <a:ln w="9525">
                  <a:solidFill>
                    <a:schemeClr val="tx1"/>
                  </a:solidFill>
                </a:ln>
                <a:solidFill>
                  <a:schemeClr val="bg1"/>
                </a:solidFill>
                <a:latin typeface="+mn-lt"/>
              </a:rPr>
            </a:br>
            <a:r>
              <a:rPr lang="en-US" sz="3600" b="1" dirty="0" smtClean="0">
                <a:ln w="9525">
                  <a:solidFill>
                    <a:schemeClr val="tx1"/>
                  </a:solidFill>
                </a:ln>
                <a:solidFill>
                  <a:schemeClr val="bg1"/>
                </a:solidFill>
                <a:latin typeface="+mn-lt"/>
              </a:rPr>
              <a:t> </a:t>
            </a:r>
            <a:r>
              <a:rPr lang="en-US" sz="3600" b="1" dirty="0" smtClean="0">
                <a:ln w="9525">
                  <a:solidFill>
                    <a:schemeClr val="tx1"/>
                  </a:solidFill>
                </a:ln>
                <a:solidFill>
                  <a:schemeClr val="bg1"/>
                </a:solidFill>
                <a:latin typeface="+mn-lt"/>
              </a:rPr>
              <a:t>Romans 7:9 ESV</a:t>
            </a:r>
            <a:endParaRPr lang="en-US" sz="3600" dirty="0">
              <a:ln w="9525">
                <a:solidFill>
                  <a:schemeClr val="tx1"/>
                </a:solidFill>
              </a:ln>
              <a:solidFill>
                <a:schemeClr val="bg1"/>
              </a:solidFill>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5175" y="6081487"/>
            <a:ext cx="2820990" cy="829703"/>
          </a:xfrm>
          <a:prstGeom prst="rect">
            <a:avLst/>
          </a:prstGeom>
        </p:spPr>
      </p:pic>
      <p:sp>
        <p:nvSpPr>
          <p:cNvPr id="5" name="Title 1"/>
          <p:cNvSpPr txBox="1">
            <a:spLocks/>
          </p:cNvSpPr>
          <p:nvPr/>
        </p:nvSpPr>
        <p:spPr>
          <a:xfrm>
            <a:off x="681318" y="1097791"/>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b="1" i="1" u="sng" dirty="0" smtClean="0">
                <a:ln>
                  <a:solidFill>
                    <a:schemeClr val="tx1"/>
                  </a:solidFill>
                </a:ln>
                <a:solidFill>
                  <a:schemeClr val="bg1"/>
                </a:solidFill>
                <a:latin typeface="+mn-lt"/>
              </a:rPr>
              <a:t>The Ministration of Death</a:t>
            </a:r>
            <a:endParaRPr lang="en-US" sz="5400" i="1" u="sng" dirty="0">
              <a:ln w="9525">
                <a:solidFill>
                  <a:schemeClr val="tx1"/>
                </a:solidFill>
              </a:ln>
              <a:solidFill>
                <a:schemeClr val="bg1"/>
              </a:solidFill>
              <a:latin typeface="+mn-lt"/>
            </a:endParaRPr>
          </a:p>
        </p:txBody>
      </p:sp>
    </p:spTree>
    <p:extLst>
      <p:ext uri="{BB962C8B-B14F-4D97-AF65-F5344CB8AC3E}">
        <p14:creationId xmlns:p14="http://schemas.microsoft.com/office/powerpoint/2010/main" val="31256020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93" y="2634896"/>
            <a:ext cx="11672047" cy="1325563"/>
          </a:xfrm>
        </p:spPr>
        <p:txBody>
          <a:bodyPr>
            <a:noAutofit/>
          </a:bodyPr>
          <a:lstStyle/>
          <a:p>
            <a:pPr algn="ctr"/>
            <a:r>
              <a:rPr lang="en-US" sz="3600" b="1" baseline="30000" dirty="0">
                <a:ln>
                  <a:solidFill>
                    <a:schemeClr val="tx1"/>
                  </a:solidFill>
                </a:ln>
                <a:solidFill>
                  <a:schemeClr val="bg1"/>
                </a:solidFill>
                <a:latin typeface="+mn-lt"/>
              </a:rPr>
              <a:t>21 </a:t>
            </a:r>
            <a:r>
              <a:rPr lang="en-US" sz="3600" b="1" dirty="0">
                <a:ln>
                  <a:solidFill>
                    <a:schemeClr val="tx1"/>
                  </a:solidFill>
                </a:ln>
                <a:solidFill>
                  <a:schemeClr val="bg1"/>
                </a:solidFill>
                <a:latin typeface="+mn-lt"/>
              </a:rPr>
              <a:t>Is the law then contrary to the promises of God? Certainly not! For if a law had been given that could give life, then righteousness would indeed be by the law.  </a:t>
            </a:r>
            <a:r>
              <a:rPr lang="en-US" sz="3600" b="1" baseline="30000" dirty="0">
                <a:ln>
                  <a:solidFill>
                    <a:schemeClr val="tx1"/>
                  </a:solidFill>
                </a:ln>
                <a:solidFill>
                  <a:schemeClr val="bg1"/>
                </a:solidFill>
                <a:latin typeface="+mn-lt"/>
              </a:rPr>
              <a:t>22 </a:t>
            </a:r>
            <a:r>
              <a:rPr lang="en-US" sz="3600" b="1" dirty="0">
                <a:ln>
                  <a:solidFill>
                    <a:schemeClr val="tx1"/>
                  </a:solidFill>
                </a:ln>
                <a:solidFill>
                  <a:schemeClr val="bg1"/>
                </a:solidFill>
                <a:latin typeface="+mn-lt"/>
              </a:rPr>
              <a:t>But the Scripture imprisoned everything under sin, </a:t>
            </a:r>
            <a:r>
              <a:rPr lang="en-US" sz="3600" b="1" dirty="0">
                <a:ln>
                  <a:solidFill>
                    <a:schemeClr val="tx1"/>
                  </a:solidFill>
                </a:ln>
                <a:solidFill>
                  <a:schemeClr val="bg1"/>
                </a:solidFill>
                <a:effectLst>
                  <a:glow rad="127000">
                    <a:srgbClr val="FF0000"/>
                  </a:glow>
                </a:effectLst>
                <a:latin typeface="+mn-lt"/>
              </a:rPr>
              <a:t>so that the promise by faith in Jesus Christ might be given to those who believe.   </a:t>
            </a:r>
            <a:r>
              <a:rPr lang="en-US" sz="3600" b="1" baseline="30000" dirty="0">
                <a:ln>
                  <a:solidFill>
                    <a:schemeClr val="tx1"/>
                  </a:solidFill>
                </a:ln>
                <a:solidFill>
                  <a:schemeClr val="bg1"/>
                </a:solidFill>
                <a:latin typeface="+mn-lt"/>
              </a:rPr>
              <a:t>23 </a:t>
            </a:r>
            <a:r>
              <a:rPr lang="en-US" sz="3600" b="1" dirty="0">
                <a:ln>
                  <a:solidFill>
                    <a:schemeClr val="tx1"/>
                  </a:solidFill>
                </a:ln>
                <a:solidFill>
                  <a:schemeClr val="bg1"/>
                </a:solidFill>
                <a:latin typeface="+mn-lt"/>
              </a:rPr>
              <a:t>Now before faith came, we were held captive under the law, imprisoned until the coming faith would be revealed.  </a:t>
            </a:r>
            <a:r>
              <a:rPr lang="en-US" sz="3600" b="1" baseline="30000" dirty="0">
                <a:ln>
                  <a:solidFill>
                    <a:schemeClr val="tx1"/>
                  </a:solidFill>
                </a:ln>
                <a:solidFill>
                  <a:schemeClr val="bg1"/>
                </a:solidFill>
                <a:latin typeface="+mn-lt"/>
              </a:rPr>
              <a:t>24 </a:t>
            </a:r>
            <a:r>
              <a:rPr lang="en-US" sz="3600" b="1" dirty="0">
                <a:ln>
                  <a:solidFill>
                    <a:schemeClr val="tx1"/>
                  </a:solidFill>
                </a:ln>
                <a:solidFill>
                  <a:schemeClr val="bg1"/>
                </a:solidFill>
                <a:latin typeface="+mn-lt"/>
              </a:rPr>
              <a:t>So then, the law was our guardian until Christ came, in order that we might be justified by faith.  </a:t>
            </a:r>
            <a:r>
              <a:rPr lang="en-US" sz="3600" b="1" baseline="30000" dirty="0">
                <a:ln>
                  <a:solidFill>
                    <a:schemeClr val="tx1"/>
                  </a:solidFill>
                </a:ln>
                <a:solidFill>
                  <a:schemeClr val="bg1"/>
                </a:solidFill>
                <a:latin typeface="+mn-lt"/>
              </a:rPr>
              <a:t>25 </a:t>
            </a:r>
            <a:r>
              <a:rPr lang="en-US" sz="3600" b="1" dirty="0">
                <a:ln>
                  <a:solidFill>
                    <a:schemeClr val="tx1"/>
                  </a:solidFill>
                </a:ln>
                <a:solidFill>
                  <a:schemeClr val="bg1"/>
                </a:solidFill>
                <a:latin typeface="+mn-lt"/>
              </a:rPr>
              <a:t>But now that faith has come, we are no longer under a guardian</a:t>
            </a:r>
            <a:r>
              <a:rPr lang="en-US" sz="3600" dirty="0">
                <a:ln>
                  <a:solidFill>
                    <a:schemeClr val="tx1"/>
                  </a:solidFill>
                </a:ln>
                <a:solidFill>
                  <a:schemeClr val="bg1"/>
                </a:solidFill>
                <a:latin typeface="+mn-lt"/>
              </a:rPr>
              <a:t/>
            </a:r>
            <a:br>
              <a:rPr lang="en-US" sz="3600" dirty="0">
                <a:ln>
                  <a:solidFill>
                    <a:schemeClr val="tx1"/>
                  </a:solidFill>
                </a:ln>
                <a:solidFill>
                  <a:schemeClr val="bg1"/>
                </a:solidFill>
                <a:latin typeface="+mn-lt"/>
              </a:rPr>
            </a:br>
            <a:r>
              <a:rPr lang="en-US" sz="2800" b="1" dirty="0">
                <a:ln w="9525">
                  <a:solidFill>
                    <a:schemeClr val="tx1"/>
                  </a:solidFill>
                </a:ln>
                <a:solidFill>
                  <a:schemeClr val="bg1"/>
                </a:solidFill>
                <a:latin typeface="+mn-lt"/>
              </a:rPr>
              <a:t/>
            </a:r>
            <a:br>
              <a:rPr lang="en-US" sz="2800" b="1" dirty="0">
                <a:ln w="9525">
                  <a:solidFill>
                    <a:schemeClr val="tx1"/>
                  </a:solidFill>
                </a:ln>
                <a:solidFill>
                  <a:schemeClr val="bg1"/>
                </a:solidFill>
                <a:latin typeface="+mn-lt"/>
              </a:rPr>
            </a:br>
            <a:r>
              <a:rPr lang="en-US" sz="2800" b="1" dirty="0" smtClean="0">
                <a:ln w="9525">
                  <a:solidFill>
                    <a:schemeClr val="tx1"/>
                  </a:solidFill>
                </a:ln>
                <a:solidFill>
                  <a:schemeClr val="bg1"/>
                </a:solidFill>
                <a:latin typeface="+mn-lt"/>
              </a:rPr>
              <a:t> Galatians </a:t>
            </a:r>
            <a:r>
              <a:rPr lang="en-US" sz="2800" b="1" dirty="0" smtClean="0">
                <a:ln w="9525">
                  <a:solidFill>
                    <a:schemeClr val="tx1"/>
                  </a:solidFill>
                </a:ln>
                <a:solidFill>
                  <a:schemeClr val="bg1"/>
                </a:solidFill>
                <a:latin typeface="+mn-lt"/>
              </a:rPr>
              <a:t>3:21-25 ESV</a:t>
            </a:r>
            <a:endParaRPr lang="en-US" sz="2800" dirty="0">
              <a:ln w="9525">
                <a:solidFill>
                  <a:schemeClr val="tx1"/>
                </a:solidFill>
              </a:ln>
              <a:solidFill>
                <a:schemeClr val="bg1"/>
              </a:solidFill>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5175" y="6081487"/>
            <a:ext cx="2820990" cy="829703"/>
          </a:xfrm>
          <a:prstGeom prst="rect">
            <a:avLst/>
          </a:prstGeom>
        </p:spPr>
      </p:pic>
    </p:spTree>
    <p:extLst>
      <p:ext uri="{BB962C8B-B14F-4D97-AF65-F5344CB8AC3E}">
        <p14:creationId xmlns:p14="http://schemas.microsoft.com/office/powerpoint/2010/main" val="37822847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431" y="2634896"/>
            <a:ext cx="11259883" cy="1325563"/>
          </a:xfrm>
        </p:spPr>
        <p:txBody>
          <a:bodyPr>
            <a:noAutofit/>
          </a:bodyPr>
          <a:lstStyle/>
          <a:p>
            <a:pPr algn="ctr"/>
            <a:r>
              <a:rPr lang="en-US" b="1" baseline="30000" dirty="0">
                <a:ln>
                  <a:solidFill>
                    <a:schemeClr val="tx1"/>
                  </a:solidFill>
                </a:ln>
                <a:solidFill>
                  <a:schemeClr val="bg1"/>
                </a:solidFill>
                <a:latin typeface="+mn-lt"/>
              </a:rPr>
              <a:t>22 </a:t>
            </a:r>
            <a:r>
              <a:rPr lang="en-US" b="1" dirty="0">
                <a:ln>
                  <a:solidFill>
                    <a:schemeClr val="tx1"/>
                  </a:solidFill>
                </a:ln>
                <a:solidFill>
                  <a:schemeClr val="bg1"/>
                </a:solidFill>
                <a:latin typeface="+mn-lt"/>
              </a:rPr>
              <a:t>But the scripture imprisoned everything under sin so that the promise could be </a:t>
            </a:r>
            <a:r>
              <a:rPr lang="en-US" b="1" dirty="0">
                <a:ln>
                  <a:solidFill>
                    <a:schemeClr val="tx1"/>
                  </a:solidFill>
                </a:ln>
                <a:solidFill>
                  <a:schemeClr val="bg1"/>
                </a:solidFill>
                <a:effectLst/>
                <a:latin typeface="+mn-lt"/>
              </a:rPr>
              <a:t>given—</a:t>
            </a:r>
            <a:r>
              <a:rPr lang="en-US" b="1" dirty="0">
                <a:ln>
                  <a:solidFill>
                    <a:schemeClr val="tx1"/>
                  </a:solidFill>
                </a:ln>
                <a:solidFill>
                  <a:schemeClr val="bg1"/>
                </a:solidFill>
                <a:effectLst>
                  <a:glow rad="127000">
                    <a:srgbClr val="FF0000"/>
                  </a:glow>
                </a:effectLst>
                <a:latin typeface="+mn-lt"/>
              </a:rPr>
              <a:t>because of the faithfulness of Jesus Christ</a:t>
            </a:r>
            <a:r>
              <a:rPr lang="en-US" b="1" dirty="0">
                <a:ln>
                  <a:solidFill>
                    <a:schemeClr val="tx1"/>
                  </a:solidFill>
                </a:ln>
                <a:solidFill>
                  <a:schemeClr val="bg1"/>
                </a:solidFill>
                <a:latin typeface="+mn-lt"/>
              </a:rPr>
              <a:t>—to those who believe.</a:t>
            </a:r>
            <a:r>
              <a:rPr lang="en-US" dirty="0">
                <a:ln>
                  <a:solidFill>
                    <a:schemeClr val="tx1"/>
                  </a:solidFill>
                </a:ln>
                <a:solidFill>
                  <a:schemeClr val="bg1"/>
                </a:solidFill>
                <a:latin typeface="+mn-lt"/>
              </a:rPr>
              <a:t/>
            </a:r>
            <a:br>
              <a:rPr lang="en-US" dirty="0">
                <a:ln>
                  <a:solidFill>
                    <a:schemeClr val="tx1"/>
                  </a:solidFill>
                </a:ln>
                <a:solidFill>
                  <a:schemeClr val="bg1"/>
                </a:solidFill>
                <a:latin typeface="+mn-lt"/>
              </a:rPr>
            </a:br>
            <a:r>
              <a:rPr lang="en-US" sz="3600" b="1" dirty="0">
                <a:ln w="9525">
                  <a:solidFill>
                    <a:schemeClr val="tx1"/>
                  </a:solidFill>
                </a:ln>
                <a:solidFill>
                  <a:schemeClr val="bg1"/>
                </a:solidFill>
                <a:latin typeface="+mn-lt"/>
              </a:rPr>
              <a:t/>
            </a:r>
            <a:br>
              <a:rPr lang="en-US" sz="3600" b="1" dirty="0">
                <a:ln w="9525">
                  <a:solidFill>
                    <a:schemeClr val="tx1"/>
                  </a:solidFill>
                </a:ln>
                <a:solidFill>
                  <a:schemeClr val="bg1"/>
                </a:solidFill>
                <a:latin typeface="+mn-lt"/>
              </a:rPr>
            </a:br>
            <a:r>
              <a:rPr lang="en-US" sz="3600" b="1" dirty="0" smtClean="0">
                <a:ln w="9525">
                  <a:solidFill>
                    <a:schemeClr val="tx1"/>
                  </a:solidFill>
                </a:ln>
                <a:solidFill>
                  <a:schemeClr val="bg1"/>
                </a:solidFill>
                <a:latin typeface="+mn-lt"/>
              </a:rPr>
              <a:t> Galatians </a:t>
            </a:r>
            <a:r>
              <a:rPr lang="en-US" sz="3600" b="1" dirty="0" smtClean="0">
                <a:ln w="9525">
                  <a:solidFill>
                    <a:schemeClr val="tx1"/>
                  </a:solidFill>
                </a:ln>
                <a:solidFill>
                  <a:schemeClr val="bg1"/>
                </a:solidFill>
                <a:latin typeface="+mn-lt"/>
              </a:rPr>
              <a:t> 3:22 NET</a:t>
            </a:r>
            <a:endParaRPr lang="en-US" sz="3600" dirty="0">
              <a:ln w="9525">
                <a:solidFill>
                  <a:schemeClr val="tx1"/>
                </a:solidFill>
              </a:ln>
              <a:solidFill>
                <a:schemeClr val="bg1"/>
              </a:solidFill>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5175" y="6081487"/>
            <a:ext cx="2820990" cy="829703"/>
          </a:xfrm>
          <a:prstGeom prst="rect">
            <a:avLst/>
          </a:prstGeom>
        </p:spPr>
      </p:pic>
    </p:spTree>
    <p:extLst>
      <p:ext uri="{BB962C8B-B14F-4D97-AF65-F5344CB8AC3E}">
        <p14:creationId xmlns:p14="http://schemas.microsoft.com/office/powerpoint/2010/main" val="25508330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39062"/>
            <a:ext cx="10515600" cy="1325563"/>
          </a:xfrm>
        </p:spPr>
        <p:txBody>
          <a:bodyPr>
            <a:normAutofit fontScale="90000"/>
          </a:bodyPr>
          <a:lstStyle/>
          <a:p>
            <a:pPr algn="ctr"/>
            <a:r>
              <a:rPr lang="en-US" b="1" baseline="30000" dirty="0">
                <a:ln>
                  <a:solidFill>
                    <a:schemeClr val="tx1"/>
                  </a:solidFill>
                </a:ln>
                <a:solidFill>
                  <a:schemeClr val="bg1"/>
                </a:solidFill>
                <a:latin typeface="+mn-lt"/>
              </a:rPr>
              <a:t>17 </a:t>
            </a:r>
            <a:r>
              <a:rPr lang="en-US" b="1" dirty="0">
                <a:ln>
                  <a:solidFill>
                    <a:schemeClr val="tx1"/>
                  </a:solidFill>
                </a:ln>
                <a:solidFill>
                  <a:schemeClr val="bg1"/>
                </a:solidFill>
                <a:latin typeface="+mn-lt"/>
              </a:rPr>
              <a:t>“Do not think that I have come to abolish the Law or the Prophets; I have not come to abolish them but to </a:t>
            </a:r>
            <a:r>
              <a:rPr lang="en-US" b="1" dirty="0">
                <a:ln>
                  <a:solidFill>
                    <a:schemeClr val="tx1"/>
                  </a:solidFill>
                </a:ln>
                <a:solidFill>
                  <a:schemeClr val="bg1"/>
                </a:solidFill>
                <a:effectLst>
                  <a:glow rad="127000">
                    <a:srgbClr val="FF0000"/>
                  </a:glow>
                </a:effectLst>
                <a:latin typeface="+mn-lt"/>
              </a:rPr>
              <a:t>fulfill</a:t>
            </a:r>
            <a:r>
              <a:rPr lang="en-US" b="1" dirty="0">
                <a:ln>
                  <a:solidFill>
                    <a:schemeClr val="tx1"/>
                  </a:solidFill>
                </a:ln>
                <a:solidFill>
                  <a:schemeClr val="bg1"/>
                </a:solidFill>
                <a:latin typeface="+mn-lt"/>
              </a:rPr>
              <a:t> them.</a:t>
            </a:r>
            <a:r>
              <a:rPr lang="en-US" dirty="0">
                <a:ln>
                  <a:solidFill>
                    <a:schemeClr val="tx1"/>
                  </a:solidFill>
                </a:ln>
                <a:solidFill>
                  <a:schemeClr val="bg1"/>
                </a:solidFill>
                <a:latin typeface="+mn-lt"/>
              </a:rPr>
              <a:t/>
            </a:r>
            <a:br>
              <a:rPr lang="en-US" dirty="0">
                <a:ln>
                  <a:solidFill>
                    <a:schemeClr val="tx1"/>
                  </a:solidFill>
                </a:ln>
                <a:solidFill>
                  <a:schemeClr val="bg1"/>
                </a:solidFill>
                <a:latin typeface="+mn-lt"/>
              </a:rPr>
            </a:br>
            <a:r>
              <a:rPr lang="en-US" sz="3600" b="1" dirty="0">
                <a:ln w="9525">
                  <a:solidFill>
                    <a:schemeClr val="tx1"/>
                  </a:solidFill>
                </a:ln>
                <a:solidFill>
                  <a:schemeClr val="bg1"/>
                </a:solidFill>
                <a:latin typeface="+mn-lt"/>
              </a:rPr>
              <a:t/>
            </a:r>
            <a:br>
              <a:rPr lang="en-US" sz="3600" b="1" dirty="0">
                <a:ln w="9525">
                  <a:solidFill>
                    <a:schemeClr val="tx1"/>
                  </a:solidFill>
                </a:ln>
                <a:solidFill>
                  <a:schemeClr val="bg1"/>
                </a:solidFill>
                <a:latin typeface="+mn-lt"/>
              </a:rPr>
            </a:br>
            <a:r>
              <a:rPr lang="en-US" sz="3600" b="1" dirty="0" smtClean="0">
                <a:ln w="9525">
                  <a:solidFill>
                    <a:schemeClr val="tx1"/>
                  </a:solidFill>
                </a:ln>
                <a:solidFill>
                  <a:schemeClr val="bg1"/>
                </a:solidFill>
                <a:latin typeface="+mn-lt"/>
              </a:rPr>
              <a:t> </a:t>
            </a:r>
            <a:r>
              <a:rPr lang="en-US" sz="3600" b="1" dirty="0" smtClean="0">
                <a:ln w="9525">
                  <a:solidFill>
                    <a:schemeClr val="tx1"/>
                  </a:solidFill>
                </a:ln>
                <a:solidFill>
                  <a:schemeClr val="bg1"/>
                </a:solidFill>
                <a:latin typeface="+mn-lt"/>
              </a:rPr>
              <a:t>Matthew 5:17 ESV</a:t>
            </a:r>
            <a:endParaRPr lang="en-US" sz="3600" dirty="0">
              <a:ln w="9525">
                <a:solidFill>
                  <a:schemeClr val="tx1"/>
                </a:solidFill>
              </a:ln>
              <a:solidFill>
                <a:schemeClr val="bg1"/>
              </a:solidFill>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5175" y="6081487"/>
            <a:ext cx="2820990" cy="829703"/>
          </a:xfrm>
          <a:prstGeom prst="rect">
            <a:avLst/>
          </a:prstGeom>
        </p:spPr>
      </p:pic>
    </p:spTree>
    <p:extLst>
      <p:ext uri="{BB962C8B-B14F-4D97-AF65-F5344CB8AC3E}">
        <p14:creationId xmlns:p14="http://schemas.microsoft.com/office/powerpoint/2010/main" val="40039150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93" y="2634896"/>
            <a:ext cx="11672047" cy="1325563"/>
          </a:xfrm>
        </p:spPr>
        <p:txBody>
          <a:bodyPr>
            <a:noAutofit/>
          </a:bodyPr>
          <a:lstStyle/>
          <a:p>
            <a:pPr algn="ctr"/>
            <a:r>
              <a:rPr lang="en-US" sz="3600" b="1" baseline="30000" dirty="0">
                <a:ln>
                  <a:solidFill>
                    <a:schemeClr val="tx1"/>
                  </a:solidFill>
                </a:ln>
                <a:solidFill>
                  <a:schemeClr val="bg1"/>
                </a:solidFill>
                <a:latin typeface="+mn-lt"/>
              </a:rPr>
              <a:t>21 </a:t>
            </a:r>
            <a:r>
              <a:rPr lang="en-US" sz="3600" b="1" dirty="0">
                <a:ln>
                  <a:solidFill>
                    <a:schemeClr val="tx1"/>
                  </a:solidFill>
                </a:ln>
                <a:solidFill>
                  <a:schemeClr val="bg1"/>
                </a:solidFill>
                <a:latin typeface="+mn-lt"/>
              </a:rPr>
              <a:t>Is the law then contrary to the promises of God? Certainly not! For if a law had been given that could give life, then righteousness would indeed be by the law.  </a:t>
            </a:r>
            <a:r>
              <a:rPr lang="en-US" sz="3600" b="1" baseline="30000" dirty="0">
                <a:ln>
                  <a:solidFill>
                    <a:schemeClr val="tx1"/>
                  </a:solidFill>
                </a:ln>
                <a:solidFill>
                  <a:schemeClr val="bg1"/>
                </a:solidFill>
                <a:latin typeface="+mn-lt"/>
              </a:rPr>
              <a:t>22 </a:t>
            </a:r>
            <a:r>
              <a:rPr lang="en-US" sz="3600" b="1" dirty="0">
                <a:ln>
                  <a:solidFill>
                    <a:schemeClr val="tx1"/>
                  </a:solidFill>
                </a:ln>
                <a:solidFill>
                  <a:schemeClr val="bg1"/>
                </a:solidFill>
                <a:latin typeface="+mn-lt"/>
              </a:rPr>
              <a:t>But the Scripture imprisoned everything under sin, so that the promise by faith in Jesus Christ might be given to those who believe.   </a:t>
            </a:r>
            <a:r>
              <a:rPr lang="en-US" sz="3600" b="1" baseline="30000" dirty="0">
                <a:ln>
                  <a:solidFill>
                    <a:schemeClr val="tx1"/>
                  </a:solidFill>
                </a:ln>
                <a:solidFill>
                  <a:schemeClr val="bg1"/>
                </a:solidFill>
                <a:effectLst>
                  <a:glow rad="127000">
                    <a:srgbClr val="FF0000">
                      <a:alpha val="70000"/>
                    </a:srgbClr>
                  </a:glow>
                </a:effectLst>
                <a:latin typeface="+mn-lt"/>
              </a:rPr>
              <a:t>23 </a:t>
            </a:r>
            <a:r>
              <a:rPr lang="en-US" sz="3600" b="1" dirty="0">
                <a:ln>
                  <a:solidFill>
                    <a:schemeClr val="tx1"/>
                  </a:solidFill>
                </a:ln>
                <a:solidFill>
                  <a:schemeClr val="bg1"/>
                </a:solidFill>
                <a:effectLst>
                  <a:glow rad="127000">
                    <a:srgbClr val="FF0000">
                      <a:alpha val="70000"/>
                    </a:srgbClr>
                  </a:glow>
                </a:effectLst>
                <a:latin typeface="+mn-lt"/>
              </a:rPr>
              <a:t>Now before faith came, we were held captive under the law, imprisoned until the coming faith would be revealed.  </a:t>
            </a:r>
            <a:r>
              <a:rPr lang="en-US" sz="3600" b="1" baseline="30000" dirty="0">
                <a:ln>
                  <a:solidFill>
                    <a:schemeClr val="tx1"/>
                  </a:solidFill>
                </a:ln>
                <a:solidFill>
                  <a:schemeClr val="bg1"/>
                </a:solidFill>
                <a:effectLst>
                  <a:glow rad="127000">
                    <a:srgbClr val="FF0000">
                      <a:alpha val="70000"/>
                    </a:srgbClr>
                  </a:glow>
                </a:effectLst>
                <a:latin typeface="+mn-lt"/>
              </a:rPr>
              <a:t>24 </a:t>
            </a:r>
            <a:r>
              <a:rPr lang="en-US" sz="3600" b="1" dirty="0">
                <a:ln>
                  <a:solidFill>
                    <a:schemeClr val="tx1"/>
                  </a:solidFill>
                </a:ln>
                <a:solidFill>
                  <a:schemeClr val="bg1"/>
                </a:solidFill>
                <a:effectLst>
                  <a:glow rad="127000">
                    <a:srgbClr val="FF0000">
                      <a:alpha val="70000"/>
                    </a:srgbClr>
                  </a:glow>
                </a:effectLst>
                <a:latin typeface="+mn-lt"/>
              </a:rPr>
              <a:t>So then, the law was our guardian until Christ came, in order that we might be justified by faith.  </a:t>
            </a:r>
            <a:r>
              <a:rPr lang="en-US" sz="3600" b="1" baseline="30000" dirty="0">
                <a:ln>
                  <a:solidFill>
                    <a:schemeClr val="tx1"/>
                  </a:solidFill>
                </a:ln>
                <a:solidFill>
                  <a:schemeClr val="bg1"/>
                </a:solidFill>
                <a:effectLst>
                  <a:glow rad="127000">
                    <a:srgbClr val="FF0000">
                      <a:alpha val="70000"/>
                    </a:srgbClr>
                  </a:glow>
                </a:effectLst>
                <a:latin typeface="+mn-lt"/>
              </a:rPr>
              <a:t>25 </a:t>
            </a:r>
            <a:r>
              <a:rPr lang="en-US" sz="3600" b="1" dirty="0">
                <a:ln>
                  <a:solidFill>
                    <a:schemeClr val="tx1"/>
                  </a:solidFill>
                </a:ln>
                <a:solidFill>
                  <a:schemeClr val="bg1"/>
                </a:solidFill>
                <a:effectLst>
                  <a:glow rad="127000">
                    <a:srgbClr val="FF0000">
                      <a:alpha val="70000"/>
                    </a:srgbClr>
                  </a:glow>
                </a:effectLst>
                <a:latin typeface="+mn-lt"/>
              </a:rPr>
              <a:t>But now that faith has come, we are no longer under a guardian</a:t>
            </a:r>
            <a:r>
              <a:rPr lang="en-US" sz="3600" dirty="0">
                <a:ln>
                  <a:solidFill>
                    <a:schemeClr val="tx1"/>
                  </a:solidFill>
                </a:ln>
                <a:solidFill>
                  <a:schemeClr val="bg1"/>
                </a:solidFill>
                <a:effectLst>
                  <a:glow rad="127000">
                    <a:srgbClr val="FF0000">
                      <a:alpha val="70000"/>
                    </a:srgbClr>
                  </a:glow>
                </a:effectLst>
                <a:latin typeface="+mn-lt"/>
              </a:rPr>
              <a:t/>
            </a:r>
            <a:br>
              <a:rPr lang="en-US" sz="3600" dirty="0">
                <a:ln>
                  <a:solidFill>
                    <a:schemeClr val="tx1"/>
                  </a:solidFill>
                </a:ln>
                <a:solidFill>
                  <a:schemeClr val="bg1"/>
                </a:solidFill>
                <a:effectLst>
                  <a:glow rad="127000">
                    <a:srgbClr val="FF0000">
                      <a:alpha val="70000"/>
                    </a:srgbClr>
                  </a:glow>
                </a:effectLst>
                <a:latin typeface="+mn-lt"/>
              </a:rPr>
            </a:br>
            <a:r>
              <a:rPr lang="en-US" sz="2800" b="1" dirty="0">
                <a:ln w="9525">
                  <a:solidFill>
                    <a:schemeClr val="tx1"/>
                  </a:solidFill>
                </a:ln>
                <a:solidFill>
                  <a:schemeClr val="bg1"/>
                </a:solidFill>
                <a:effectLst>
                  <a:glow rad="127000">
                    <a:srgbClr val="FF0000">
                      <a:alpha val="70000"/>
                    </a:srgbClr>
                  </a:glow>
                </a:effectLst>
                <a:latin typeface="+mn-lt"/>
              </a:rPr>
              <a:t/>
            </a:r>
            <a:br>
              <a:rPr lang="en-US" sz="2800" b="1" dirty="0">
                <a:ln w="9525">
                  <a:solidFill>
                    <a:schemeClr val="tx1"/>
                  </a:solidFill>
                </a:ln>
                <a:solidFill>
                  <a:schemeClr val="bg1"/>
                </a:solidFill>
                <a:effectLst>
                  <a:glow rad="127000">
                    <a:srgbClr val="FF0000">
                      <a:alpha val="70000"/>
                    </a:srgbClr>
                  </a:glow>
                </a:effectLst>
                <a:latin typeface="+mn-lt"/>
              </a:rPr>
            </a:br>
            <a:r>
              <a:rPr lang="en-US" sz="2800" b="1" dirty="0" smtClean="0">
                <a:ln w="9525">
                  <a:solidFill>
                    <a:schemeClr val="tx1"/>
                  </a:solidFill>
                </a:ln>
                <a:solidFill>
                  <a:schemeClr val="bg1"/>
                </a:solidFill>
                <a:latin typeface="+mn-lt"/>
              </a:rPr>
              <a:t> Galatians </a:t>
            </a:r>
            <a:r>
              <a:rPr lang="en-US" sz="2800" b="1" dirty="0" smtClean="0">
                <a:ln w="9525">
                  <a:solidFill>
                    <a:schemeClr val="tx1"/>
                  </a:solidFill>
                </a:ln>
                <a:solidFill>
                  <a:schemeClr val="bg1"/>
                </a:solidFill>
                <a:latin typeface="+mn-lt"/>
              </a:rPr>
              <a:t>3:21-25 ESV</a:t>
            </a:r>
            <a:endParaRPr lang="en-US" sz="2800" dirty="0">
              <a:ln w="9525">
                <a:solidFill>
                  <a:schemeClr val="tx1"/>
                </a:solidFill>
              </a:ln>
              <a:solidFill>
                <a:schemeClr val="bg1"/>
              </a:solidFill>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5175" y="6081487"/>
            <a:ext cx="2820990" cy="829703"/>
          </a:xfrm>
          <a:prstGeom prst="rect">
            <a:avLst/>
          </a:prstGeom>
        </p:spPr>
      </p:pic>
    </p:spTree>
    <p:extLst>
      <p:ext uri="{BB962C8B-B14F-4D97-AF65-F5344CB8AC3E}">
        <p14:creationId xmlns:p14="http://schemas.microsoft.com/office/powerpoint/2010/main" val="5291037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93" y="2634896"/>
            <a:ext cx="11672047" cy="1325563"/>
          </a:xfrm>
        </p:spPr>
        <p:txBody>
          <a:bodyPr>
            <a:noAutofit/>
          </a:bodyPr>
          <a:lstStyle/>
          <a:p>
            <a:pPr algn="ctr"/>
            <a:r>
              <a:rPr lang="en-US" sz="4000" dirty="0">
                <a:ln>
                  <a:solidFill>
                    <a:schemeClr val="tx1"/>
                  </a:solidFill>
                </a:ln>
                <a:solidFill>
                  <a:schemeClr val="bg1"/>
                </a:solidFill>
                <a:latin typeface="+mn-lt"/>
              </a:rPr>
              <a:t> </a:t>
            </a:r>
            <a:r>
              <a:rPr lang="en-US" sz="4000" b="1" baseline="30000" dirty="0">
                <a:ln>
                  <a:solidFill>
                    <a:schemeClr val="tx1"/>
                  </a:solidFill>
                </a:ln>
                <a:solidFill>
                  <a:schemeClr val="bg1"/>
                </a:solidFill>
                <a:latin typeface="+mn-lt"/>
              </a:rPr>
              <a:t>26 </a:t>
            </a:r>
            <a:r>
              <a:rPr lang="en-US" sz="4000" b="1" dirty="0">
                <a:ln>
                  <a:solidFill>
                    <a:schemeClr val="tx1"/>
                  </a:solidFill>
                </a:ln>
                <a:solidFill>
                  <a:schemeClr val="bg1"/>
                </a:solidFill>
                <a:latin typeface="+mn-lt"/>
              </a:rPr>
              <a:t>for in Christ Jesus you are all sons of God, through faith.  </a:t>
            </a:r>
            <a:r>
              <a:rPr lang="en-US" sz="4000" b="1" baseline="30000" dirty="0">
                <a:ln>
                  <a:solidFill>
                    <a:schemeClr val="tx1"/>
                  </a:solidFill>
                </a:ln>
                <a:solidFill>
                  <a:schemeClr val="bg1"/>
                </a:solidFill>
                <a:latin typeface="+mn-lt"/>
              </a:rPr>
              <a:t>27 </a:t>
            </a:r>
            <a:r>
              <a:rPr lang="en-US" sz="4000" b="1" dirty="0">
                <a:ln>
                  <a:solidFill>
                    <a:schemeClr val="tx1"/>
                  </a:solidFill>
                </a:ln>
                <a:solidFill>
                  <a:schemeClr val="bg1"/>
                </a:solidFill>
                <a:latin typeface="+mn-lt"/>
              </a:rPr>
              <a:t>For as many of you as were baptized into Christ have put on Christ.  </a:t>
            </a:r>
            <a:r>
              <a:rPr lang="en-US" sz="4000" b="1" baseline="30000" dirty="0">
                <a:ln>
                  <a:solidFill>
                    <a:schemeClr val="tx1"/>
                  </a:solidFill>
                </a:ln>
                <a:solidFill>
                  <a:schemeClr val="bg1"/>
                </a:solidFill>
                <a:latin typeface="+mn-lt"/>
              </a:rPr>
              <a:t>28 </a:t>
            </a:r>
            <a:r>
              <a:rPr lang="en-US" sz="4000" b="1" dirty="0">
                <a:ln>
                  <a:solidFill>
                    <a:schemeClr val="tx1"/>
                  </a:solidFill>
                </a:ln>
                <a:solidFill>
                  <a:schemeClr val="bg1"/>
                </a:solidFill>
                <a:latin typeface="+mn-lt"/>
              </a:rPr>
              <a:t>There is neither Jew nor Greek, there is neither slave nor free, there is no male and female, for you are all one in Christ Jesus.  </a:t>
            </a:r>
            <a:r>
              <a:rPr lang="en-US" sz="4000" b="1" baseline="30000" dirty="0">
                <a:ln>
                  <a:solidFill>
                    <a:schemeClr val="tx1"/>
                  </a:solidFill>
                </a:ln>
                <a:solidFill>
                  <a:schemeClr val="bg1"/>
                </a:solidFill>
                <a:latin typeface="+mn-lt"/>
              </a:rPr>
              <a:t>29 </a:t>
            </a:r>
            <a:r>
              <a:rPr lang="en-US" sz="4000" b="1" dirty="0">
                <a:ln>
                  <a:solidFill>
                    <a:schemeClr val="tx1"/>
                  </a:solidFill>
                </a:ln>
                <a:solidFill>
                  <a:schemeClr val="bg1"/>
                </a:solidFill>
                <a:latin typeface="+mn-lt"/>
              </a:rPr>
              <a:t>And if you are Christ's, then you are Abraham's offspring, heirs according to promise.</a:t>
            </a:r>
            <a:r>
              <a:rPr lang="en-US" sz="4000" dirty="0">
                <a:ln>
                  <a:solidFill>
                    <a:schemeClr val="tx1"/>
                  </a:solidFill>
                </a:ln>
                <a:solidFill>
                  <a:schemeClr val="bg1"/>
                </a:solidFill>
                <a:effectLst>
                  <a:glow rad="127000">
                    <a:srgbClr val="FF0000">
                      <a:alpha val="70000"/>
                    </a:srgbClr>
                  </a:glow>
                </a:effectLst>
                <a:latin typeface="+mn-lt"/>
              </a:rPr>
              <a:t/>
            </a:r>
            <a:br>
              <a:rPr lang="en-US" sz="4000" dirty="0">
                <a:ln>
                  <a:solidFill>
                    <a:schemeClr val="tx1"/>
                  </a:solidFill>
                </a:ln>
                <a:solidFill>
                  <a:schemeClr val="bg1"/>
                </a:solidFill>
                <a:effectLst>
                  <a:glow rad="127000">
                    <a:srgbClr val="FF0000">
                      <a:alpha val="70000"/>
                    </a:srgbClr>
                  </a:glow>
                </a:effectLst>
                <a:latin typeface="+mn-lt"/>
              </a:rPr>
            </a:br>
            <a:r>
              <a:rPr lang="en-US" sz="3200" b="1" dirty="0">
                <a:ln w="9525">
                  <a:solidFill>
                    <a:schemeClr val="tx1"/>
                  </a:solidFill>
                </a:ln>
                <a:solidFill>
                  <a:schemeClr val="bg1"/>
                </a:solidFill>
                <a:effectLst>
                  <a:glow rad="127000">
                    <a:srgbClr val="FF0000">
                      <a:alpha val="70000"/>
                    </a:srgbClr>
                  </a:glow>
                </a:effectLst>
                <a:latin typeface="+mn-lt"/>
              </a:rPr>
              <a:t/>
            </a:r>
            <a:br>
              <a:rPr lang="en-US" sz="3200" b="1" dirty="0">
                <a:ln w="9525">
                  <a:solidFill>
                    <a:schemeClr val="tx1"/>
                  </a:solidFill>
                </a:ln>
                <a:solidFill>
                  <a:schemeClr val="bg1"/>
                </a:solidFill>
                <a:effectLst>
                  <a:glow rad="127000">
                    <a:srgbClr val="FF0000">
                      <a:alpha val="70000"/>
                    </a:srgbClr>
                  </a:glow>
                </a:effectLst>
                <a:latin typeface="+mn-lt"/>
              </a:rPr>
            </a:br>
            <a:r>
              <a:rPr lang="en-US" sz="3200" b="1" dirty="0" smtClean="0">
                <a:ln w="9525">
                  <a:solidFill>
                    <a:schemeClr val="tx1"/>
                  </a:solidFill>
                </a:ln>
                <a:solidFill>
                  <a:schemeClr val="bg1"/>
                </a:solidFill>
                <a:latin typeface="+mn-lt"/>
              </a:rPr>
              <a:t> Galatians </a:t>
            </a:r>
            <a:r>
              <a:rPr lang="en-US" sz="3200" b="1" dirty="0" smtClean="0">
                <a:ln w="9525">
                  <a:solidFill>
                    <a:schemeClr val="tx1"/>
                  </a:solidFill>
                </a:ln>
                <a:solidFill>
                  <a:schemeClr val="bg1"/>
                </a:solidFill>
                <a:latin typeface="+mn-lt"/>
              </a:rPr>
              <a:t>3:26-29 ESV</a:t>
            </a:r>
            <a:endParaRPr lang="en-US" sz="3200" dirty="0">
              <a:ln w="9525">
                <a:solidFill>
                  <a:schemeClr val="tx1"/>
                </a:solidFill>
              </a:ln>
              <a:solidFill>
                <a:schemeClr val="bg1"/>
              </a:solidFill>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5175" y="6081487"/>
            <a:ext cx="2820990" cy="829703"/>
          </a:xfrm>
          <a:prstGeom prst="rect">
            <a:avLst/>
          </a:prstGeom>
        </p:spPr>
      </p:pic>
    </p:spTree>
    <p:extLst>
      <p:ext uri="{BB962C8B-B14F-4D97-AF65-F5344CB8AC3E}">
        <p14:creationId xmlns:p14="http://schemas.microsoft.com/office/powerpoint/2010/main" val="188795682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TotalTime>
  <Words>43</Words>
  <Application>Microsoft Office PowerPoint</Application>
  <PresentationFormat>Widescreen</PresentationFormat>
  <Paragraphs>18</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Arial Black</vt:lpstr>
      <vt:lpstr>Calibri</vt:lpstr>
      <vt:lpstr>Calibri Light</vt:lpstr>
      <vt:lpstr>Office Theme</vt:lpstr>
      <vt:lpstr>PowerPoint Presentation</vt:lpstr>
      <vt:lpstr>PowerPoint Presentation</vt:lpstr>
      <vt:lpstr>15 To give a human example, brothers: even with a man-made covenant, no one annuls it or adds to it once it has been ratified.   Galatians 3:15 ESV</vt:lpstr>
      <vt:lpstr>16 Now the promises were made to Abraham and to his offspring. It does not say, “And to offsprings,” referring to many, but referring to one, “And to your offspring,” who is Christ. 17 This is what I mean: the law, which came 430 years afterward, does not annul a covenant previously ratified by God, so as to make the promise void.   Galatians 3:16-17 ESV</vt:lpstr>
      <vt:lpstr>18 For if the inheritance comes by the law, it no longer comes by promise; but God gave it to Abraham by a promise.   Galatians 3:18 ESV</vt:lpstr>
      <vt:lpstr>19 Why then the law? It was added because of transgressions…   Galatians 3:19a ESV</vt:lpstr>
      <vt:lpstr>19 Why then the law? It was added because of transgressions, until the offspring should come to whom the promise had been made, and it was put in place through angels by an intermediary.   Galatians 3:19 ESV</vt:lpstr>
      <vt:lpstr>21 Is the law then contrary to the promises of God? Certainly not! For if a law had been given that could give life, then righteousness would indeed be by the law.  22 But the Scripture imprisoned everything under sin, so that the promise by faith in Jesus Christ might be given to those who believe.   23 Now before faith came, we were held captive under the law, imprisoned until the coming faith would be revealed.  24 So then, the law was our guardian until Christ came, in order that we might be justified by faith.  25 But now that faith has come, we are no longer under a guardian   Galatians 3:21-25 ESV</vt:lpstr>
      <vt:lpstr>I was once alive apart from the law, but when the commandment came, sin came alive and I died.   Romans 7:9 ESV</vt:lpstr>
      <vt:lpstr>21 Is the law then contrary to the promises of God? Certainly not! For if a law had been given that could give life, then righteousness would indeed be by the law.  22 But the Scripture imprisoned everything under sin, so that the promise by faith in Jesus Christ might be given to those who believe.   23 Now before faith came, we were held captive under the law, imprisoned until the coming faith would be revealed.  24 So then, the law was our guardian until Christ came, in order that we might be justified by faith.  25 But now that faith has come, we are no longer under a guardian   Galatians 3:21-25 ESV</vt:lpstr>
      <vt:lpstr>22 But the scripture imprisoned everything under sin so that the promise could be given—because of the faithfulness of Jesus Christ—to those who believe.   Galatians  3:22 NET</vt:lpstr>
      <vt:lpstr>17 “Do not think that I have come to abolish the Law or the Prophets; I have not come to abolish them but to fulfill them.   Matthew 5:17 ESV</vt:lpstr>
      <vt:lpstr>21 Is the law then contrary to the promises of God? Certainly not! For if a law had been given that could give life, then righteousness would indeed be by the law.  22 But the Scripture imprisoned everything under sin, so that the promise by faith in Jesus Christ might be given to those who believe.   23 Now before faith came, we were held captive under the law, imprisoned until the coming faith would be revealed.  24 So then, the law was our guardian until Christ came, in order that we might be justified by faith.  25 But now that faith has come, we are no longer under a guardian   Galatians 3:21-25 ESV</vt:lpstr>
      <vt:lpstr> 26 for in Christ Jesus you are all sons of God, through faith.  27 For as many of you as were baptized into Christ have put on Christ.  28 There is neither Jew nor Greek, there is neither slave nor free, there is no male and female, for you are all one in Christ Jesus.  29 And if you are Christ's, then you are Abraham's offspring, heirs according to promise.   Galatians 3:26-29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9</cp:revision>
  <dcterms:created xsi:type="dcterms:W3CDTF">2019-05-05T08:41:55Z</dcterms:created>
  <dcterms:modified xsi:type="dcterms:W3CDTF">2019-05-12T09:55:35Z</dcterms:modified>
</cp:coreProperties>
</file>