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3" r:id="rId8"/>
    <p:sldId id="264" r:id="rId9"/>
    <p:sldId id="265" r:id="rId10"/>
    <p:sldId id="266" r:id="rId11"/>
    <p:sldId id="267" r:id="rId12"/>
    <p:sldId id="268" r:id="rId13"/>
    <p:sldId id="271"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808"/>
    <a:srgbClr val="C13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4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1620536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32045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AB9659-9692-4A9B-A0A6-67AE3B701835}" type="datetimeFigureOut">
              <a:rPr lang="en-US" smtClean="0"/>
              <a:t>8/4/2019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93033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AB9659-9692-4A9B-A0A6-67AE3B701835}" type="datetimeFigureOut">
              <a:rPr lang="en-US" smtClean="0"/>
              <a:t>8/4/2019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67907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AB9659-9692-4A9B-A0A6-67AE3B701835}" type="datetimeFigureOut">
              <a:rPr lang="en-US" smtClean="0"/>
              <a:t>8/4/2019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917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AB9659-9692-4A9B-A0A6-67AE3B701835}" type="datetimeFigureOut">
              <a:rPr lang="en-US" smtClean="0"/>
              <a:t>8/4/2019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38351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B9659-9692-4A9B-A0A6-67AE3B701835}" type="datetimeFigureOut">
              <a:rPr lang="en-US" smtClean="0"/>
              <a:t>8/4/2019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27374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8/4/2019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61196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B9659-9692-4A9B-A0A6-67AE3B701835}" type="datetimeFigureOut">
              <a:rPr lang="en-US" smtClean="0"/>
              <a:t>8/4/2019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7556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4231979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B9659-9692-4A9B-A0A6-67AE3B701835}" type="datetimeFigureOut">
              <a:rPr lang="en-US" smtClean="0"/>
              <a:t>8/4/2019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6A704-AA3B-4970-9202-4386C911D108}" type="slidenum">
              <a:rPr lang="en-US" smtClean="0"/>
              <a:t>‹#›</a:t>
            </a:fld>
            <a:endParaRPr lang="en-US"/>
          </a:p>
        </p:txBody>
      </p:sp>
    </p:spTree>
    <p:extLst>
      <p:ext uri="{BB962C8B-B14F-4D97-AF65-F5344CB8AC3E}">
        <p14:creationId xmlns:p14="http://schemas.microsoft.com/office/powerpoint/2010/main" val="332454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AB9659-9692-4A9B-A0A6-67AE3B701835}" type="datetimeFigureOut">
              <a:rPr lang="en-US" smtClean="0"/>
              <a:t>8/4/2019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6A704-AA3B-4970-9202-4386C911D108}" type="slidenum">
              <a:rPr lang="en-US" smtClean="0"/>
              <a:t>‹#›</a:t>
            </a:fld>
            <a:endParaRPr lang="en-US"/>
          </a:p>
        </p:txBody>
      </p:sp>
    </p:spTree>
    <p:extLst>
      <p:ext uri="{BB962C8B-B14F-4D97-AF65-F5344CB8AC3E}">
        <p14:creationId xmlns:p14="http://schemas.microsoft.com/office/powerpoint/2010/main" val="237318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086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rmAutofit fontScale="90000"/>
          </a:bodyPr>
          <a:lstStyle/>
          <a:p>
            <a:pPr algn="ctr"/>
            <a:r>
              <a:rPr lang="en-US" sz="5300" b="1" baseline="30000" dirty="0">
                <a:effectLst>
                  <a:outerShdw blurRad="38100" dist="38100" dir="2700000" algn="tl">
                    <a:srgbClr val="000000">
                      <a:alpha val="43137"/>
                    </a:srgbClr>
                  </a:outerShdw>
                </a:effectLst>
                <a:latin typeface="+mn-lt"/>
              </a:rPr>
              <a:t>22 </a:t>
            </a:r>
            <a:r>
              <a:rPr lang="en-US" sz="5300" b="1" dirty="0">
                <a:effectLst>
                  <a:outerShdw blurRad="38100" dist="38100" dir="2700000" algn="tl">
                    <a:srgbClr val="000000">
                      <a:alpha val="43137"/>
                    </a:srgbClr>
                  </a:outerShdw>
                </a:effectLst>
                <a:latin typeface="+mn-lt"/>
              </a:rPr>
              <a:t>But the fruit of the Spirit is love, joy, peace, patience, kindness, goodness, faithfulness, </a:t>
            </a:r>
            <a:r>
              <a:rPr lang="en-US" sz="5300" b="1" baseline="30000" dirty="0">
                <a:effectLst>
                  <a:outerShdw blurRad="38100" dist="38100" dir="2700000" algn="tl">
                    <a:srgbClr val="000000">
                      <a:alpha val="43137"/>
                    </a:srgbClr>
                  </a:outerShdw>
                </a:effectLst>
                <a:latin typeface="+mn-lt"/>
              </a:rPr>
              <a:t>23 </a:t>
            </a:r>
            <a:r>
              <a:rPr lang="en-US" sz="5300" b="1" dirty="0">
                <a:effectLst>
                  <a:outerShdw blurRad="38100" dist="38100" dir="2700000" algn="tl">
                    <a:srgbClr val="000000">
                      <a:alpha val="43137"/>
                    </a:srgbClr>
                  </a:outerShdw>
                </a:effectLst>
                <a:latin typeface="+mn-lt"/>
              </a:rPr>
              <a:t>gentleness, self-control; against such things there is no law.  </a:t>
            </a:r>
            <a:r>
              <a:rPr lang="en-US" b="1" dirty="0" smtClean="0">
                <a:effectLst>
                  <a:outerShdw blurRad="38100" dist="38100" dir="2700000" algn="tl">
                    <a:srgbClr val="000000">
                      <a:alpha val="43137"/>
                    </a:srgbClr>
                  </a:outerShdw>
                </a:effectLst>
                <a:latin typeface="+mn-lt"/>
              </a:rPr>
              <a:t/>
            </a:r>
            <a:br>
              <a:rPr lang="en-US" b="1" dirty="0" smtClean="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5:22-23 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718231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smtClean="0">
                <a:effectLst>
                  <a:outerShdw blurRad="38100" dist="38100" dir="2700000" algn="tl">
                    <a:srgbClr val="000000">
                      <a:alpha val="43137"/>
                    </a:srgbClr>
                  </a:outerShdw>
                </a:effectLst>
                <a:latin typeface="+mn-lt"/>
              </a:rPr>
              <a:t>19</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We love because he first loved us.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1 John 4:19 </a:t>
            </a:r>
            <a:r>
              <a:rPr lang="en-US" sz="3600" b="1" dirty="0" smtClean="0">
                <a:effectLst>
                  <a:outerShdw blurRad="38100" dist="38100" dir="2700000" algn="tl">
                    <a:srgbClr val="000000">
                      <a:alpha val="43137"/>
                    </a:srgbClr>
                  </a:outerShdw>
                </a:effectLst>
                <a:latin typeface="+mn-lt"/>
              </a:rPr>
              <a:t>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711652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3200" dirty="0">
                <a:effectLst>
                  <a:outerShdw blurRad="38100" dist="38100" dir="2700000" algn="tl">
                    <a:srgbClr val="000000">
                      <a:alpha val="43137"/>
                    </a:srgbClr>
                  </a:outerShdw>
                </a:effectLst>
              </a:rPr>
              <a:t>1 John 4:7-8 ESV - </a:t>
            </a:r>
            <a:r>
              <a:rPr lang="en-US" sz="3200" b="1" baseline="30000" dirty="0">
                <a:effectLst>
                  <a:outerShdw blurRad="38100" dist="38100" dir="2700000" algn="tl">
                    <a:srgbClr val="000000">
                      <a:alpha val="43137"/>
                    </a:srgbClr>
                  </a:outerShdw>
                </a:effectLst>
              </a:rPr>
              <a:t>7 </a:t>
            </a:r>
            <a:r>
              <a:rPr lang="en-US" sz="3200" b="1" dirty="0">
                <a:effectLst>
                  <a:outerShdw blurRad="38100" dist="38100" dir="2700000" algn="tl">
                    <a:srgbClr val="000000">
                      <a:alpha val="43137"/>
                    </a:srgbClr>
                  </a:outerShdw>
                </a:effectLst>
              </a:rPr>
              <a:t>Beloved, let us love one another, for love is from God, and whoever loves has been born of God and knows God. </a:t>
            </a:r>
            <a:r>
              <a:rPr lang="en-US" sz="3200" b="1" baseline="30000" dirty="0">
                <a:effectLst>
                  <a:outerShdw blurRad="38100" dist="38100" dir="2700000" algn="tl">
                    <a:srgbClr val="000000">
                      <a:alpha val="43137"/>
                    </a:srgbClr>
                  </a:outerShdw>
                </a:effectLst>
              </a:rPr>
              <a:t>8 </a:t>
            </a:r>
            <a:r>
              <a:rPr lang="en-US" sz="3200" b="1" dirty="0">
                <a:effectLst>
                  <a:outerShdw blurRad="38100" dist="38100" dir="2700000" algn="tl">
                    <a:srgbClr val="000000">
                      <a:alpha val="43137"/>
                    </a:srgbClr>
                  </a:outerShdw>
                </a:effectLst>
              </a:rPr>
              <a:t>Anyone who does not love does not know God, because God is love. </a:t>
            </a:r>
            <a:r>
              <a:rPr lang="en-US" sz="3200" b="1" dirty="0" smtClean="0">
                <a:effectLst>
                  <a:outerShdw blurRad="38100" dist="38100" dir="2700000" algn="tl">
                    <a:srgbClr val="000000">
                      <a:alpha val="43137"/>
                    </a:srgbClr>
                  </a:outerShdw>
                </a:effectLst>
              </a:rPr>
              <a:t/>
            </a:r>
            <a:br>
              <a:rPr lang="en-US" sz="3200" b="1" dirty="0" smtClean="0">
                <a:effectLst>
                  <a:outerShdw blurRad="38100" dist="38100" dir="2700000" algn="tl">
                    <a:srgbClr val="000000">
                      <a:alpha val="43137"/>
                    </a:srgbClr>
                  </a:outerShdw>
                </a:effectLst>
              </a:rPr>
            </a:br>
            <a:endParaRPr lang="en-US" sz="3200" b="1" dirty="0" smtClean="0">
              <a:effectLst>
                <a:outerShdw blurRad="38100" dist="38100" dir="2700000" algn="tl">
                  <a:srgbClr val="000000">
                    <a:alpha val="43137"/>
                  </a:srgbClr>
                </a:outerShdw>
              </a:effectLst>
            </a:endParaRPr>
          </a:p>
          <a:p>
            <a:r>
              <a:rPr lang="en-US" sz="3200" dirty="0" smtClean="0">
                <a:effectLst>
                  <a:outerShdw blurRad="38100" dist="38100" dir="2700000" algn="tl">
                    <a:srgbClr val="000000">
                      <a:alpha val="43137"/>
                    </a:srgbClr>
                  </a:outerShdw>
                </a:effectLst>
              </a:rPr>
              <a:t>John </a:t>
            </a:r>
            <a:r>
              <a:rPr lang="en-US" sz="3200" dirty="0">
                <a:effectLst>
                  <a:outerShdw blurRad="38100" dist="38100" dir="2700000" algn="tl">
                    <a:srgbClr val="000000">
                      <a:alpha val="43137"/>
                    </a:srgbClr>
                  </a:outerShdw>
                </a:effectLst>
              </a:rPr>
              <a:t>13:35 ESV - </a:t>
            </a:r>
            <a:r>
              <a:rPr lang="en-US" sz="3200" b="1" baseline="30000" dirty="0">
                <a:effectLst>
                  <a:outerShdw blurRad="38100" dist="38100" dir="2700000" algn="tl">
                    <a:srgbClr val="000000">
                      <a:alpha val="43137"/>
                    </a:srgbClr>
                  </a:outerShdw>
                </a:effectLst>
              </a:rPr>
              <a:t>35 </a:t>
            </a:r>
            <a:r>
              <a:rPr lang="en-US" sz="3200" b="1" dirty="0">
                <a:effectLst>
                  <a:outerShdw blurRad="38100" dist="38100" dir="2700000" algn="tl">
                    <a:srgbClr val="000000">
                      <a:alpha val="43137"/>
                    </a:srgbClr>
                  </a:outerShdw>
                </a:effectLst>
              </a:rPr>
              <a:t>By this all people will know that you are my disciples, if you have love for one another.”</a:t>
            </a:r>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171" y="0"/>
            <a:ext cx="4379015" cy="2551078"/>
          </a:xfrm>
          <a:prstGeom prst="rect">
            <a:avLst/>
          </a:prstGeom>
        </p:spPr>
      </p:pic>
      <p:pic>
        <p:nvPicPr>
          <p:cNvPr id="6" name="Picture 5"/>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7" name="Picture 6"/>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243306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rmAutofit fontScale="90000"/>
          </a:bodyPr>
          <a:lstStyle/>
          <a:p>
            <a:pPr algn="ctr"/>
            <a:r>
              <a:rPr lang="en-US" b="1" baseline="30000" dirty="0">
                <a:effectLst>
                  <a:outerShdw blurRad="38100" dist="38100" dir="2700000" algn="tl">
                    <a:srgbClr val="000000">
                      <a:alpha val="43137"/>
                    </a:srgbClr>
                  </a:outerShdw>
                </a:effectLst>
                <a:latin typeface="+mn-lt"/>
              </a:rPr>
              <a:t>9 </a:t>
            </a:r>
            <a:r>
              <a:rPr lang="en-US" b="1" dirty="0">
                <a:effectLst>
                  <a:outerShdw blurRad="38100" dist="38100" dir="2700000" algn="tl">
                    <a:srgbClr val="000000">
                      <a:alpha val="43137"/>
                    </a:srgbClr>
                  </a:outerShdw>
                </a:effectLst>
                <a:latin typeface="+mn-lt"/>
              </a:rPr>
              <a:t>In this the love of God was made manifest among us, that God sent his only Son into the world, so that we might live through him.  </a:t>
            </a:r>
            <a:r>
              <a:rPr lang="en-US" b="1" baseline="30000" dirty="0">
                <a:effectLst>
                  <a:outerShdw blurRad="38100" dist="38100" dir="2700000" algn="tl">
                    <a:srgbClr val="000000">
                      <a:alpha val="43137"/>
                    </a:srgbClr>
                  </a:outerShdw>
                </a:effectLst>
                <a:latin typeface="+mn-lt"/>
              </a:rPr>
              <a:t>10 </a:t>
            </a:r>
            <a:r>
              <a:rPr lang="en-US" b="1" dirty="0">
                <a:effectLst>
                  <a:outerShdw blurRad="38100" dist="38100" dir="2700000" algn="tl">
                    <a:srgbClr val="000000">
                      <a:alpha val="43137"/>
                    </a:srgbClr>
                  </a:outerShdw>
                </a:effectLst>
                <a:latin typeface="+mn-lt"/>
              </a:rPr>
              <a:t>In this is love, not that we have loved God but that he loved us and sent his Son to be the propitiation for our sins.</a:t>
            </a:r>
            <a:r>
              <a:rPr lang="en-US" b="1" dirty="0" smtClean="0">
                <a:effectLst>
                  <a:glow rad="127000">
                    <a:schemeClr val="bg1"/>
                  </a:glow>
                  <a:outerShdw blurRad="38100" dist="38100" dir="2700000" algn="tl">
                    <a:srgbClr val="000000">
                      <a:alpha val="43137"/>
                    </a:srgbClr>
                  </a:outerShdw>
                </a:effectLst>
                <a:latin typeface="+mn-lt"/>
              </a:rPr>
              <a:t/>
            </a:r>
            <a:br>
              <a:rPr lang="en-US" b="1" dirty="0" smtClean="0">
                <a:effectLst>
                  <a:glow rad="127000">
                    <a:schemeClr val="bg1"/>
                  </a:glow>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John 4:9-10 ESV</a:t>
            </a:r>
            <a:endParaRPr lang="en-US" sz="3600"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4593822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8 </a:t>
            </a:r>
            <a:r>
              <a:rPr lang="en-US" b="1" dirty="0">
                <a:effectLst>
                  <a:outerShdw blurRad="38100" dist="38100" dir="2700000" algn="tl">
                    <a:srgbClr val="000000">
                      <a:alpha val="43137"/>
                    </a:srgbClr>
                  </a:outerShdw>
                </a:effectLst>
                <a:latin typeface="+mn-lt"/>
              </a:rPr>
              <a:t>but God shows his love for us in that while we were still sinners, Christ died for us.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5:8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2434516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dirty="0">
                <a:effectLst>
                  <a:outerShdw blurRad="38100" dist="38100" dir="2700000" algn="tl">
                    <a:srgbClr val="000000">
                      <a:alpha val="43137"/>
                    </a:srgbClr>
                  </a:outerShdw>
                </a:effectLst>
                <a:latin typeface="+mn-lt"/>
              </a:rPr>
              <a:t>When we were utterly helpless, Christ came at just the right time and died for us sinners.</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5:6 NLT</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8237688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11 </a:t>
            </a:r>
            <a:r>
              <a:rPr lang="en-US" sz="4000" b="1" dirty="0">
                <a:effectLst>
                  <a:outerShdw blurRad="38100" dist="38100" dir="2700000" algn="tl">
                    <a:srgbClr val="000000">
                      <a:alpha val="43137"/>
                    </a:srgbClr>
                  </a:outerShdw>
                </a:effectLst>
                <a:latin typeface="+mn-lt"/>
              </a:rPr>
              <a:t>Beloved, if God so loved us, we also ought to love one another.  </a:t>
            </a:r>
            <a:r>
              <a:rPr lang="en-US" sz="4000" b="1" baseline="30000" dirty="0">
                <a:effectLst>
                  <a:outerShdw blurRad="38100" dist="38100" dir="2700000" algn="tl">
                    <a:srgbClr val="000000">
                      <a:alpha val="43137"/>
                    </a:srgbClr>
                  </a:outerShdw>
                </a:effectLst>
                <a:latin typeface="+mn-lt"/>
              </a:rPr>
              <a:t>12 </a:t>
            </a:r>
            <a:r>
              <a:rPr lang="en-US" sz="4000" b="1" dirty="0">
                <a:effectLst>
                  <a:outerShdw blurRad="38100" dist="38100" dir="2700000" algn="tl">
                    <a:srgbClr val="000000">
                      <a:alpha val="43137"/>
                    </a:srgbClr>
                  </a:outerShdw>
                </a:effectLst>
                <a:latin typeface="+mn-lt"/>
              </a:rPr>
              <a:t>No one has ever seen God; if we love one another, God abides in us and his love is perfected in us.  </a:t>
            </a:r>
            <a:r>
              <a:rPr lang="en-US" sz="4000" b="1" baseline="30000" dirty="0">
                <a:effectLst>
                  <a:outerShdw blurRad="38100" dist="38100" dir="2700000" algn="tl">
                    <a:srgbClr val="000000">
                      <a:alpha val="43137"/>
                    </a:srgbClr>
                  </a:outerShdw>
                </a:effectLst>
                <a:latin typeface="+mn-lt"/>
              </a:rPr>
              <a:t>13 </a:t>
            </a:r>
            <a:r>
              <a:rPr lang="en-US" sz="4000" b="1" dirty="0">
                <a:effectLst>
                  <a:outerShdw blurRad="38100" dist="38100" dir="2700000" algn="tl">
                    <a:srgbClr val="000000">
                      <a:alpha val="43137"/>
                    </a:srgbClr>
                  </a:outerShdw>
                </a:effectLst>
                <a:latin typeface="+mn-lt"/>
              </a:rPr>
              <a:t>By this we know that we abide in him and he in us, because he has given us of his Spirit.  </a:t>
            </a:r>
            <a:r>
              <a:rPr lang="en-US" sz="4000" b="1" baseline="30000" dirty="0">
                <a:effectLst>
                  <a:outerShdw blurRad="38100" dist="38100" dir="2700000" algn="tl">
                    <a:srgbClr val="000000">
                      <a:alpha val="43137"/>
                    </a:srgbClr>
                  </a:outerShdw>
                </a:effectLst>
                <a:latin typeface="+mn-lt"/>
              </a:rPr>
              <a:t>14 </a:t>
            </a:r>
            <a:r>
              <a:rPr lang="en-US" sz="4000" b="1" dirty="0">
                <a:effectLst>
                  <a:outerShdw blurRad="38100" dist="38100" dir="2700000" algn="tl">
                    <a:srgbClr val="000000">
                      <a:alpha val="43137"/>
                    </a:srgbClr>
                  </a:outerShdw>
                </a:effectLst>
                <a:latin typeface="+mn-lt"/>
              </a:rPr>
              <a:t>And we have seen and testify that the Father has sent his Son to be the Savior of the world.  </a:t>
            </a:r>
            <a:r>
              <a:rPr lang="en-US" sz="4000" b="1" baseline="30000" dirty="0">
                <a:effectLst>
                  <a:outerShdw blurRad="38100" dist="38100" dir="2700000" algn="tl">
                    <a:srgbClr val="000000">
                      <a:alpha val="43137"/>
                    </a:srgbClr>
                  </a:outerShdw>
                </a:effectLst>
                <a:latin typeface="+mn-lt"/>
              </a:rPr>
              <a:t>15 </a:t>
            </a:r>
            <a:r>
              <a:rPr lang="en-US" sz="4000" b="1" dirty="0">
                <a:effectLst>
                  <a:outerShdw blurRad="38100" dist="38100" dir="2700000" algn="tl">
                    <a:srgbClr val="000000">
                      <a:alpha val="43137"/>
                    </a:srgbClr>
                  </a:outerShdw>
                </a:effectLst>
                <a:latin typeface="+mn-lt"/>
              </a:rPr>
              <a:t>Whoever confesses that Jesus is the Son of God, God abides in him, and he in God.</a:t>
            </a:r>
            <a:r>
              <a:rPr lang="en-US" sz="4000" dirty="0">
                <a:effectLst>
                  <a:outerShdw blurRad="38100" dist="38100" dir="2700000" algn="tl">
                    <a:srgbClr val="000000">
                      <a:alpha val="43137"/>
                    </a:srgbClr>
                  </a:outerShdw>
                </a:effectLst>
                <a:latin typeface="+mn-lt"/>
              </a:rPr>
              <a:t/>
            </a:r>
            <a:br>
              <a:rPr lang="en-US" sz="4000" dirty="0">
                <a:effectLst>
                  <a:outerShdw blurRad="38100" dist="38100" dir="2700000" algn="tl">
                    <a:srgbClr val="000000">
                      <a:alpha val="43137"/>
                    </a:srgbClr>
                  </a:outerShdw>
                </a:effectLst>
                <a:latin typeface="+mn-lt"/>
              </a:rPr>
            </a:br>
            <a:r>
              <a:rPr lang="en-US" sz="3200" b="1" dirty="0">
                <a:effectLst>
                  <a:outerShdw blurRad="38100" dist="38100" dir="2700000" algn="tl">
                    <a:srgbClr val="000000">
                      <a:alpha val="43137"/>
                    </a:srgbClr>
                  </a:outerShdw>
                </a:effectLst>
                <a:latin typeface="+mn-lt"/>
              </a:rPr>
              <a:t/>
            </a:r>
            <a:br>
              <a:rPr lang="en-US" sz="32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1 John 4:11-15 ESV</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2408857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By this we know love, that he laid down his life for us, and we ought to lay down our lives for the brothers.  </a:t>
            </a:r>
            <a:r>
              <a:rPr lang="en-US" b="1" baseline="30000" dirty="0">
                <a:effectLst>
                  <a:outerShdw blurRad="38100" dist="38100" dir="2700000" algn="tl">
                    <a:srgbClr val="000000">
                      <a:alpha val="43137"/>
                    </a:srgbClr>
                  </a:outerShdw>
                </a:effectLst>
                <a:latin typeface="+mn-lt"/>
              </a:rPr>
              <a:t>17 </a:t>
            </a:r>
            <a:r>
              <a:rPr lang="en-US" b="1" dirty="0">
                <a:effectLst>
                  <a:outerShdw blurRad="38100" dist="38100" dir="2700000" algn="tl">
                    <a:srgbClr val="000000">
                      <a:alpha val="43137"/>
                    </a:srgbClr>
                  </a:outerShdw>
                </a:effectLst>
                <a:latin typeface="+mn-lt"/>
              </a:rPr>
              <a:t>But if anyone has the world's goods and sees his brother in need, yet closes his heart against him, how does God's love abide in him?  </a:t>
            </a:r>
            <a:r>
              <a:rPr lang="en-US" b="1" baseline="30000" dirty="0">
                <a:effectLst>
                  <a:outerShdw blurRad="38100" dist="38100" dir="2700000" algn="tl">
                    <a:srgbClr val="000000">
                      <a:alpha val="43137"/>
                    </a:srgbClr>
                  </a:outerShdw>
                </a:effectLst>
                <a:latin typeface="+mn-lt"/>
              </a:rPr>
              <a:t>18 </a:t>
            </a:r>
            <a:r>
              <a:rPr lang="en-US" b="1" dirty="0">
                <a:effectLst>
                  <a:outerShdw blurRad="38100" dist="38100" dir="2700000" algn="tl">
                    <a:srgbClr val="000000">
                      <a:alpha val="43137"/>
                    </a:srgbClr>
                  </a:outerShdw>
                </a:effectLst>
                <a:latin typeface="+mn-lt"/>
              </a:rPr>
              <a:t>Little children, let us not love in word or talk but in deed and in truth.</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John 3:16-17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1791810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dirty="0">
                <a:effectLst>
                  <a:outerShdw blurRad="38100" dist="38100" dir="2700000" algn="tl">
                    <a:srgbClr val="000000">
                      <a:alpha val="43137"/>
                    </a:srgbClr>
                  </a:outerShdw>
                </a:effectLst>
                <a:latin typeface="+mn-lt"/>
              </a:rPr>
              <a:t>If I speak in the tongues of men and of angels, but have not love, I am a noisy gong or a clanging cymbal.  </a:t>
            </a:r>
            <a:r>
              <a:rPr lang="en-US" b="1" baseline="30000" dirty="0">
                <a:effectLst>
                  <a:outerShdw blurRad="38100" dist="38100" dir="2700000" algn="tl">
                    <a:srgbClr val="000000">
                      <a:alpha val="43137"/>
                    </a:srgbClr>
                  </a:outerShdw>
                </a:effectLst>
                <a:latin typeface="+mn-lt"/>
              </a:rPr>
              <a:t>2 </a:t>
            </a:r>
            <a:r>
              <a:rPr lang="en-US" b="1" dirty="0">
                <a:effectLst>
                  <a:outerShdw blurRad="38100" dist="38100" dir="2700000" algn="tl">
                    <a:srgbClr val="000000">
                      <a:alpha val="43137"/>
                    </a:srgbClr>
                  </a:outerShdw>
                </a:effectLst>
                <a:latin typeface="+mn-lt"/>
              </a:rPr>
              <a:t>And if I have prophetic powers, and understand all mysteries and all knowledge, and if I have all faith, so as to remove mountains, but have not love, I am nothing.  </a:t>
            </a:r>
            <a:r>
              <a:rPr lang="en-US" b="1" baseline="30000" dirty="0">
                <a:effectLst>
                  <a:outerShdw blurRad="38100" dist="38100" dir="2700000" algn="tl">
                    <a:srgbClr val="000000">
                      <a:alpha val="43137"/>
                    </a:srgbClr>
                  </a:outerShdw>
                </a:effectLst>
                <a:latin typeface="+mn-lt"/>
              </a:rPr>
              <a:t>3 </a:t>
            </a:r>
            <a:r>
              <a:rPr lang="en-US" b="1" dirty="0">
                <a:effectLst>
                  <a:outerShdw blurRad="38100" dist="38100" dir="2700000" algn="tl">
                    <a:srgbClr val="000000">
                      <a:alpha val="43137"/>
                    </a:srgbClr>
                  </a:outerShdw>
                </a:effectLst>
                <a:latin typeface="+mn-lt"/>
              </a:rPr>
              <a:t>If I give away all I have, and if I deliver up my body to be burned,</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but have not love, I gain nothing.</a:t>
            </a:r>
            <a:r>
              <a:rPr lang="en-US" dirty="0">
                <a:effectLst>
                  <a:outerShdw blurRad="38100" dist="38100" dir="2700000" algn="tl">
                    <a:srgbClr val="000000">
                      <a:alpha val="43137"/>
                    </a:srgbClr>
                  </a:outerShdw>
                </a:effectLst>
                <a:latin typeface="+mn-lt"/>
              </a:rPr>
              <a:t/>
            </a:r>
            <a:br>
              <a:rPr lang="en-US" dirty="0">
                <a:effectLst>
                  <a:outerShdw blurRad="38100" dist="38100" dir="2700000" algn="tl">
                    <a:srgbClr val="000000">
                      <a:alpha val="43137"/>
                    </a:srgbClr>
                  </a:outerShdw>
                </a:effectLst>
                <a:latin typeface="+mn-lt"/>
              </a:rPr>
            </a:br>
            <a:r>
              <a:rPr lang="en-US" sz="3600" b="1" dirty="0">
                <a:effectLst>
                  <a:outerShdw blurRad="38100" dist="38100" dir="2700000" algn="tl">
                    <a:srgbClr val="000000">
                      <a:alpha val="43137"/>
                    </a:srgbClr>
                  </a:outerShdw>
                </a:effectLst>
                <a:latin typeface="+mn-lt"/>
              </a:rPr>
              <a:t/>
            </a:r>
            <a:br>
              <a:rPr lang="en-US" sz="3600"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1 Corinthians 13:1-3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2905973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35555" y="1806800"/>
            <a:ext cx="7469225" cy="4351338"/>
          </a:xfrm>
        </p:spPr>
      </p:pic>
      <p:sp>
        <p:nvSpPr>
          <p:cNvPr id="5" name="&quot;No&quot; Symbol 4"/>
          <p:cNvSpPr/>
          <p:nvPr/>
        </p:nvSpPr>
        <p:spPr>
          <a:xfrm>
            <a:off x="3309257" y="1436914"/>
            <a:ext cx="5573486" cy="4194629"/>
          </a:xfrm>
          <a:prstGeom prst="noSmoking">
            <a:avLst>
              <a:gd name="adj" fmla="val 6623"/>
            </a:avLst>
          </a:prstGeom>
          <a:solidFill>
            <a:srgbClr val="C13939"/>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695946" y="735392"/>
            <a:ext cx="2982548" cy="1323439"/>
          </a:xfrm>
          <a:prstGeom prst="rect">
            <a:avLst/>
          </a:prstGeom>
          <a:noFill/>
        </p:spPr>
        <p:txBody>
          <a:bodyPr wrap="none" rtlCol="0">
            <a:spAutoFit/>
          </a:bodyPr>
          <a:lstStyle/>
          <a:p>
            <a:r>
              <a:rPr lang="en-US" sz="8000" strike="sngStrike" dirty="0" smtClean="0">
                <a:solidFill>
                  <a:schemeClr val="bg1"/>
                </a:solidFill>
                <a:effectLst>
                  <a:glow rad="127000">
                    <a:srgbClr val="C00808">
                      <a:alpha val="70000"/>
                    </a:srgbClr>
                  </a:glow>
                </a:effectLst>
                <a:latin typeface="KG Chasing Pavements" panose="02000506000000020004" pitchFamily="2" charset="0"/>
              </a:rPr>
              <a:t>Talent</a:t>
            </a:r>
            <a:endParaRPr lang="en-US" sz="48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7" name="TextBox 6"/>
          <p:cNvSpPr txBox="1"/>
          <p:nvPr/>
        </p:nvSpPr>
        <p:spPr>
          <a:xfrm>
            <a:off x="191266" y="2594318"/>
            <a:ext cx="3009222" cy="1323439"/>
          </a:xfrm>
          <a:prstGeom prst="rect">
            <a:avLst/>
          </a:prstGeom>
          <a:noFill/>
        </p:spPr>
        <p:txBody>
          <a:bodyPr wrap="none" rtlCol="0">
            <a:spAutoFit/>
          </a:bodyPr>
          <a:lstStyle/>
          <a:p>
            <a:r>
              <a:rPr lang="en-US" sz="8000" strike="sngStrike" dirty="0" smtClean="0">
                <a:solidFill>
                  <a:schemeClr val="bg1"/>
                </a:solidFill>
                <a:effectLst>
                  <a:glow rad="127000">
                    <a:srgbClr val="C00808">
                      <a:alpha val="70000"/>
                    </a:srgbClr>
                  </a:glow>
                </a:effectLst>
                <a:latin typeface="KG Chasing Pavements" panose="02000506000000020004" pitchFamily="2" charset="0"/>
              </a:rPr>
              <a:t>Ability</a:t>
            </a:r>
            <a:endParaRPr lang="en-US" sz="48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8" name="TextBox 7"/>
          <p:cNvSpPr txBox="1"/>
          <p:nvPr/>
        </p:nvSpPr>
        <p:spPr>
          <a:xfrm>
            <a:off x="497991" y="4834699"/>
            <a:ext cx="2660087" cy="1323439"/>
          </a:xfrm>
          <a:prstGeom prst="rect">
            <a:avLst/>
          </a:prstGeom>
          <a:noFill/>
        </p:spPr>
        <p:txBody>
          <a:bodyPr wrap="none" rtlCol="0">
            <a:spAutoFit/>
          </a:bodyPr>
          <a:lstStyle/>
          <a:p>
            <a:r>
              <a:rPr lang="en-US" sz="8000" strike="sngStrike" dirty="0" smtClean="0">
                <a:solidFill>
                  <a:schemeClr val="bg1"/>
                </a:solidFill>
                <a:effectLst>
                  <a:glow rad="127000">
                    <a:srgbClr val="C00808">
                      <a:alpha val="70000"/>
                    </a:srgbClr>
                  </a:glow>
                </a:effectLst>
                <a:latin typeface="KG Chasing Pavements" panose="02000506000000020004" pitchFamily="2" charset="0"/>
              </a:rPr>
              <a:t>Gifts</a:t>
            </a:r>
            <a:endParaRPr lang="en-US" sz="48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9" name="TextBox 8"/>
          <p:cNvSpPr txBox="1"/>
          <p:nvPr/>
        </p:nvSpPr>
        <p:spPr>
          <a:xfrm>
            <a:off x="3560870" y="5505533"/>
            <a:ext cx="5737725" cy="1323439"/>
          </a:xfrm>
          <a:prstGeom prst="rect">
            <a:avLst/>
          </a:prstGeom>
          <a:noFill/>
        </p:spPr>
        <p:txBody>
          <a:bodyPr wrap="none" rtlCol="0">
            <a:spAutoFit/>
          </a:bodyPr>
          <a:lstStyle/>
          <a:p>
            <a:r>
              <a:rPr lang="en-US" sz="8000" strike="sngStrike" dirty="0" smtClean="0">
                <a:solidFill>
                  <a:schemeClr val="bg1"/>
                </a:solidFill>
                <a:effectLst>
                  <a:glow rad="127000">
                    <a:srgbClr val="C00808">
                      <a:alpha val="70000"/>
                    </a:srgbClr>
                  </a:glow>
                </a:effectLst>
                <a:latin typeface="KG Chasing Pavements" panose="02000506000000020004" pitchFamily="2" charset="0"/>
              </a:rPr>
              <a:t>Knowledge</a:t>
            </a:r>
            <a:endParaRPr lang="en-US" sz="48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10" name="TextBox 9"/>
          <p:cNvSpPr txBox="1"/>
          <p:nvPr/>
        </p:nvSpPr>
        <p:spPr>
          <a:xfrm>
            <a:off x="4074630" y="157017"/>
            <a:ext cx="5930150" cy="1323439"/>
          </a:xfrm>
          <a:prstGeom prst="rect">
            <a:avLst/>
          </a:prstGeom>
          <a:noFill/>
        </p:spPr>
        <p:txBody>
          <a:bodyPr wrap="none" rtlCol="0">
            <a:spAutoFit/>
          </a:bodyPr>
          <a:lstStyle/>
          <a:p>
            <a:r>
              <a:rPr lang="en-US" sz="8000" strike="sngStrike" dirty="0" smtClean="0">
                <a:solidFill>
                  <a:schemeClr val="bg1"/>
                </a:solidFill>
                <a:effectLst>
                  <a:glow rad="127000">
                    <a:srgbClr val="C00808">
                      <a:alpha val="70000"/>
                    </a:srgbClr>
                  </a:glow>
                </a:effectLst>
                <a:latin typeface="KG Chasing Pavements" panose="02000506000000020004" pitchFamily="2" charset="0"/>
              </a:rPr>
              <a:t>Confidence</a:t>
            </a:r>
            <a:endParaRPr lang="en-US" sz="48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11" name="TextBox 10"/>
          <p:cNvSpPr txBox="1"/>
          <p:nvPr/>
        </p:nvSpPr>
        <p:spPr>
          <a:xfrm>
            <a:off x="8882743" y="1534772"/>
            <a:ext cx="2483821" cy="1323439"/>
          </a:xfrm>
          <a:prstGeom prst="rect">
            <a:avLst/>
          </a:prstGeom>
          <a:noFill/>
        </p:spPr>
        <p:txBody>
          <a:bodyPr wrap="none" rtlCol="0">
            <a:spAutoFit/>
          </a:bodyPr>
          <a:lstStyle/>
          <a:p>
            <a:r>
              <a:rPr lang="en-US" sz="8000" strike="sngStrike" dirty="0" smtClean="0">
                <a:solidFill>
                  <a:schemeClr val="bg1"/>
                </a:solidFill>
                <a:effectLst>
                  <a:glow rad="127000">
                    <a:srgbClr val="C00808">
                      <a:alpha val="70000"/>
                    </a:srgbClr>
                  </a:glow>
                </a:effectLst>
                <a:latin typeface="KG Chasing Pavements" panose="02000506000000020004" pitchFamily="2" charset="0"/>
              </a:rPr>
              <a:t>Faith</a:t>
            </a:r>
            <a:endParaRPr lang="en-US" sz="48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12" name="TextBox 11"/>
          <p:cNvSpPr txBox="1"/>
          <p:nvPr/>
        </p:nvSpPr>
        <p:spPr>
          <a:xfrm>
            <a:off x="8580016" y="4742075"/>
            <a:ext cx="3265381" cy="923330"/>
          </a:xfrm>
          <a:prstGeom prst="rect">
            <a:avLst/>
          </a:prstGeom>
          <a:noFill/>
        </p:spPr>
        <p:txBody>
          <a:bodyPr wrap="none" rtlCol="0">
            <a:spAutoFit/>
          </a:bodyPr>
          <a:lstStyle/>
          <a:p>
            <a:r>
              <a:rPr lang="en-US" sz="5400" strike="sngStrike" dirty="0" smtClean="0">
                <a:solidFill>
                  <a:schemeClr val="bg1"/>
                </a:solidFill>
                <a:effectLst>
                  <a:glow rad="127000">
                    <a:srgbClr val="C00808">
                      <a:alpha val="70000"/>
                    </a:srgbClr>
                  </a:glow>
                </a:effectLst>
                <a:latin typeface="KG Chasing Pavements" panose="02000506000000020004" pitchFamily="2" charset="0"/>
              </a:rPr>
              <a:t>Sacrifice</a:t>
            </a:r>
            <a:endParaRPr lang="en-US" sz="3200" strike="sngStrike" dirty="0">
              <a:solidFill>
                <a:schemeClr val="bg1"/>
              </a:solidFill>
              <a:effectLst>
                <a:glow rad="127000">
                  <a:srgbClr val="C00808">
                    <a:alpha val="70000"/>
                  </a:srgbClr>
                </a:glow>
              </a:effectLst>
              <a:latin typeface="KG Chasing Pavements" panose="02000506000000020004" pitchFamily="2" charset="0"/>
            </a:endParaRPr>
          </a:p>
        </p:txBody>
      </p:sp>
      <p:sp>
        <p:nvSpPr>
          <p:cNvPr id="13" name="TextBox 12"/>
          <p:cNvSpPr txBox="1"/>
          <p:nvPr/>
        </p:nvSpPr>
        <p:spPr>
          <a:xfrm>
            <a:off x="8975866" y="3036907"/>
            <a:ext cx="3201261" cy="1107996"/>
          </a:xfrm>
          <a:prstGeom prst="rect">
            <a:avLst/>
          </a:prstGeom>
          <a:noFill/>
        </p:spPr>
        <p:txBody>
          <a:bodyPr wrap="none" rtlCol="0">
            <a:spAutoFit/>
          </a:bodyPr>
          <a:lstStyle/>
          <a:p>
            <a:r>
              <a:rPr lang="en-US" sz="6600" strike="sngStrike" dirty="0" smtClean="0">
                <a:solidFill>
                  <a:schemeClr val="bg1"/>
                </a:solidFill>
                <a:effectLst>
                  <a:glow rad="127000">
                    <a:srgbClr val="C00808">
                      <a:alpha val="70000"/>
                    </a:srgbClr>
                  </a:glow>
                </a:effectLst>
                <a:latin typeface="KG Chasing Pavements" panose="02000506000000020004" pitchFamily="2" charset="0"/>
              </a:rPr>
              <a:t>Charity</a:t>
            </a:r>
            <a:endParaRPr lang="en-US" sz="4000" strike="sngStrike" dirty="0">
              <a:solidFill>
                <a:schemeClr val="bg1"/>
              </a:solidFill>
              <a:effectLst>
                <a:glow rad="127000">
                  <a:srgbClr val="C00808">
                    <a:alpha val="70000"/>
                  </a:srgbClr>
                </a:glow>
              </a:effectLst>
              <a:latin typeface="KG Chasing Pavements" panose="02000506000000020004" pitchFamily="2" charset="0"/>
            </a:endParaRPr>
          </a:p>
        </p:txBody>
      </p:sp>
      <p:pic>
        <p:nvPicPr>
          <p:cNvPr id="14" name="Picture 13"/>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15" name="Picture 14"/>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4176817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9 </a:t>
            </a:r>
            <a:r>
              <a:rPr lang="en-US" b="1" dirty="0">
                <a:effectLst>
                  <a:outerShdw blurRad="38100" dist="38100" dir="2700000" algn="tl">
                    <a:srgbClr val="000000">
                      <a:alpha val="43137"/>
                    </a:srgbClr>
                  </a:outerShdw>
                </a:effectLst>
                <a:latin typeface="+mn-lt"/>
              </a:rPr>
              <a:t>Let love be genuine</a:t>
            </a:r>
            <a:r>
              <a:rPr lang="en-US" b="1" dirty="0" smtClean="0">
                <a:effectLst>
                  <a:outerShdw blurRad="38100" dist="38100" dir="2700000" algn="tl">
                    <a:srgbClr val="000000">
                      <a:alpha val="43137"/>
                    </a:srgbClr>
                  </a:outerShdw>
                </a:effectLst>
                <a:latin typeface="+mn-lt"/>
              </a:rPr>
              <a:t>.</a:t>
            </a:r>
            <a:br>
              <a:rPr lang="en-US" b="1" dirty="0" smtClean="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
            </a:r>
            <a:br>
              <a:rPr lang="en-US" b="1" dirty="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Romans 12:9a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060992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750681"/>
            <a:ext cx="11770895" cy="1325563"/>
          </a:xfrm>
        </p:spPr>
        <p:txBody>
          <a:bodyPr>
            <a:noAutofit/>
          </a:bodyPr>
          <a:lstStyle/>
          <a:p>
            <a:pPr algn="ctr">
              <a:lnSpc>
                <a:spcPct val="100000"/>
              </a:lnSpc>
            </a:pPr>
            <a:r>
              <a:rPr lang="en-US" sz="3600" b="1" baseline="30000" dirty="0">
                <a:effectLst>
                  <a:outerShdw blurRad="38100" dist="38100" dir="2700000" algn="tl">
                    <a:srgbClr val="000000">
                      <a:alpha val="43137"/>
                    </a:srgbClr>
                  </a:outerShdw>
                </a:effectLst>
                <a:latin typeface="+mn-lt"/>
              </a:rPr>
              <a:t>14 </a:t>
            </a:r>
            <a:r>
              <a:rPr lang="en-US" sz="3600" b="1" dirty="0">
                <a:effectLst>
                  <a:outerShdw blurRad="38100" dist="38100" dir="2700000" algn="tl">
                    <a:srgbClr val="000000">
                      <a:alpha val="43137"/>
                    </a:srgbClr>
                  </a:outerShdw>
                </a:effectLst>
                <a:latin typeface="+mn-lt"/>
              </a:rPr>
              <a:t>For this reason I bow my knees before the Father, </a:t>
            </a:r>
            <a:r>
              <a:rPr lang="en-US" sz="3600" b="1" baseline="30000" dirty="0">
                <a:effectLst>
                  <a:outerShdw blurRad="38100" dist="38100" dir="2700000" algn="tl">
                    <a:srgbClr val="000000">
                      <a:alpha val="43137"/>
                    </a:srgbClr>
                  </a:outerShdw>
                </a:effectLst>
                <a:latin typeface="+mn-lt"/>
              </a:rPr>
              <a:t>15 </a:t>
            </a:r>
            <a:r>
              <a:rPr lang="en-US" sz="3600" b="1" dirty="0">
                <a:effectLst>
                  <a:outerShdw blurRad="38100" dist="38100" dir="2700000" algn="tl">
                    <a:srgbClr val="000000">
                      <a:alpha val="43137"/>
                    </a:srgbClr>
                  </a:outerShdw>
                </a:effectLst>
                <a:latin typeface="+mn-lt"/>
              </a:rPr>
              <a:t>from whom every family in heaven and on earth is named, </a:t>
            </a:r>
            <a:r>
              <a:rPr lang="en-US" sz="3600" b="1" baseline="30000" dirty="0">
                <a:effectLst>
                  <a:outerShdw blurRad="38100" dist="38100" dir="2700000" algn="tl">
                    <a:srgbClr val="000000">
                      <a:alpha val="43137"/>
                    </a:srgbClr>
                  </a:outerShdw>
                </a:effectLst>
                <a:latin typeface="+mn-lt"/>
              </a:rPr>
              <a:t>16</a:t>
            </a:r>
            <a:r>
              <a:rPr lang="en-US" sz="3600" b="1" dirty="0">
                <a:effectLst>
                  <a:outerShdw blurRad="38100" dist="38100" dir="2700000" algn="tl">
                    <a:srgbClr val="000000">
                      <a:alpha val="43137"/>
                    </a:srgbClr>
                  </a:outerShdw>
                </a:effectLst>
                <a:latin typeface="+mn-lt"/>
              </a:rPr>
              <a:t> that according to the riches of his glory he may grant you to be strengthened with power through his Spirit in your inner being, </a:t>
            </a:r>
            <a:r>
              <a:rPr lang="en-US" sz="3600" b="1" baseline="30000" dirty="0">
                <a:effectLst>
                  <a:outerShdw blurRad="38100" dist="38100" dir="2700000" algn="tl">
                    <a:srgbClr val="000000">
                      <a:alpha val="43137"/>
                    </a:srgbClr>
                  </a:outerShdw>
                </a:effectLst>
                <a:latin typeface="+mn-lt"/>
              </a:rPr>
              <a:t>17</a:t>
            </a:r>
            <a:r>
              <a:rPr lang="en-US" sz="3600" b="1" dirty="0">
                <a:effectLst>
                  <a:outerShdw blurRad="38100" dist="38100" dir="2700000" algn="tl">
                    <a:srgbClr val="000000">
                      <a:alpha val="43137"/>
                    </a:srgbClr>
                  </a:outerShdw>
                </a:effectLst>
                <a:latin typeface="+mn-lt"/>
              </a:rPr>
              <a:t> so that Christ may dwell in your hearts through faith—that you, being rooted and grounded in love, </a:t>
            </a:r>
            <a:r>
              <a:rPr lang="en-US" sz="3600" b="1" baseline="30000" dirty="0">
                <a:effectLst>
                  <a:outerShdw blurRad="38100" dist="38100" dir="2700000" algn="tl">
                    <a:srgbClr val="000000">
                      <a:alpha val="43137"/>
                    </a:srgbClr>
                  </a:outerShdw>
                </a:effectLst>
                <a:latin typeface="+mn-lt"/>
              </a:rPr>
              <a:t>18</a:t>
            </a:r>
            <a:r>
              <a:rPr lang="en-US" sz="3600" b="1" dirty="0">
                <a:effectLst>
                  <a:outerShdw blurRad="38100" dist="38100" dir="2700000" algn="tl">
                    <a:srgbClr val="000000">
                      <a:alpha val="43137"/>
                    </a:srgbClr>
                  </a:outerShdw>
                </a:effectLst>
                <a:latin typeface="+mn-lt"/>
              </a:rPr>
              <a:t> may have strength to comprehend with all the saints what is the breadth and length and height and depth, </a:t>
            </a:r>
            <a:r>
              <a:rPr lang="en-US" sz="3600" b="1" baseline="30000" dirty="0">
                <a:effectLst>
                  <a:outerShdw blurRad="38100" dist="38100" dir="2700000" algn="tl">
                    <a:srgbClr val="000000">
                      <a:alpha val="43137"/>
                    </a:srgbClr>
                  </a:outerShdw>
                </a:effectLst>
                <a:latin typeface="+mn-lt"/>
              </a:rPr>
              <a:t>19 </a:t>
            </a:r>
            <a:r>
              <a:rPr lang="en-US" sz="3600" b="1" dirty="0">
                <a:effectLst>
                  <a:outerShdw blurRad="38100" dist="38100" dir="2700000" algn="tl">
                    <a:srgbClr val="000000">
                      <a:alpha val="43137"/>
                    </a:srgbClr>
                  </a:outerShdw>
                </a:effectLst>
                <a:latin typeface="+mn-lt"/>
              </a:rPr>
              <a:t>and to know the love of Christ that surpasses knowledge, that you may be filled with all the fullness of God. </a:t>
            </a: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smtClean="0"/>
              <a:t/>
            </a:r>
            <a:br>
              <a:rPr lang="en-US" sz="3600" b="1" dirty="0" smtClean="0"/>
            </a:br>
            <a:r>
              <a:rPr lang="en-US" sz="3200" b="1" dirty="0" smtClean="0">
                <a:effectLst>
                  <a:outerShdw blurRad="38100" dist="38100" dir="2700000" algn="tl">
                    <a:srgbClr val="000000">
                      <a:alpha val="43137"/>
                    </a:srgbClr>
                  </a:outerShdw>
                </a:effectLst>
                <a:latin typeface="+mn-lt"/>
              </a:rPr>
              <a:t>Ephesians 3:14-19 ESV</a:t>
            </a:r>
            <a:endParaRPr lang="en-US" sz="32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7175711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6 </a:t>
            </a:r>
            <a:r>
              <a:rPr lang="en-US" b="1" dirty="0">
                <a:effectLst>
                  <a:outerShdw blurRad="38100" dist="38100" dir="2700000" algn="tl">
                    <a:srgbClr val="000000">
                      <a:alpha val="43137"/>
                    </a:srgbClr>
                  </a:outerShdw>
                </a:effectLst>
                <a:latin typeface="+mn-lt"/>
              </a:rPr>
              <a:t>For in Christ Jesus neither circumcision nor uncircumcision counts for anything, but only faith working through love</a:t>
            </a:r>
            <a:r>
              <a:rPr lang="en-US" b="1" dirty="0" smtClean="0">
                <a:effectLst>
                  <a:outerShdw blurRad="38100" dist="38100" dir="2700000" algn="tl">
                    <a:srgbClr val="000000">
                      <a:alpha val="43137"/>
                    </a:srgbClr>
                  </a:outerShdw>
                </a:effectLst>
                <a:latin typeface="+mn-lt"/>
              </a:rPr>
              <a:t>.</a:t>
            </a:r>
            <a:r>
              <a:rPr lang="en-US" dirty="0" smtClean="0">
                <a:effectLst>
                  <a:outerShdw blurRad="38100" dist="38100" dir="2700000" algn="tl">
                    <a:srgbClr val="000000">
                      <a:alpha val="43137"/>
                    </a:srgbClr>
                  </a:outerShdw>
                </a:effectLst>
                <a:latin typeface="+mn-lt"/>
              </a:rPr>
              <a:t/>
            </a:r>
            <a:br>
              <a:rPr lang="en-US"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Galatians 5:6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3097282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2643105"/>
            <a:ext cx="11770895" cy="1325563"/>
          </a:xfrm>
        </p:spPr>
        <p:txBody>
          <a:bodyPr>
            <a:noAutofit/>
          </a:bodyPr>
          <a:lstStyle/>
          <a:p>
            <a:pPr algn="ctr"/>
            <a:r>
              <a:rPr lang="en-US" b="1" baseline="30000" dirty="0">
                <a:effectLst>
                  <a:outerShdw blurRad="38100" dist="38100" dir="2700000" algn="tl">
                    <a:srgbClr val="000000">
                      <a:alpha val="43137"/>
                    </a:srgbClr>
                  </a:outerShdw>
                </a:effectLst>
                <a:latin typeface="+mn-lt"/>
              </a:rPr>
              <a:t>16 </a:t>
            </a:r>
            <a:r>
              <a:rPr lang="en-US" b="1" dirty="0">
                <a:effectLst>
                  <a:outerShdw blurRad="38100" dist="38100" dir="2700000" algn="tl">
                    <a:srgbClr val="000000">
                      <a:alpha val="43137"/>
                    </a:srgbClr>
                  </a:outerShdw>
                </a:effectLst>
                <a:latin typeface="+mn-lt"/>
              </a:rPr>
              <a:t>In the same way, let your light shine before others, so that</a:t>
            </a:r>
            <a:r>
              <a:rPr lang="en-US" b="1" baseline="30000" dirty="0">
                <a:effectLst>
                  <a:outerShdw blurRad="38100" dist="38100" dir="2700000" algn="tl">
                    <a:srgbClr val="000000">
                      <a:alpha val="43137"/>
                    </a:srgbClr>
                  </a:outerShdw>
                </a:effectLst>
                <a:latin typeface="+mn-lt"/>
              </a:rPr>
              <a:t> </a:t>
            </a:r>
            <a:r>
              <a:rPr lang="en-US" b="1" dirty="0">
                <a:effectLst>
                  <a:outerShdw blurRad="38100" dist="38100" dir="2700000" algn="tl">
                    <a:srgbClr val="000000">
                      <a:alpha val="43137"/>
                    </a:srgbClr>
                  </a:outerShdw>
                </a:effectLst>
                <a:latin typeface="+mn-lt"/>
              </a:rPr>
              <a:t>they may see your good works and give glory to your Father who is in heaven.</a:t>
            </a:r>
            <a:r>
              <a:rPr lang="en-US" dirty="0" smtClean="0">
                <a:effectLst>
                  <a:outerShdw blurRad="38100" dist="38100" dir="2700000" algn="tl">
                    <a:srgbClr val="000000">
                      <a:alpha val="43137"/>
                    </a:srgbClr>
                  </a:outerShdw>
                </a:effectLst>
                <a:latin typeface="+mn-lt"/>
              </a:rPr>
              <a:t/>
            </a:r>
            <a:br>
              <a:rPr lang="en-US"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
            </a:r>
            <a:br>
              <a:rPr lang="en-US" sz="3600" b="1" dirty="0" smtClean="0">
                <a:effectLst>
                  <a:outerShdw blurRad="38100" dist="38100" dir="2700000" algn="tl">
                    <a:srgbClr val="000000">
                      <a:alpha val="43137"/>
                    </a:srgbClr>
                  </a:outerShdw>
                </a:effectLst>
                <a:latin typeface="+mn-lt"/>
              </a:rPr>
            </a:br>
            <a:r>
              <a:rPr lang="en-US" sz="3600" b="1" dirty="0" smtClean="0">
                <a:effectLst>
                  <a:outerShdw blurRad="38100" dist="38100" dir="2700000" algn="tl">
                    <a:srgbClr val="000000">
                      <a:alpha val="43137"/>
                    </a:srgbClr>
                  </a:outerShdw>
                </a:effectLst>
                <a:latin typeface="+mn-lt"/>
              </a:rPr>
              <a:t>Matthew 5:16 ESV</a:t>
            </a:r>
            <a:endParaRPr lang="en-US" sz="3600" b="1" dirty="0">
              <a:effectLst>
                <a:outerShdw blurRad="38100" dist="38100" dir="2700000" algn="tl">
                  <a:srgbClr val="000000">
                    <a:alpha val="43137"/>
                  </a:srgbClr>
                </a:outerShdw>
              </a:effectLst>
              <a:latin typeface="+mn-lt"/>
            </a:endParaRPr>
          </a:p>
        </p:txBody>
      </p:sp>
      <p:pic>
        <p:nvPicPr>
          <p:cNvPr id="3" name="Pictur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425844" y="5932965"/>
            <a:ext cx="3145119" cy="925035"/>
          </a:xfrm>
          <a:prstGeom prst="rect">
            <a:avLst/>
          </a:prstGeom>
        </p:spPr>
      </p:pic>
      <p:pic>
        <p:nvPicPr>
          <p:cNvPr id="4" name="Picture 3"/>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5417" t="18054" r="16509" b="35706"/>
          <a:stretch/>
        </p:blipFill>
        <p:spPr>
          <a:xfrm>
            <a:off x="192505" y="6052456"/>
            <a:ext cx="1778882" cy="703943"/>
          </a:xfrm>
          <a:prstGeom prst="rect">
            <a:avLst/>
          </a:prstGeom>
        </p:spPr>
      </p:pic>
    </p:spTree>
    <p:extLst>
      <p:ext uri="{BB962C8B-B14F-4D97-AF65-F5344CB8AC3E}">
        <p14:creationId xmlns:p14="http://schemas.microsoft.com/office/powerpoint/2010/main" val="13270662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71</Words>
  <Application>Microsoft Office PowerPoint</Application>
  <PresentationFormat>Widescreen</PresentationFormat>
  <Paragraphs>22</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KG Chasing Pavements</vt:lpstr>
      <vt:lpstr>Office Theme</vt:lpstr>
      <vt:lpstr>PowerPoint Presentation</vt:lpstr>
      <vt:lpstr>22 But the fruit of the Spirit is love, joy, peace, patience, kindness, goodness, faithfulness, 23 gentleness, self-control; against such things there is no law.    Galatians 5:22-23 ESV</vt:lpstr>
      <vt:lpstr>19 We love because he first loved us.  1 John 4:19 ESV</vt:lpstr>
      <vt:lpstr>PowerPoint Presentation</vt:lpstr>
      <vt:lpstr>9 In this the love of God was made manifest among us, that God sent his only Son into the world, so that we might live through him.  10 In this is love, not that we have loved God but that he loved us and sent his Son to be the propitiation for our sins.  1 John 4:9-10 ESV</vt:lpstr>
      <vt:lpstr>8 but God shows his love for us in that while we were still sinners, Christ died for us.  Romans 5:8 ESV</vt:lpstr>
      <vt:lpstr>When we were utterly helpless, Christ came at just the right time and died for us sinners.  Romans 5:6 NLT</vt:lpstr>
      <vt:lpstr>11 Beloved, if God so loved us, we also ought to love one another.  12 No one has ever seen God; if we love one another, God abides in us and his love is perfected in us.  13 By this we know that we abide in him and he in us, because he has given us of his Spirit.  14 And we have seen and testify that the Father has sent his Son to be the Savior of the world.  15 Whoever confesses that Jesus is the Son of God, God abides in him, and he in God.  1 John 4:11-15 ESV</vt:lpstr>
      <vt:lpstr>16 By this we know love, that he laid down his life for us, and we ought to lay down our lives for the brothers.  17 But if anyone has the world's goods and sees his brother in need, yet closes his heart against him, how does God's love abide in him?  18 Little children, let us not love in word or talk but in deed and in truth.  1 John 3:16-17 ESV</vt:lpstr>
      <vt:lpstr>If I speak in the tongues of men and of angels, but have not love, I am a noisy gong or a clanging cymbal.  2 And if I have prophetic powers, and understand all mysteries and all knowledge, and if I have all faith, so as to remove mountains, but have not love, I am nothing.  3 If I give away all I have, and if I deliver up my body to be burned, but have not love, I gain nothing.  1 Corinthians 13:1-3 ESV</vt:lpstr>
      <vt:lpstr>PowerPoint Presentation</vt:lpstr>
      <vt:lpstr>9 Let love be genuine.  Romans 12:9a ESV</vt:lpstr>
      <vt:lpstr>14 For this reason I bow my knees before the Father, 15 from whom every family in heaven and on earth is named, 16 that according to the riches of his glory he may grant you to be strengthened with power through his Spirit in your inner being, 17 so that Christ may dwell in your hearts through faith—that you, being rooted and grounded in love, 18 may have strength to comprehend with all the saints what is the breadth and length and height and depth, 19 and to know the love of Christ that surpasses knowledge, that you may be filled with all the fullness of God.   Ephesians 3:14-19 ESV</vt:lpstr>
      <vt:lpstr>6 For in Christ Jesus neither circumcision nor uncircumcision counts for anything, but only faith working through love.  Galatians 5:6 ESV</vt:lpstr>
      <vt:lpstr>16 In the same way, let your light shine before others, so that they may see your good works and give glory to your Father who is in heaven.  Matthew 5:16 ESV</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8</cp:revision>
  <dcterms:created xsi:type="dcterms:W3CDTF">2019-07-21T09:40:47Z</dcterms:created>
  <dcterms:modified xsi:type="dcterms:W3CDTF">2019-08-04T10:13:32Z</dcterms:modified>
</cp:coreProperties>
</file>