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2" r:id="rId5"/>
    <p:sldId id="263" r:id="rId6"/>
    <p:sldId id="264" r:id="rId7"/>
    <p:sldId id="265" r:id="rId8"/>
    <p:sldId id="266" r:id="rId9"/>
    <p:sldId id="267" r:id="rId10"/>
    <p:sldId id="268" r:id="rId11"/>
    <p:sldId id="269"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808"/>
    <a:srgbClr val="C13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4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9/1/2019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1620536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9/1/2019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32045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AB9659-9692-4A9B-A0A6-67AE3B701835}" type="datetimeFigureOut">
              <a:rPr lang="en-US" smtClean="0"/>
              <a:t>9/1/2019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93033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AB9659-9692-4A9B-A0A6-67AE3B701835}" type="datetimeFigureOut">
              <a:rPr lang="en-US" smtClean="0"/>
              <a:t>9/1/2019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67907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AB9659-9692-4A9B-A0A6-67AE3B701835}" type="datetimeFigureOut">
              <a:rPr lang="en-US" smtClean="0"/>
              <a:t>9/1/2019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917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AB9659-9692-4A9B-A0A6-67AE3B701835}" type="datetimeFigureOut">
              <a:rPr lang="en-US" smtClean="0"/>
              <a:t>9/1/2019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8351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B9659-9692-4A9B-A0A6-67AE3B701835}" type="datetimeFigureOut">
              <a:rPr lang="en-US" smtClean="0"/>
              <a:t>9/1/2019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7374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9/1/2019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61196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9/1/2019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556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9/1/2019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231979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9/1/2019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32454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B9659-9692-4A9B-A0A6-67AE3B701835}" type="datetimeFigureOut">
              <a:rPr lang="en-US" smtClean="0"/>
              <a:t>9/1/2019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6A704-AA3B-4970-9202-4386C911D108}" type="slidenum">
              <a:rPr lang="en-US" smtClean="0"/>
              <a:t>‹#›</a:t>
            </a:fld>
            <a:endParaRPr lang="en-US"/>
          </a:p>
        </p:txBody>
      </p:sp>
    </p:spTree>
    <p:extLst>
      <p:ext uri="{BB962C8B-B14F-4D97-AF65-F5344CB8AC3E}">
        <p14:creationId xmlns:p14="http://schemas.microsoft.com/office/powerpoint/2010/main" val="237318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086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rmAutofit fontScale="90000"/>
          </a:bodyPr>
          <a:lstStyle/>
          <a:p>
            <a:pPr algn="ctr"/>
            <a:r>
              <a:rPr lang="en-US" sz="4900" b="1" baseline="30000" dirty="0">
                <a:effectLst>
                  <a:outerShdw blurRad="38100" dist="38100" dir="2700000" algn="tl">
                    <a:srgbClr val="000000">
                      <a:alpha val="43137"/>
                    </a:srgbClr>
                  </a:outerShdw>
                </a:effectLst>
                <a:latin typeface="+mn-lt"/>
              </a:rPr>
              <a:t>22 </a:t>
            </a:r>
            <a:r>
              <a:rPr lang="en-US" sz="49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4900" b="1" baseline="30000" dirty="0">
                <a:effectLst>
                  <a:outerShdw blurRad="38100" dist="38100" dir="2700000" algn="tl">
                    <a:srgbClr val="000000">
                      <a:alpha val="43137"/>
                    </a:srgbClr>
                  </a:outerShdw>
                </a:effectLst>
                <a:latin typeface="+mn-lt"/>
              </a:rPr>
              <a:t>23 </a:t>
            </a:r>
            <a:r>
              <a:rPr lang="en-US" sz="4900" b="1" dirty="0">
                <a:effectLst>
                  <a:outerShdw blurRad="38100" dist="38100" dir="2700000" algn="tl">
                    <a:srgbClr val="000000">
                      <a:alpha val="43137"/>
                    </a:srgbClr>
                  </a:outerShdw>
                </a:effectLst>
                <a:latin typeface="+mn-lt"/>
              </a:rPr>
              <a:t>gentleness, self-control; against such things there is no law</a:t>
            </a:r>
            <a:r>
              <a:rPr lang="en-US" sz="4900" b="1" dirty="0" smtClean="0">
                <a:effectLst>
                  <a:outerShdw blurRad="38100" dist="38100" dir="2700000" algn="tl">
                    <a:srgbClr val="000000">
                      <a:alpha val="43137"/>
                    </a:srgbClr>
                  </a:outerShdw>
                </a:effectLst>
                <a:latin typeface="+mn-lt"/>
              </a:rPr>
              <a:t>.</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a:t>
            </a:r>
            <a:r>
              <a:rPr lang="en-US" sz="3600" b="1" dirty="0" smtClean="0">
                <a:effectLst>
                  <a:outerShdw blurRad="38100" dist="38100" dir="2700000" algn="tl">
                    <a:srgbClr val="000000">
                      <a:alpha val="43137"/>
                    </a:srgbClr>
                  </a:outerShdw>
                </a:effectLst>
                <a:latin typeface="+mn-lt"/>
              </a:rPr>
              <a:t>5:22-23 </a:t>
            </a:r>
            <a:r>
              <a:rPr lang="en-US" sz="3600" b="1" dirty="0" smtClean="0">
                <a:effectLst>
                  <a:outerShdw blurRad="38100" dist="38100" dir="2700000" algn="tl">
                    <a:srgbClr val="000000">
                      <a:alpha val="43137"/>
                    </a:srgbClr>
                  </a:outerShdw>
                </a:effectLst>
                <a:latin typeface="+mn-lt"/>
              </a:rPr>
              <a:t>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718231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730189"/>
            <a:ext cx="11770895" cy="1325563"/>
          </a:xfrm>
        </p:spPr>
        <p:txBody>
          <a:bodyPr>
            <a:noAutofit/>
          </a:bodyPr>
          <a:lstStyle/>
          <a:p>
            <a:pPr algn="ctr"/>
            <a:r>
              <a:rPr lang="en-US" sz="3400" b="1" dirty="0">
                <a:effectLst>
                  <a:outerShdw blurRad="38100" dist="38100" dir="2700000" algn="tl">
                    <a:srgbClr val="000000">
                      <a:alpha val="43137"/>
                    </a:srgbClr>
                  </a:outerShdw>
                </a:effectLst>
                <a:latin typeface="+mn-lt"/>
              </a:rPr>
              <a:t>“The rebellious children are as good as dead,” says the </a:t>
            </a:r>
            <a:r>
              <a:rPr lang="en-US" sz="3400" b="1" cap="small" dirty="0">
                <a:effectLst>
                  <a:outerShdw blurRad="38100" dist="38100" dir="2700000" algn="tl">
                    <a:srgbClr val="000000">
                      <a:alpha val="43137"/>
                    </a:srgbClr>
                  </a:outerShdw>
                </a:effectLst>
                <a:latin typeface="+mn-lt"/>
              </a:rPr>
              <a:t>Lord</a:t>
            </a:r>
            <a:r>
              <a:rPr lang="en-US" sz="3400" b="1" dirty="0">
                <a:effectLst>
                  <a:outerShdw blurRad="38100" dist="38100" dir="2700000" algn="tl">
                    <a:srgbClr val="000000">
                      <a:alpha val="43137"/>
                    </a:srgbClr>
                  </a:outerShdw>
                </a:effectLst>
                <a:latin typeface="+mn-lt"/>
              </a:rPr>
              <a:t>,</a:t>
            </a:r>
            <a:r>
              <a:rPr lang="en-US" sz="3400" b="1" dirty="0">
                <a:effectLst>
                  <a:outerShdw blurRad="38100" dist="38100" dir="2700000" algn="tl">
                    <a:srgbClr val="000000">
                      <a:alpha val="43137"/>
                    </a:srgbClr>
                  </a:outerShdw>
                </a:effectLst>
                <a:latin typeface="+mn-lt"/>
              </a:rPr>
              <a:t> “those who make plans without consulting me, who form alliances without consulting my Spirit, and thereby compound their sin.  </a:t>
            </a:r>
            <a:r>
              <a:rPr lang="en-US" sz="3400" b="1" baseline="30000" dirty="0">
                <a:effectLst>
                  <a:outerShdw blurRad="38100" dist="38100" dir="2700000" algn="tl">
                    <a:srgbClr val="000000">
                      <a:alpha val="43137"/>
                    </a:srgbClr>
                  </a:outerShdw>
                </a:effectLst>
                <a:latin typeface="+mn-lt"/>
              </a:rPr>
              <a:t>2 </a:t>
            </a:r>
            <a:r>
              <a:rPr lang="en-US" sz="3400" b="1" dirty="0">
                <a:effectLst>
                  <a:outerShdw blurRad="38100" dist="38100" dir="2700000" algn="tl">
                    <a:srgbClr val="000000">
                      <a:alpha val="43137"/>
                    </a:srgbClr>
                  </a:outerShdw>
                </a:effectLst>
                <a:latin typeface="+mn-lt"/>
              </a:rPr>
              <a:t>They travel down to Egypt without seeking my will, seeking Pharaoh’s protection, and looking for safety in Egypt’s protective shade.  </a:t>
            </a:r>
            <a:r>
              <a:rPr lang="en-US" sz="3400" b="1" baseline="30000" dirty="0">
                <a:effectLst>
                  <a:outerShdw blurRad="38100" dist="38100" dir="2700000" algn="tl">
                    <a:srgbClr val="000000">
                      <a:alpha val="43137"/>
                    </a:srgbClr>
                  </a:outerShdw>
                </a:effectLst>
                <a:latin typeface="+mn-lt"/>
              </a:rPr>
              <a:t>3 </a:t>
            </a:r>
            <a:r>
              <a:rPr lang="en-US" sz="3400" b="1" dirty="0">
                <a:effectLst>
                  <a:outerShdw blurRad="38100" dist="38100" dir="2700000" algn="tl">
                    <a:srgbClr val="000000">
                      <a:alpha val="43137"/>
                    </a:srgbClr>
                  </a:outerShdw>
                </a:effectLst>
                <a:latin typeface="+mn-lt"/>
              </a:rPr>
              <a:t>But Pharaoh’s protection will bring you nothing but shame, and the safety of Egypt’s protective shade nothing but humiliation.  </a:t>
            </a:r>
            <a:r>
              <a:rPr lang="en-US" sz="3400" b="1" baseline="30000" dirty="0">
                <a:effectLst>
                  <a:outerShdw blurRad="38100" dist="38100" dir="2700000" algn="tl">
                    <a:srgbClr val="000000">
                      <a:alpha val="43137"/>
                    </a:srgbClr>
                  </a:outerShdw>
                </a:effectLst>
                <a:latin typeface="+mn-lt"/>
              </a:rPr>
              <a:t>4 </a:t>
            </a:r>
            <a:r>
              <a:rPr lang="en-US" sz="3400" b="1" dirty="0">
                <a:effectLst>
                  <a:outerShdw blurRad="38100" dist="38100" dir="2700000" algn="tl">
                    <a:srgbClr val="000000">
                      <a:alpha val="43137"/>
                    </a:srgbClr>
                  </a:outerShdw>
                </a:effectLst>
                <a:latin typeface="+mn-lt"/>
              </a:rPr>
              <a:t>Though his officials are in </a:t>
            </a:r>
            <a:r>
              <a:rPr lang="en-US" sz="3400" b="1" dirty="0" err="1">
                <a:effectLst>
                  <a:outerShdw blurRad="38100" dist="38100" dir="2700000" algn="tl">
                    <a:srgbClr val="000000">
                      <a:alpha val="43137"/>
                    </a:srgbClr>
                  </a:outerShdw>
                </a:effectLst>
                <a:latin typeface="+mn-lt"/>
              </a:rPr>
              <a:t>Zoan</a:t>
            </a:r>
            <a:r>
              <a:rPr lang="en-US" sz="3400" b="1" dirty="0">
                <a:effectLst>
                  <a:outerShdw blurRad="38100" dist="38100" dir="2700000" algn="tl">
                    <a:srgbClr val="000000">
                      <a:alpha val="43137"/>
                    </a:srgbClr>
                  </a:outerShdw>
                </a:effectLst>
                <a:latin typeface="+mn-lt"/>
              </a:rPr>
              <a:t> and his messengers arrive at Hanes, </a:t>
            </a:r>
            <a:r>
              <a:rPr lang="en-US" sz="3400" b="1" baseline="30000" dirty="0">
                <a:effectLst>
                  <a:outerShdw blurRad="38100" dist="38100" dir="2700000" algn="tl">
                    <a:srgbClr val="000000">
                      <a:alpha val="43137"/>
                    </a:srgbClr>
                  </a:outerShdw>
                </a:effectLst>
                <a:latin typeface="+mn-lt"/>
              </a:rPr>
              <a:t>5 </a:t>
            </a:r>
            <a:r>
              <a:rPr lang="en-US" sz="3400" b="1" dirty="0">
                <a:effectLst>
                  <a:outerShdw blurRad="38100" dist="38100" dir="2700000" algn="tl">
                    <a:srgbClr val="000000">
                      <a:alpha val="43137"/>
                    </a:srgbClr>
                  </a:outerShdw>
                </a:effectLst>
                <a:latin typeface="+mn-lt"/>
              </a:rPr>
              <a:t>all will be put to shame because of a nation that cannot help them, who cannot give them aid or help, but only shame and disgrace.”</a:t>
            </a:r>
            <a:r>
              <a:rPr lang="en-US" sz="3400" b="1" dirty="0" smtClean="0">
                <a:effectLst>
                  <a:glow rad="127000">
                    <a:schemeClr val="bg1"/>
                  </a:glow>
                  <a:outerShdw blurRad="38100" dist="38100" dir="2700000" algn="tl">
                    <a:srgbClr val="000000">
                      <a:alpha val="43137"/>
                    </a:srgbClr>
                  </a:outerShdw>
                </a:effectLst>
                <a:latin typeface="+mn-lt"/>
              </a:rPr>
              <a:t/>
            </a:r>
            <a:br>
              <a:rPr lang="en-US" sz="3400" b="1" dirty="0" smtClean="0">
                <a:effectLst>
                  <a:glow rad="127000">
                    <a:schemeClr val="bg1"/>
                  </a:glow>
                  <a:outerShdw blurRad="38100" dist="38100" dir="2700000" algn="tl">
                    <a:srgbClr val="000000">
                      <a:alpha val="43137"/>
                    </a:srgbClr>
                  </a:outerShdw>
                </a:effectLst>
                <a:latin typeface="+mn-lt"/>
              </a:rPr>
            </a:br>
            <a:r>
              <a:rPr lang="en-US" sz="3400" b="1" dirty="0">
                <a:effectLst>
                  <a:outerShdw blurRad="38100" dist="38100" dir="2700000" algn="tl">
                    <a:srgbClr val="000000">
                      <a:alpha val="43137"/>
                    </a:srgbClr>
                  </a:outerShdw>
                </a:effectLst>
                <a:latin typeface="+mn-lt"/>
              </a:rPr>
              <a:t/>
            </a:r>
            <a:br>
              <a:rPr lang="en-US" sz="3400" b="1" dirty="0">
                <a:effectLst>
                  <a:outerShdw blurRad="38100" dist="38100" dir="2700000" algn="tl">
                    <a:srgbClr val="000000">
                      <a:alpha val="43137"/>
                    </a:srgbClr>
                  </a:outerShdw>
                </a:effectLst>
                <a:latin typeface="+mn-lt"/>
              </a:rPr>
            </a:br>
            <a:r>
              <a:rPr lang="en-US" sz="3400" b="1" dirty="0" smtClean="0">
                <a:effectLst>
                  <a:outerShdw blurRad="38100" dist="38100" dir="2700000" algn="tl">
                    <a:srgbClr val="000000">
                      <a:alpha val="43137"/>
                    </a:srgbClr>
                  </a:outerShdw>
                </a:effectLst>
                <a:latin typeface="+mn-lt"/>
              </a:rPr>
              <a:t>Isaiah 30:1-4 NET</a:t>
            </a:r>
            <a:endParaRPr lang="en-US" sz="34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3459382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8 </a:t>
            </a:r>
            <a:r>
              <a:rPr lang="en-US" sz="3600" b="1" dirty="0">
                <a:effectLst>
                  <a:outerShdw blurRad="38100" dist="38100" dir="2700000" algn="tl">
                    <a:srgbClr val="000000">
                      <a:alpha val="43137"/>
                    </a:srgbClr>
                  </a:outerShdw>
                </a:effectLst>
                <a:latin typeface="+mn-lt"/>
              </a:rPr>
              <a:t>Now go, write it down on a tablet in their presence,</a:t>
            </a:r>
            <a:r>
              <a:rPr lang="en-US" sz="3600" b="1" dirty="0">
                <a:effectLst>
                  <a:outerShdw blurRad="38100" dist="38100" dir="2700000" algn="tl">
                    <a:srgbClr val="000000">
                      <a:alpha val="43137"/>
                    </a:srgbClr>
                  </a:outerShdw>
                </a:effectLst>
                <a:latin typeface="+mn-lt"/>
              </a:rPr>
              <a:t> inscribe it on a scroll, so that it might be preserved for a future time as an enduring witness.  </a:t>
            </a:r>
            <a:r>
              <a:rPr lang="en-US" sz="3600" b="1" baseline="30000" dirty="0">
                <a:effectLst>
                  <a:outerShdw blurRad="38100" dist="38100" dir="2700000" algn="tl">
                    <a:srgbClr val="000000">
                      <a:alpha val="43137"/>
                    </a:srgbClr>
                  </a:outerShdw>
                </a:effectLst>
                <a:latin typeface="+mn-lt"/>
              </a:rPr>
              <a:t>9 </a:t>
            </a:r>
            <a:r>
              <a:rPr lang="en-US" sz="3600" b="1" dirty="0">
                <a:effectLst>
                  <a:outerShdw blurRad="38100" dist="38100" dir="2700000" algn="tl">
                    <a:srgbClr val="000000">
                      <a:alpha val="43137"/>
                    </a:srgbClr>
                  </a:outerShdw>
                </a:effectLst>
                <a:latin typeface="+mn-lt"/>
              </a:rPr>
              <a:t>For these are rebellious people— they are lying children, children unwilling to obey the </a:t>
            </a:r>
            <a:r>
              <a:rPr lang="en-US" sz="3600" b="1" cap="small" dirty="0">
                <a:effectLst>
                  <a:outerShdw blurRad="38100" dist="38100" dir="2700000" algn="tl">
                    <a:srgbClr val="000000">
                      <a:alpha val="43137"/>
                    </a:srgbClr>
                  </a:outerShdw>
                </a:effectLst>
                <a:latin typeface="+mn-lt"/>
              </a:rPr>
              <a:t>Lord</a:t>
            </a:r>
            <a:r>
              <a:rPr lang="en-US" sz="3600" b="1" dirty="0">
                <a:effectLst>
                  <a:outerShdw blurRad="38100" dist="38100" dir="2700000" algn="tl">
                    <a:srgbClr val="000000">
                      <a:alpha val="43137"/>
                    </a:srgbClr>
                  </a:outerShdw>
                </a:effectLst>
                <a:latin typeface="+mn-lt"/>
              </a:rPr>
              <a:t>’s law.</a:t>
            </a:r>
            <a:r>
              <a:rPr lang="en-US" sz="3600" b="1"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10 </a:t>
            </a:r>
            <a:r>
              <a:rPr lang="en-US" sz="3600" b="1" dirty="0">
                <a:effectLst>
                  <a:outerShdw blurRad="38100" dist="38100" dir="2700000" algn="tl">
                    <a:srgbClr val="000000">
                      <a:alpha val="43137"/>
                    </a:srgbClr>
                  </a:outerShdw>
                </a:effectLst>
                <a:latin typeface="+mn-lt"/>
              </a:rPr>
              <a:t>They say to the visionaries, “See no more visions!” and to the seers, “Don’t relate messages to us about what is right!  Tell us nice things, relate deceptive messages.  </a:t>
            </a:r>
            <a:r>
              <a:rPr lang="en-US" sz="3600" b="1" baseline="30000" dirty="0">
                <a:effectLst>
                  <a:outerShdw blurRad="38100" dist="38100" dir="2700000" algn="tl">
                    <a:srgbClr val="000000">
                      <a:alpha val="43137"/>
                    </a:srgbClr>
                  </a:outerShdw>
                </a:effectLst>
                <a:latin typeface="+mn-lt"/>
              </a:rPr>
              <a:t>11 </a:t>
            </a:r>
            <a:r>
              <a:rPr lang="en-US" sz="3600" b="1" dirty="0">
                <a:effectLst>
                  <a:outerShdw blurRad="38100" dist="38100" dir="2700000" algn="tl">
                    <a:srgbClr val="000000">
                      <a:alpha val="43137"/>
                    </a:srgbClr>
                  </a:outerShdw>
                </a:effectLst>
                <a:latin typeface="+mn-lt"/>
              </a:rPr>
              <a:t>Turn aside from the way, stray off the path.  Remove from our presence the Holy One of Israel.”</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Isaiah 30:8-11 NET</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24345167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3 </a:t>
            </a:r>
            <a:r>
              <a:rPr lang="en-US" b="1" dirty="0">
                <a:effectLst>
                  <a:outerShdw blurRad="38100" dist="38100" dir="2700000" algn="tl">
                    <a:srgbClr val="000000">
                      <a:alpha val="43137"/>
                    </a:srgbClr>
                  </a:outerShdw>
                </a:effectLst>
                <a:latin typeface="+mn-lt"/>
              </a:rPr>
              <a:t>For the time is coming when people will not endure sound teaching, but having itching ears they will accumulate for themselves teachers to suit their own passions, </a:t>
            </a:r>
            <a:r>
              <a:rPr lang="en-US" b="1" baseline="30000" dirty="0">
                <a:effectLst>
                  <a:outerShdw blurRad="38100" dist="38100" dir="2700000" algn="tl">
                    <a:srgbClr val="000000">
                      <a:alpha val="43137"/>
                    </a:srgbClr>
                  </a:outerShdw>
                </a:effectLst>
                <a:latin typeface="+mn-lt"/>
              </a:rPr>
              <a:t>4</a:t>
            </a:r>
            <a:r>
              <a:rPr lang="en-US" b="1" dirty="0">
                <a:effectLst>
                  <a:outerShdw blurRad="38100" dist="38100" dir="2700000" algn="tl">
                    <a:srgbClr val="000000">
                      <a:alpha val="43137"/>
                    </a:srgbClr>
                  </a:outerShdw>
                </a:effectLst>
                <a:latin typeface="+mn-lt"/>
              </a:rPr>
              <a:t> and will turn away from listening to the truth and wander off into myths.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2 Timothy 4:3-4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38237688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600" b="1" dirty="0">
                <a:effectLst>
                  <a:outerShdw blurRad="38100" dist="38100" dir="2700000" algn="tl">
                    <a:srgbClr val="000000">
                      <a:alpha val="43137"/>
                    </a:srgbClr>
                  </a:outerShdw>
                </a:effectLst>
                <a:latin typeface="+mn-lt"/>
              </a:rPr>
              <a:t>For this reason this is what the Holy One of Israel says:</a:t>
            </a:r>
            <a:r>
              <a:rPr lang="en-US" sz="3600" b="1" dirty="0">
                <a:effectLst>
                  <a:outerShdw blurRad="38100" dist="38100" dir="2700000" algn="tl">
                    <a:srgbClr val="000000">
                      <a:alpha val="43137"/>
                    </a:srgbClr>
                  </a:outerShdw>
                </a:effectLst>
                <a:latin typeface="+mn-lt"/>
              </a:rPr>
              <a:t> “You have rejected this message; you trust instead in your ability to oppress and trick, and rely on that kind of behavior.  </a:t>
            </a:r>
            <a:r>
              <a:rPr lang="en-US" sz="3600" b="1" baseline="30000" dirty="0">
                <a:effectLst>
                  <a:outerShdw blurRad="38100" dist="38100" dir="2700000" algn="tl">
                    <a:srgbClr val="000000">
                      <a:alpha val="43137"/>
                    </a:srgbClr>
                  </a:outerShdw>
                </a:effectLst>
                <a:latin typeface="+mn-lt"/>
              </a:rPr>
              <a:t>13 </a:t>
            </a:r>
            <a:r>
              <a:rPr lang="en-US" sz="3600" b="1" dirty="0">
                <a:effectLst>
                  <a:outerShdw blurRad="38100" dist="38100" dir="2700000" algn="tl">
                    <a:srgbClr val="000000">
                      <a:alpha val="43137"/>
                    </a:srgbClr>
                  </a:outerShdw>
                </a:effectLst>
                <a:latin typeface="+mn-lt"/>
              </a:rPr>
              <a:t>So this sin will become your downfall.  You will be like a high wall that bulges and cracks and is ready to collapse; it crumbles suddenly, in a flash.  </a:t>
            </a:r>
            <a:r>
              <a:rPr lang="en-US" sz="3600" b="1" baseline="30000" dirty="0">
                <a:effectLst>
                  <a:outerShdw blurRad="38100" dist="38100" dir="2700000" algn="tl">
                    <a:srgbClr val="000000">
                      <a:alpha val="43137"/>
                    </a:srgbClr>
                  </a:outerShdw>
                </a:effectLst>
                <a:latin typeface="+mn-lt"/>
              </a:rPr>
              <a:t>14 </a:t>
            </a:r>
            <a:r>
              <a:rPr lang="en-US" sz="3600" b="1" dirty="0">
                <a:effectLst>
                  <a:outerShdw blurRad="38100" dist="38100" dir="2700000" algn="tl">
                    <a:srgbClr val="000000">
                      <a:alpha val="43137"/>
                    </a:srgbClr>
                  </a:outerShdw>
                </a:effectLst>
                <a:latin typeface="+mn-lt"/>
              </a:rPr>
              <a:t>It shatters in pieces like a clay jar, so shattered to bits that none of it can be salvaged.</a:t>
            </a: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Among its fragments one cannot find a shard large enough to scoop a hot coal from a fire or to skim off water from a cistern.”</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Isaiah 30:12-14 NET</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24088574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dirty="0">
                <a:effectLst>
                  <a:outerShdw blurRad="38100" dist="38100" dir="2700000" algn="tl">
                    <a:srgbClr val="000000">
                      <a:alpha val="43137"/>
                    </a:srgbClr>
                  </a:outerShdw>
                </a:effectLst>
                <a:latin typeface="+mn-lt"/>
              </a:rPr>
              <a:t>For this is what the master,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the Holy One of Israel says:</a:t>
            </a:r>
            <a:r>
              <a:rPr lang="en-US" b="1" dirty="0">
                <a:effectLst>
                  <a:outerShdw blurRad="38100" dist="38100" dir="2700000" algn="tl">
                    <a:srgbClr val="000000">
                      <a:alpha val="43137"/>
                    </a:srgbClr>
                  </a:outerShdw>
                </a:effectLst>
                <a:latin typeface="+mn-lt"/>
              </a:rPr>
              <a:t> “If you repented and patiently waited for me, you would be delivered; if you calmly trusted in me you would find strength, but </a:t>
            </a:r>
            <a:r>
              <a:rPr lang="en-US" b="1" dirty="0">
                <a:effectLst>
                  <a:outerShdw blurRad="38100" dist="38100" dir="2700000" algn="tl">
                    <a:srgbClr val="000000">
                      <a:alpha val="43137"/>
                    </a:srgbClr>
                  </a:outerShdw>
                </a:effectLst>
                <a:latin typeface="+mn-lt"/>
              </a:rPr>
              <a:t>you</a:t>
            </a:r>
            <a:r>
              <a:rPr lang="en-US" b="1" dirty="0">
                <a:effectLst>
                  <a:outerShdw blurRad="38100" dist="38100" dir="2700000" algn="tl">
                    <a:srgbClr val="000000">
                      <a:alpha val="43137"/>
                    </a:srgbClr>
                  </a:outerShdw>
                </a:effectLst>
                <a:latin typeface="+mn-lt"/>
              </a:rPr>
              <a:t> are </a:t>
            </a:r>
            <a:r>
              <a:rPr lang="en-US" b="1" dirty="0" smtClean="0">
                <a:effectLst>
                  <a:outerShdw blurRad="38100" dist="38100" dir="2700000" algn="tl">
                    <a:srgbClr val="000000">
                      <a:alpha val="43137"/>
                    </a:srgbClr>
                  </a:outerShdw>
                </a:effectLst>
                <a:latin typeface="+mn-lt"/>
              </a:rPr>
              <a:t>unwilling.</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Isaiah 30:15 NET</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1791810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33 </a:t>
            </a:r>
            <a:r>
              <a:rPr lang="en-US" b="1" dirty="0">
                <a:effectLst>
                  <a:outerShdw blurRad="38100" dist="38100" dir="2700000" algn="tl">
                    <a:srgbClr val="000000">
                      <a:alpha val="43137"/>
                    </a:srgbClr>
                  </a:outerShdw>
                </a:effectLst>
                <a:latin typeface="+mn-lt"/>
              </a:rPr>
              <a:t>I have said these things to you, that in me you may have peace. In the world you will have tribulation. But take heart; I have overcome the world</a:t>
            </a:r>
            <a:r>
              <a:rPr lang="en-US" b="1" dirty="0" smtClean="0">
                <a:effectLst>
                  <a:outerShdw blurRad="38100" dist="38100" dir="2700000" algn="tl">
                    <a:srgbClr val="000000">
                      <a:alpha val="43137"/>
                    </a:srgbClr>
                  </a:outerShdw>
                </a:effectLst>
                <a:latin typeface="+mn-lt"/>
              </a:rPr>
              <a:t>.”</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John 16:33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29059730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18 </a:t>
            </a:r>
            <a:r>
              <a:rPr lang="en-US" b="1" dirty="0">
                <a:effectLst>
                  <a:outerShdw blurRad="38100" dist="38100" dir="2700000" algn="tl">
                    <a:srgbClr val="000000">
                      <a:alpha val="43137"/>
                    </a:srgbClr>
                  </a:outerShdw>
                </a:effectLst>
                <a:latin typeface="+mn-lt"/>
              </a:rPr>
              <a:t>For this reason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is ready to show you mercy;</a:t>
            </a:r>
            <a:r>
              <a:rPr lang="en-US" b="1" dirty="0">
                <a:effectLst>
                  <a:outerShdw blurRad="38100" dist="38100" dir="2700000" algn="tl">
                    <a:srgbClr val="000000">
                      <a:alpha val="43137"/>
                    </a:srgbClr>
                  </a:outerShdw>
                </a:effectLst>
                <a:latin typeface="+mn-lt"/>
              </a:rPr>
              <a:t> he sits on his throne, ready to have compassion on you.  Indeed,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is a just God;</a:t>
            </a:r>
            <a:r>
              <a:rPr lang="en-US" b="1" dirty="0">
                <a:effectLst>
                  <a:outerShdw blurRad="38100" dist="38100" dir="2700000" algn="tl">
                    <a:srgbClr val="000000">
                      <a:alpha val="43137"/>
                    </a:srgbClr>
                  </a:outerShdw>
                </a:effectLst>
                <a:latin typeface="+mn-lt"/>
              </a:rPr>
              <a:t> all who wait for him in faith will be blessed.</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Isaiah 30:18 NET</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3154511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a:effectLst>
            <a:glow rad="127000">
              <a:srgbClr val="FF0000"/>
            </a:glow>
          </a:effectLst>
        </p:spPr>
        <p:txBody>
          <a:bodyPr>
            <a:noAutofit/>
          </a:bodyPr>
          <a:lstStyle/>
          <a:p>
            <a:pPr algn="ctr"/>
            <a:r>
              <a:rPr lang="en-US" sz="2800" b="1" baseline="30000" dirty="0">
                <a:effectLst>
                  <a:outerShdw blurRad="38100" dist="38100" dir="2700000" algn="tl">
                    <a:srgbClr val="000000">
                      <a:alpha val="43137"/>
                    </a:srgbClr>
                  </a:outerShdw>
                </a:effectLst>
                <a:latin typeface="+mn-lt"/>
              </a:rPr>
              <a:t>27 </a:t>
            </a:r>
            <a:r>
              <a:rPr lang="en-US" sz="2800" b="1" dirty="0">
                <a:effectLst>
                  <a:outerShdw blurRad="38100" dist="38100" dir="2700000" algn="tl">
                    <a:srgbClr val="000000">
                      <a:alpha val="43137"/>
                    </a:srgbClr>
                  </a:outerShdw>
                </a:effectLst>
                <a:latin typeface="+mn-lt"/>
              </a:rPr>
              <a:t>Look, the name of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comes from a distant place</a:t>
            </a:r>
            <a:br>
              <a:rPr lang="en-US" sz="2800" b="1"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in raging anger and awesome splendor.  He speaks angrily and his word is like destructive fire.  </a:t>
            </a:r>
            <a:r>
              <a:rPr lang="en-US" sz="2800" b="1" baseline="30000" dirty="0">
                <a:effectLst>
                  <a:outerShdw blurRad="38100" dist="38100" dir="2700000" algn="tl">
                    <a:srgbClr val="000000">
                      <a:alpha val="43137"/>
                    </a:srgbClr>
                  </a:outerShdw>
                </a:effectLst>
                <a:latin typeface="+mn-lt"/>
              </a:rPr>
              <a:t>28 </a:t>
            </a:r>
            <a:r>
              <a:rPr lang="en-US" sz="2800" b="1" dirty="0">
                <a:effectLst>
                  <a:outerShdw blurRad="38100" dist="38100" dir="2700000" algn="tl">
                    <a:srgbClr val="000000">
                      <a:alpha val="43137"/>
                    </a:srgbClr>
                  </a:outerShdw>
                </a:effectLst>
                <a:latin typeface="+mn-lt"/>
              </a:rPr>
              <a:t>His battle cry overwhelms like a flooding river that reaches one’s neck.  He shakes the nations in a sieve that isolates the chaff; he puts a bit into the mouth of the nations and leads them to destruction.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baseline="30000" dirty="0" smtClean="0">
                <a:effectLst>
                  <a:outerShdw blurRad="38100" dist="38100" dir="2700000" algn="tl">
                    <a:srgbClr val="000000">
                      <a:alpha val="43137"/>
                    </a:srgbClr>
                  </a:outerShdw>
                </a:effectLst>
                <a:latin typeface="+mn-lt"/>
              </a:rPr>
              <a:t>30</a:t>
            </a:r>
            <a:r>
              <a:rPr lang="en-US" sz="2800" b="1" baseline="30000" dirty="0">
                <a:effectLst>
                  <a:outerShdw blurRad="38100" dist="38100" dir="2700000" algn="tl">
                    <a:srgbClr val="000000">
                      <a:alpha val="43137"/>
                    </a:srgbClr>
                  </a:outerShdw>
                </a:effectLst>
                <a:latin typeface="+mn-lt"/>
              </a:rPr>
              <a:t> </a:t>
            </a:r>
            <a:r>
              <a:rPr lang="en-US" sz="2800" b="1" dirty="0">
                <a:effectLst>
                  <a:outerShdw blurRad="38100" dist="38100" dir="2700000" algn="tl">
                    <a:srgbClr val="000000">
                      <a:alpha val="43137"/>
                    </a:srgbClr>
                  </a:outerShdw>
                </a:effectLst>
                <a:latin typeface="+mn-lt"/>
              </a:rPr>
              <a:t>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will give a mighty shout and intervene in power, with furious anger and flaming, destructive fire, with a driving rainstorm and hailstones.  </a:t>
            </a:r>
            <a:r>
              <a:rPr lang="en-US" sz="2800" b="1" baseline="30000" dirty="0">
                <a:effectLst>
                  <a:outerShdw blurRad="38100" dist="38100" dir="2700000" algn="tl">
                    <a:srgbClr val="000000">
                      <a:alpha val="43137"/>
                    </a:srgbClr>
                  </a:outerShdw>
                </a:effectLst>
                <a:latin typeface="+mn-lt"/>
              </a:rPr>
              <a:t>31 </a:t>
            </a:r>
            <a:r>
              <a:rPr lang="en-US" sz="2800" b="1" dirty="0">
                <a:effectLst>
                  <a:outerShdw blurRad="38100" dist="38100" dir="2700000" algn="tl">
                    <a:srgbClr val="000000">
                      <a:alpha val="43137"/>
                    </a:srgbClr>
                  </a:outerShdw>
                </a:effectLst>
                <a:latin typeface="+mn-lt"/>
              </a:rPr>
              <a:t>Indeed,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’s shout will shatter Assyria; he will beat them with a club.  </a:t>
            </a:r>
            <a:r>
              <a:rPr lang="en-US" sz="2800" b="1" baseline="30000" dirty="0">
                <a:effectLst>
                  <a:outerShdw blurRad="38100" dist="38100" dir="2700000" algn="tl">
                    <a:srgbClr val="000000">
                      <a:alpha val="43137"/>
                    </a:srgbClr>
                  </a:outerShdw>
                </a:effectLst>
                <a:latin typeface="+mn-lt"/>
              </a:rPr>
              <a:t>32 </a:t>
            </a:r>
            <a:r>
              <a:rPr lang="en-US" sz="2800" b="1" dirty="0">
                <a:effectLst>
                  <a:outerShdw blurRad="38100" dist="38100" dir="2700000" algn="tl">
                    <a:srgbClr val="000000">
                      <a:alpha val="43137"/>
                    </a:srgbClr>
                  </a:outerShdw>
                </a:effectLst>
                <a:latin typeface="+mn-lt"/>
              </a:rPr>
              <a:t>Every blow from his punishing cudgel, with which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 will beat them, will be accompanied by music from the tambourine and harp, and he will attack them with his weapons.  </a:t>
            </a:r>
            <a:r>
              <a:rPr lang="en-US" sz="2800" b="1" baseline="30000" dirty="0">
                <a:effectLst>
                  <a:outerShdw blurRad="38100" dist="38100" dir="2700000" algn="tl">
                    <a:srgbClr val="000000">
                      <a:alpha val="43137"/>
                    </a:srgbClr>
                  </a:outerShdw>
                </a:effectLst>
                <a:latin typeface="+mn-lt"/>
              </a:rPr>
              <a:t>33 </a:t>
            </a:r>
            <a:r>
              <a:rPr lang="en-US" sz="2800" b="1" dirty="0">
                <a:effectLst>
                  <a:outerShdw blurRad="38100" dist="38100" dir="2700000" algn="tl">
                    <a:srgbClr val="000000">
                      <a:alpha val="43137"/>
                    </a:srgbClr>
                  </a:outerShdw>
                </a:effectLst>
                <a:latin typeface="+mn-lt"/>
              </a:rPr>
              <a:t>For the burial place is already prepared; it has been made deep and wide for the king.  The firewood is piled high on it.  The </a:t>
            </a:r>
            <a:r>
              <a:rPr lang="en-US" sz="2800" b="1" cap="small" dirty="0">
                <a:effectLst>
                  <a:outerShdw blurRad="38100" dist="38100" dir="2700000" algn="tl">
                    <a:srgbClr val="000000">
                      <a:alpha val="43137"/>
                    </a:srgbClr>
                  </a:outerShdw>
                </a:effectLst>
                <a:latin typeface="+mn-lt"/>
              </a:rPr>
              <a:t>Lord</a:t>
            </a:r>
            <a:r>
              <a:rPr lang="en-US" sz="2800" b="1" dirty="0">
                <a:effectLst>
                  <a:outerShdw blurRad="38100" dist="38100" dir="2700000" algn="tl">
                    <a:srgbClr val="000000">
                      <a:alpha val="43137"/>
                    </a:srgbClr>
                  </a:outerShdw>
                </a:effectLst>
                <a:latin typeface="+mn-lt"/>
              </a:rPr>
              <a:t>’s breath, like a stream flowing with brimstone, will ignite it. </a:t>
            </a:r>
            <a:r>
              <a:rPr lang="en-US" sz="2800" dirty="0">
                <a:effectLst>
                  <a:outerShdw blurRad="38100" dist="38100" dir="2700000" algn="tl">
                    <a:srgbClr val="000000">
                      <a:alpha val="43137"/>
                    </a:srgbClr>
                  </a:outerShdw>
                </a:effectLst>
                <a:latin typeface="+mn-lt"/>
              </a:rPr>
              <a:t/>
            </a:r>
            <a:br>
              <a:rPr lang="en-US" sz="2800" dirty="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Isaiah 30:27-28, 30-33 NET</a:t>
            </a:r>
            <a:endParaRPr lang="en-US" sz="28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7" name="Picture 6"/>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752283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29 </a:t>
            </a:r>
            <a:r>
              <a:rPr lang="en-US" sz="4000" b="1" dirty="0">
                <a:effectLst>
                  <a:outerShdw blurRad="38100" dist="38100" dir="2700000" algn="tl">
                    <a:srgbClr val="000000">
                      <a:alpha val="43137"/>
                    </a:srgbClr>
                  </a:outerShdw>
                </a:effectLst>
                <a:latin typeface="+mn-lt"/>
              </a:rPr>
              <a:t>You will sing</a:t>
            </a:r>
            <a:r>
              <a:rPr lang="en-US" sz="4000" b="1" dirty="0">
                <a:effectLst>
                  <a:outerShdw blurRad="38100" dist="38100" dir="2700000" algn="tl">
                    <a:srgbClr val="000000">
                      <a:alpha val="43137"/>
                    </a:srgbClr>
                  </a:outerShdw>
                </a:effectLst>
                <a:latin typeface="+mn-lt"/>
              </a:rPr>
              <a:t> as you do in the evening when you are celebrating a festival. You will be happy like one who plays a flute as he goes to the mountain of the </a:t>
            </a:r>
            <a:r>
              <a:rPr lang="en-US" sz="4000" b="1" cap="small" dirty="0">
                <a:effectLst>
                  <a:outerShdw blurRad="38100" dist="38100" dir="2700000" algn="tl">
                    <a:srgbClr val="000000">
                      <a:alpha val="43137"/>
                    </a:srgbClr>
                  </a:outerShdw>
                </a:effectLst>
                <a:latin typeface="+mn-lt"/>
              </a:rPr>
              <a:t>Lord</a:t>
            </a:r>
            <a:r>
              <a:rPr lang="en-US" sz="4000" b="1" dirty="0">
                <a:effectLst>
                  <a:outerShdw blurRad="38100" dist="38100" dir="2700000" algn="tl">
                    <a:srgbClr val="000000">
                      <a:alpha val="43137"/>
                    </a:srgbClr>
                  </a:outerShdw>
                </a:effectLst>
                <a:latin typeface="+mn-lt"/>
              </a:rPr>
              <a:t>, the Rock who shelters Israel.</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Isaiah 30:29 NET</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2805193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9 </a:t>
            </a:r>
            <a:r>
              <a:rPr lang="en-US" b="1" dirty="0">
                <a:effectLst>
                  <a:outerShdw blurRad="38100" dist="38100" dir="2700000" algn="tl">
                    <a:srgbClr val="000000">
                      <a:alpha val="43137"/>
                    </a:srgbClr>
                  </a:outerShdw>
                </a:effectLst>
                <a:latin typeface="+mn-lt"/>
              </a:rPr>
              <a:t>The Lord is not slow to fulfill his promise as some count slowness, but is patient toward you, not wishing that any should perish, but </a:t>
            </a:r>
            <a:r>
              <a:rPr lang="en-US" b="1" dirty="0">
                <a:effectLst>
                  <a:outerShdw blurRad="38100" dist="38100" dir="2700000" algn="tl">
                    <a:srgbClr val="000000">
                      <a:alpha val="43137"/>
                    </a:srgbClr>
                  </a:outerShdw>
                </a:effectLst>
                <a:latin typeface="+mn-lt"/>
              </a:rPr>
              <a:t>that all should reach repentance.</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2 Peter 3:9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2000223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3200" i="1" dirty="0">
                <a:effectLst>
                  <a:outerShdw blurRad="38100" dist="38100" dir="2700000" algn="tl">
                    <a:srgbClr val="000000">
                      <a:alpha val="43137"/>
                    </a:srgbClr>
                  </a:outerShdw>
                </a:effectLst>
                <a:latin typeface="+mn-lt"/>
              </a:rPr>
              <a:t>“</a:t>
            </a:r>
            <a:r>
              <a:rPr lang="en-US" sz="3200" i="1" dirty="0">
                <a:effectLst>
                  <a:outerShdw blurRad="38100" dist="38100" dir="2700000" algn="tl">
                    <a:srgbClr val="000000">
                      <a:alpha val="43137"/>
                    </a:srgbClr>
                  </a:outerShdw>
                </a:effectLst>
                <a:latin typeface="+mn-lt"/>
              </a:rPr>
              <a:t>Certain of God’s people are in trouble and distress, and they are eager for immediate rescue. They cannot wait God’s time, nor exercise submission to his will. He will surely deliver them in due season; but they cannot tarry till the hour cometh; like children, they snatch at unripe fruit. ‘To everything there is a season, and a time to every purpose under the heaven’; but their one season is the present; they cannot, they will not wait. They must have their desire instantaneously fulfilled, or else they are ready to take wrong means of attaining it. If in poverty, they are in haste to be rich; and they shall not long be innocent. If under reproach, their heart ferments towards revenge. They would sooner rush under the guidance of Satan into some questionable policy, than in childlike simplicity trust in the Lord and do good. It must not be so with you, my brethren, you must learn a better way</a:t>
            </a:r>
            <a:r>
              <a:rPr lang="en-US" sz="3200" i="1" dirty="0" smtClean="0">
                <a:effectLst>
                  <a:outerShdw blurRad="38100" dist="38100" dir="2700000" algn="tl">
                    <a:srgbClr val="000000">
                      <a:alpha val="43137"/>
                    </a:srgbClr>
                  </a:outerShdw>
                </a:effectLst>
                <a:latin typeface="+mn-lt"/>
              </a:rPr>
              <a:t>.”</a:t>
            </a:r>
            <a:endParaRPr lang="en-US" sz="24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sp>
        <p:nvSpPr>
          <p:cNvPr id="4" name="TextBox 3"/>
          <p:cNvSpPr txBox="1"/>
          <p:nvPr/>
        </p:nvSpPr>
        <p:spPr>
          <a:xfrm>
            <a:off x="7736116" y="6023553"/>
            <a:ext cx="2039982" cy="400110"/>
          </a:xfrm>
          <a:prstGeom prst="rect">
            <a:avLst/>
          </a:prstGeom>
          <a:noFill/>
        </p:spPr>
        <p:txBody>
          <a:bodyPr wrap="none" rtlCol="0">
            <a:spAutoFit/>
          </a:bodyPr>
          <a:lstStyle/>
          <a:p>
            <a:r>
              <a:rPr lang="en-US" sz="2000" dirty="0" smtClean="0">
                <a:effectLst>
                  <a:outerShdw blurRad="38100" dist="38100" dir="2700000" algn="tl">
                    <a:srgbClr val="000000">
                      <a:alpha val="43137"/>
                    </a:srgbClr>
                  </a:outerShdw>
                </a:effectLst>
              </a:rPr>
              <a:t>Charles Spurgeon</a:t>
            </a:r>
            <a:endParaRPr lang="en-US" sz="2000" dirty="0">
              <a:effectLst>
                <a:outerShdw blurRad="38100" dist="38100" dir="2700000" algn="tl">
                  <a:srgbClr val="000000">
                    <a:alpha val="43137"/>
                  </a:srgbClr>
                </a:outerShdw>
              </a:effectLst>
            </a:endParaRPr>
          </a:p>
        </p:txBody>
      </p:sp>
      <p:pic>
        <p:nvPicPr>
          <p:cNvPr id="6" name="Picture 5"/>
          <p:cNvPicPr>
            <a:picLocks noChangeAspect="1"/>
          </p:cNvPicPr>
          <p:nvPr/>
        </p:nvPicPr>
        <p:blipFill rotWithShape="1">
          <a:blip r:embed="rId4" cstate="print">
            <a:grayscl/>
            <a:extLst>
              <a:ext uri="{28A0092B-C50C-407E-A947-70E740481C1C}">
                <a14:useLocalDpi xmlns:a14="http://schemas.microsoft.com/office/drawing/2010/main" val="0"/>
              </a:ext>
            </a:extLst>
          </a:blip>
          <a:srcRect l="15906" t="17918" r="17270" b="36790"/>
          <a:stretch/>
        </p:blipFill>
        <p:spPr>
          <a:xfrm>
            <a:off x="192505" y="6018111"/>
            <a:ext cx="2808331" cy="638629"/>
          </a:xfrm>
          <a:prstGeom prst="rect">
            <a:avLst/>
          </a:prstGeom>
        </p:spPr>
      </p:pic>
    </p:spTree>
    <p:extLst>
      <p:ext uri="{BB962C8B-B14F-4D97-AF65-F5344CB8AC3E}">
        <p14:creationId xmlns:p14="http://schemas.microsoft.com/office/powerpoint/2010/main" val="3016330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1192</TotalTime>
  <Words>284</Words>
  <Application>Microsoft Office PowerPoint</Application>
  <PresentationFormat>Widescreen</PresentationFormat>
  <Paragraphs>13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22 But the fruit of the Spirit is love, joy, peace, patience, kindness, goodness, faithfulness, 23 gentleness, self-control; against such things there is no law.  Galatians 5:22-23 ESV</vt:lpstr>
      <vt:lpstr>“The rebellious children are as good as dead,” says the Lord, “those who make plans without consulting me, who form alliances without consulting my Spirit, and thereby compound their sin.  2 They travel down to Egypt without seeking my will, seeking Pharaoh’s protection, and looking for safety in Egypt’s protective shade.  3 But Pharaoh’s protection will bring you nothing but shame, and the safety of Egypt’s protective shade nothing but humiliation.  4 Though his officials are in Zoan and his messengers arrive at Hanes, 5 all will be put to shame because of a nation that cannot help them, who cannot give them aid or help, but only shame and disgrace.”  Isaiah 30:1-4 NET</vt:lpstr>
      <vt:lpstr>8 Now go, write it down on a tablet in their presence, inscribe it on a scroll, so that it might be preserved for a future time as an enduring witness.  9 For these are rebellious people— they are lying children, children unwilling to obey the Lord’s law.  10 They say to the visionaries, “See no more visions!” and to the seers, “Don’t relate messages to us about what is right!  Tell us nice things, relate deceptive messages.  11 Turn aside from the way, stray off the path.  Remove from our presence the Holy One of Israel.”  Isaiah 30:8-11 NET</vt:lpstr>
      <vt:lpstr>3 For the time is coming when people will not endure sound teaching, but having itching ears they will accumulate for themselves teachers to suit their own passions, 4 and will turn away from listening to the truth and wander off into myths.  2 Timothy 4:3-4 ESV</vt:lpstr>
      <vt:lpstr>For this reason this is what the Holy One of Israel says: “You have rejected this message; you trust instead in your ability to oppress and trick, and rely on that kind of behavior.  13 So this sin will become your downfall.  You will be like a high wall that bulges and cracks and is ready to collapse; it crumbles suddenly, in a flash.  14 It shatters in pieces like a clay jar, so shattered to bits that none of it can be salvaged. Among its fragments one cannot find a shard large enough to scoop a hot coal from a fire or to skim off water from a cistern.”  Isaiah 30:12-14 NET</vt:lpstr>
      <vt:lpstr>For this is what the master, the Lord, the Holy One of Israel says: “If you repented and patiently waited for me, you would be delivered; if you calmly trusted in me you would find strength, but you are unwilling.  Isaiah 30:15 NET</vt:lpstr>
      <vt:lpstr>33 I have said these things to you, that in me you may have peace. In the world you will have tribulation. But take heart; I have overcome the world.”  John 16:33 ESV</vt:lpstr>
      <vt:lpstr>18 For this reason the Lord is ready to show you mercy; he sits on his throne, ready to have compassion on you.  Indeed, the Lord is a just God; all who wait for him in faith will be blessed.  Isaiah 30:18 NET</vt:lpstr>
      <vt:lpstr>27 Look, the name of the Lord comes from a distant place in raging anger and awesome splendor.  He speaks angrily and his word is like destructive fire.  28 His battle cry overwhelms like a flooding river that reaches one’s neck.  He shakes the nations in a sieve that isolates the chaff; he puts a bit into the mouth of the nations and leads them to destruction.   30 The Lord will give a mighty shout and intervene in power, with furious anger and flaming, destructive fire, with a driving rainstorm and hailstones.  31 Indeed, the Lord’s shout will shatter Assyria; he will beat them with a club.  32 Every blow from his punishing cudgel, with which the Lord will beat them, will be accompanied by music from the tambourine and harp, and he will attack them with his weapons.  33 For the burial place is already prepared; it has been made deep and wide for the king.  The firewood is piled high on it.  The Lord’s breath, like a stream flowing with brimstone, will ignite it.   Isaiah 30:27-28, 30-33 NET</vt:lpstr>
      <vt:lpstr>29 You will sing as you do in the evening when you are celebrating a festival. You will be happy like one who plays a flute as he goes to the mountain of the Lord, the Rock who shelters Israel.  Isaiah 30:29 NET</vt:lpstr>
      <vt:lpstr>9 The Lord is not slow to fulfill his promise as some count slowness, but is patient toward you, not wishing that any should perish, but that all should reach repentance.  2 Peter 3:9 ESV</vt:lpstr>
      <vt:lpstr>“Certain of God’s people are in trouble and distress, and they are eager for immediate rescue. They cannot wait God’s time, nor exercise submission to his will. He will surely deliver them in due season; but they cannot tarry till the hour cometh; like children, they snatch at unripe fruit. ‘To everything there is a season, and a time to every purpose under the heaven’; but their one season is the present; they cannot, they will not wait. They must have their desire instantaneously fulfilled, or else they are ready to take wrong means of attaining it. If in poverty, they are in haste to be rich; and they shall not long be innocent. If under reproach, their heart ferments towards revenge. They would sooner rush under the guidance of Satan into some questionable policy, than in childlike simplicity trust in the Lord and do good. It must not be so with you, my brethren, you must learn a better way.”</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18</cp:revision>
  <dcterms:created xsi:type="dcterms:W3CDTF">2019-07-21T09:40:47Z</dcterms:created>
  <dcterms:modified xsi:type="dcterms:W3CDTF">2019-09-01T10:19:53Z</dcterms:modified>
</cp:coreProperties>
</file>