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6" r:id="rId5"/>
    <p:sldId id="260" r:id="rId6"/>
    <p:sldId id="267" r:id="rId7"/>
    <p:sldId id="268" r:id="rId8"/>
    <p:sldId id="269" r:id="rId9"/>
    <p:sldId id="270" r:id="rId10"/>
    <p:sldId id="271" r:id="rId11"/>
    <p:sldId id="272" r:id="rId12"/>
    <p:sldId id="273" r:id="rId13"/>
    <p:sldId id="274" r:id="rId14"/>
    <p:sldId id="275" r:id="rId15"/>
    <p:sldId id="2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64" d="100"/>
          <a:sy n="64" d="100"/>
        </p:scale>
        <p:origin x="4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772980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1592680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8EA47-1E94-4B0F-A85A-5F083A7320E3}"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208911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08EA47-1E94-4B0F-A85A-5F083A7320E3}"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921614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8EA47-1E94-4B0F-A85A-5F083A7320E3}" type="datetimeFigureOut">
              <a:rPr lang="en-US" smtClean="0"/>
              <a:t>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60370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8EA47-1E94-4B0F-A85A-5F083A7320E3}" type="datetimeFigureOut">
              <a:rPr lang="en-US" smtClean="0"/>
              <a:t>1/26/2020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271836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8EA47-1E94-4B0F-A85A-5F083A7320E3}" type="datetimeFigureOut">
              <a:rPr lang="en-US" smtClean="0"/>
              <a:t>1/26/2020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746189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107850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83170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27349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2394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8EA47-1E94-4B0F-A85A-5F083A7320E3}" type="datetimeFigureOut">
              <a:rPr lang="en-US" smtClean="0"/>
              <a:t>1/26/2020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07A2C-8686-416F-9154-7025A5212863}" type="slidenum">
              <a:rPr lang="en-US" smtClean="0"/>
              <a:t>‹#›</a:t>
            </a:fld>
            <a:endParaRPr lang="en-US"/>
          </a:p>
        </p:txBody>
      </p:sp>
    </p:spTree>
    <p:extLst>
      <p:ext uri="{BB962C8B-B14F-4D97-AF65-F5344CB8AC3E}">
        <p14:creationId xmlns:p14="http://schemas.microsoft.com/office/powerpoint/2010/main" val="476050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1019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1974369"/>
            <a:ext cx="11887200" cy="1325563"/>
          </a:xfrm>
        </p:spPr>
        <p:txBody>
          <a:bodyPr>
            <a:noAutofit/>
          </a:bodyPr>
          <a:lstStyle/>
          <a:p>
            <a:pPr algn="ctr"/>
            <a:r>
              <a:rPr lang="en-US" b="1" baseline="30000" dirty="0" smtClean="0">
                <a:effectLst>
                  <a:outerShdw blurRad="38100" dist="38100" dir="2700000" algn="tl">
                    <a:srgbClr val="000000">
                      <a:alpha val="43137"/>
                    </a:srgbClr>
                  </a:outerShdw>
                </a:effectLst>
                <a:latin typeface="+mn-lt"/>
              </a:rPr>
              <a:t>9</a:t>
            </a:r>
            <a:r>
              <a:rPr lang="en-US" b="1" baseline="30000"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God is faithful, by whom you were called into the fellowship of his Son, Jesus Christ our </a:t>
            </a:r>
            <a:r>
              <a:rPr lang="en-US" b="1" dirty="0" smtClean="0">
                <a:effectLst>
                  <a:outerShdw blurRad="38100" dist="38100" dir="2700000" algn="tl">
                    <a:srgbClr val="000000">
                      <a:alpha val="43137"/>
                    </a:srgbClr>
                  </a:outerShdw>
                </a:effectLst>
                <a:latin typeface="+mn-lt"/>
              </a:rPr>
              <a:t>Lord.</a:t>
            </a:r>
            <a:endParaRPr lang="en-US" sz="3600" dirty="0">
              <a:effectLst>
                <a:outerShdw blurRad="38100" dist="38100" dir="2700000" algn="tl">
                  <a:srgbClr val="000000">
                    <a:alpha val="43137"/>
                  </a:srgbClr>
                </a:outerShdw>
              </a:effectLst>
              <a:latin typeface="+mn-lt"/>
            </a:endParaRPr>
          </a:p>
        </p:txBody>
      </p:sp>
      <p:sp>
        <p:nvSpPr>
          <p:cNvPr id="4" name="Rectangle 3"/>
          <p:cNvSpPr/>
          <p:nvPr/>
        </p:nvSpPr>
        <p:spPr>
          <a:xfrm>
            <a:off x="8593251" y="3409226"/>
            <a:ext cx="2430987"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1:9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8617691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579484"/>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I appeal to you, brothers, by the name of our Lord Jesus Christ, that all of you agree, and that there be no divisions among you, but that you be united in the same mind and the same judgment.</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For it has been reported to me by Chloe's people that there is quarreling among you, my brothers.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What I mean is that each one of you says, “I follow Paul,” or “I follow Apollos,” or “I follow Cephas,” or “I follow Christ.”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Is Christ divided? Was Paul crucified for you? Or were you baptized in the name of Paul?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I thank God that I baptized none of you except </a:t>
            </a:r>
            <a:r>
              <a:rPr lang="en-US" sz="3200" b="1" dirty="0" err="1">
                <a:effectLst>
                  <a:outerShdw blurRad="38100" dist="38100" dir="2700000" algn="tl">
                    <a:srgbClr val="000000">
                      <a:alpha val="43137"/>
                    </a:srgbClr>
                  </a:outerShdw>
                </a:effectLst>
                <a:latin typeface="+mn-lt"/>
              </a:rPr>
              <a:t>Crispus</a:t>
            </a:r>
            <a:r>
              <a:rPr lang="en-US" sz="3200" b="1" dirty="0">
                <a:effectLst>
                  <a:outerShdw blurRad="38100" dist="38100" dir="2700000" algn="tl">
                    <a:srgbClr val="000000">
                      <a:alpha val="43137"/>
                    </a:srgbClr>
                  </a:outerShdw>
                </a:effectLst>
                <a:latin typeface="+mn-lt"/>
              </a:rPr>
              <a:t> and Gaius, </a:t>
            </a: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so that no one may say that you were baptized in my name.   </a:t>
            </a: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(I did baptize also the household of </a:t>
            </a:r>
            <a:r>
              <a:rPr lang="en-US" sz="3200" b="1" dirty="0" err="1">
                <a:effectLst>
                  <a:outerShdw blurRad="38100" dist="38100" dir="2700000" algn="tl">
                    <a:srgbClr val="000000">
                      <a:alpha val="43137"/>
                    </a:srgbClr>
                  </a:outerShdw>
                </a:effectLst>
                <a:latin typeface="+mn-lt"/>
              </a:rPr>
              <a:t>Stephanas</a:t>
            </a:r>
            <a:r>
              <a:rPr lang="en-US" sz="3200" b="1" dirty="0">
                <a:effectLst>
                  <a:outerShdw blurRad="38100" dist="38100" dir="2700000" algn="tl">
                    <a:srgbClr val="000000">
                      <a:alpha val="43137"/>
                    </a:srgbClr>
                  </a:outerShdw>
                </a:effectLst>
                <a:latin typeface="+mn-lt"/>
              </a:rPr>
              <a:t>. Beyond that, I do not know whether I baptized anyone else.)  </a:t>
            </a: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For Christ did not send me to baptize but to preach the gospel, and not with words of eloquent wisdom, lest the cross of Christ be emptied of its power.</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1:10-17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705597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579484"/>
            <a:ext cx="11887200" cy="1325563"/>
          </a:xfrm>
        </p:spPr>
        <p:txBody>
          <a:bodyPr>
            <a:noAutofit/>
          </a:bodyPr>
          <a:lstStyle/>
          <a:p>
            <a:pPr algn="ctr"/>
            <a:r>
              <a:rPr lang="en-US" sz="3200" b="1" baseline="30000" dirty="0">
                <a:effectLst>
                  <a:glow rad="127000">
                    <a:schemeClr val="bg1"/>
                  </a:glow>
                  <a:outerShdw blurRad="38100" dist="38100" dir="2700000" algn="tl">
                    <a:srgbClr val="000000">
                      <a:alpha val="43137"/>
                    </a:srgbClr>
                  </a:outerShdw>
                </a:effectLst>
                <a:latin typeface="+mn-lt"/>
              </a:rPr>
              <a:t>10 </a:t>
            </a:r>
            <a:r>
              <a:rPr lang="en-US" sz="3200" b="1" dirty="0">
                <a:effectLst>
                  <a:glow rad="127000">
                    <a:schemeClr val="bg1"/>
                  </a:glow>
                  <a:outerShdw blurRad="38100" dist="38100" dir="2700000" algn="tl">
                    <a:srgbClr val="000000">
                      <a:alpha val="43137"/>
                    </a:srgbClr>
                  </a:outerShdw>
                </a:effectLst>
                <a:latin typeface="+mn-lt"/>
              </a:rPr>
              <a:t>I appeal to you, </a:t>
            </a:r>
            <a:r>
              <a:rPr lang="en-US" sz="3200" b="1" dirty="0">
                <a:effectLst>
                  <a:glow rad="127000">
                    <a:schemeClr val="bg1"/>
                  </a:glow>
                  <a:outerShdw blurRad="38100" dist="38100" dir="2700000" algn="tl">
                    <a:srgbClr val="000000">
                      <a:alpha val="43137"/>
                    </a:srgbClr>
                  </a:outerShdw>
                </a:effectLst>
                <a:latin typeface="+mn-lt"/>
              </a:rPr>
              <a:t>brothers, by the name of our Lord Jesus Christ</a:t>
            </a:r>
            <a:r>
              <a:rPr lang="en-US" sz="3200" b="1" dirty="0">
                <a:effectLst>
                  <a:outerShdw blurRad="38100" dist="38100" dir="2700000" algn="tl">
                    <a:srgbClr val="000000">
                      <a:alpha val="43137"/>
                    </a:srgbClr>
                  </a:outerShdw>
                </a:effectLst>
                <a:latin typeface="+mn-lt"/>
              </a:rPr>
              <a:t>, that all of you agree, and that there be no divisions among you, but that you be united in the same mind and the same judgment.</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For it has been reported to me by Chloe's people that there is quarreling among you, my brothers.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What I mean is that each one of you says, “I follow Paul,” or “I follow Apollos,” or “I follow Cephas,” or “I follow Christ.”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Is Christ divided? Was Paul crucified for you? Or were you baptized in the name of Paul?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I thank God that I baptized none of you except </a:t>
            </a:r>
            <a:r>
              <a:rPr lang="en-US" sz="3200" b="1" dirty="0" err="1">
                <a:effectLst>
                  <a:outerShdw blurRad="38100" dist="38100" dir="2700000" algn="tl">
                    <a:srgbClr val="000000">
                      <a:alpha val="43137"/>
                    </a:srgbClr>
                  </a:outerShdw>
                </a:effectLst>
                <a:latin typeface="+mn-lt"/>
              </a:rPr>
              <a:t>Crispus</a:t>
            </a:r>
            <a:r>
              <a:rPr lang="en-US" sz="3200" b="1" dirty="0">
                <a:effectLst>
                  <a:outerShdw blurRad="38100" dist="38100" dir="2700000" algn="tl">
                    <a:srgbClr val="000000">
                      <a:alpha val="43137"/>
                    </a:srgbClr>
                  </a:outerShdw>
                </a:effectLst>
                <a:latin typeface="+mn-lt"/>
              </a:rPr>
              <a:t> and Gaius, </a:t>
            </a: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so that no one may say that you were baptized in my name.   </a:t>
            </a: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(I did baptize also the household of </a:t>
            </a:r>
            <a:r>
              <a:rPr lang="en-US" sz="3200" b="1" dirty="0" err="1">
                <a:effectLst>
                  <a:outerShdw blurRad="38100" dist="38100" dir="2700000" algn="tl">
                    <a:srgbClr val="000000">
                      <a:alpha val="43137"/>
                    </a:srgbClr>
                  </a:outerShdw>
                </a:effectLst>
                <a:latin typeface="+mn-lt"/>
              </a:rPr>
              <a:t>Stephanas</a:t>
            </a:r>
            <a:r>
              <a:rPr lang="en-US" sz="3200" b="1" dirty="0">
                <a:effectLst>
                  <a:outerShdw blurRad="38100" dist="38100" dir="2700000" algn="tl">
                    <a:srgbClr val="000000">
                      <a:alpha val="43137"/>
                    </a:srgbClr>
                  </a:outerShdw>
                </a:effectLst>
                <a:latin typeface="+mn-lt"/>
              </a:rPr>
              <a:t>. Beyond that, I do not know whether I baptized anyone else.)  </a:t>
            </a: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For Christ did not send me to baptize but to preach the gospel, and not with words of eloquent wisdom, lest the cross of Christ be emptied of its power.</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1:10-17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221790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766" y="2583672"/>
            <a:ext cx="11482464"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19 </a:t>
            </a:r>
            <a:r>
              <a:rPr lang="en-US" sz="4000" b="1" dirty="0">
                <a:effectLst>
                  <a:outerShdw blurRad="38100" dist="38100" dir="2700000" algn="tl">
                    <a:srgbClr val="000000">
                      <a:alpha val="43137"/>
                    </a:srgbClr>
                  </a:outerShdw>
                </a:effectLst>
                <a:latin typeface="+mn-lt"/>
              </a:rPr>
              <a:t>Now the works of the flesh are obvious: sexual immorality, impurity, depravity, </a:t>
            </a:r>
            <a:r>
              <a:rPr lang="en-US" sz="4000" b="1" baseline="30000" dirty="0">
                <a:effectLst>
                  <a:outerShdw blurRad="38100" dist="38100" dir="2700000" algn="tl">
                    <a:srgbClr val="000000">
                      <a:alpha val="43137"/>
                    </a:srgbClr>
                  </a:outerShdw>
                </a:effectLst>
                <a:latin typeface="+mn-lt"/>
              </a:rPr>
              <a:t>20</a:t>
            </a:r>
            <a:r>
              <a:rPr lang="en-US" sz="4000" b="1" dirty="0">
                <a:effectLst>
                  <a:outerShdw blurRad="38100" dist="38100" dir="2700000" algn="tl">
                    <a:srgbClr val="000000">
                      <a:alpha val="43137"/>
                    </a:srgbClr>
                  </a:outerShdw>
                </a:effectLst>
                <a:latin typeface="+mn-lt"/>
              </a:rPr>
              <a:t> idolatry, sorcery, hostilities, strife, jealousy, outbursts of anger, selfish rivalries, dissensions, factions, </a:t>
            </a:r>
            <a:r>
              <a:rPr lang="en-US" sz="4000" b="1" baseline="30000" dirty="0">
                <a:effectLst>
                  <a:outerShdw blurRad="38100" dist="38100" dir="2700000" algn="tl">
                    <a:srgbClr val="000000">
                      <a:alpha val="43137"/>
                    </a:srgbClr>
                  </a:outerShdw>
                </a:effectLst>
                <a:latin typeface="+mn-lt"/>
              </a:rPr>
              <a:t>21</a:t>
            </a:r>
            <a:r>
              <a:rPr lang="en-US" sz="4000" b="1" dirty="0">
                <a:effectLst>
                  <a:outerShdw blurRad="38100" dist="38100" dir="2700000" algn="tl">
                    <a:srgbClr val="000000">
                      <a:alpha val="43137"/>
                    </a:srgbClr>
                  </a:outerShdw>
                </a:effectLst>
                <a:latin typeface="+mn-lt"/>
              </a:rPr>
              <a:t> envying, murder, drunkenness, carousing, and similar things. I am warning you, as I had warned you before: Those who practice such things will not inherit the kingdom of God!</a:t>
            </a:r>
            <a:endParaRPr lang="en-US" sz="3200" dirty="0">
              <a:effectLst>
                <a:outerShdw blurRad="38100" dist="38100" dir="2700000" algn="tl">
                  <a:srgbClr val="000000">
                    <a:alpha val="43137"/>
                  </a:srgbClr>
                </a:outerShdw>
              </a:effectLst>
              <a:latin typeface="+mn-lt"/>
            </a:endParaRPr>
          </a:p>
        </p:txBody>
      </p:sp>
      <p:sp>
        <p:nvSpPr>
          <p:cNvPr id="4" name="Rectangle 3"/>
          <p:cNvSpPr/>
          <p:nvPr/>
        </p:nvSpPr>
        <p:spPr>
          <a:xfrm>
            <a:off x="8902534" y="6152426"/>
            <a:ext cx="2513060"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Galatians 5:19-21 NET</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1705217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766" y="994714"/>
            <a:ext cx="11482464"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19 </a:t>
            </a:r>
            <a:r>
              <a:rPr lang="en-US" sz="4000" b="1" dirty="0">
                <a:effectLst>
                  <a:outerShdw blurRad="38100" dist="38100" dir="2700000" algn="tl">
                    <a:srgbClr val="000000">
                      <a:alpha val="43137"/>
                    </a:srgbClr>
                  </a:outerShdw>
                </a:effectLst>
                <a:latin typeface="+mn-lt"/>
              </a:rPr>
              <a:t>Now the works of the flesh are obvious: sexual immorality, impurity, depravity, </a:t>
            </a:r>
            <a:r>
              <a:rPr lang="en-US" sz="4000" b="1" baseline="30000" dirty="0">
                <a:effectLst>
                  <a:outerShdw blurRad="38100" dist="38100" dir="2700000" algn="tl">
                    <a:srgbClr val="000000">
                      <a:alpha val="43137"/>
                    </a:srgbClr>
                  </a:outerShdw>
                </a:effectLst>
                <a:latin typeface="+mn-lt"/>
              </a:rPr>
              <a:t>20</a:t>
            </a:r>
            <a:r>
              <a:rPr lang="en-US" sz="4000" b="1" dirty="0">
                <a:effectLst>
                  <a:outerShdw blurRad="38100" dist="38100" dir="2700000" algn="tl">
                    <a:srgbClr val="000000">
                      <a:alpha val="43137"/>
                    </a:srgbClr>
                  </a:outerShdw>
                </a:effectLst>
                <a:latin typeface="+mn-lt"/>
              </a:rPr>
              <a:t> idolatry, sorcery, hostilities, </a:t>
            </a:r>
            <a:r>
              <a:rPr lang="en-US" sz="4000" b="1" dirty="0">
                <a:effectLst>
                  <a:glow rad="317500">
                    <a:srgbClr val="FF0000"/>
                  </a:glow>
                  <a:outerShdw blurRad="38100" dist="38100" dir="2700000" algn="tl">
                    <a:srgbClr val="000000">
                      <a:alpha val="43137"/>
                    </a:srgbClr>
                  </a:outerShdw>
                </a:effectLst>
                <a:latin typeface="+mn-lt"/>
              </a:rPr>
              <a:t>strife</a:t>
            </a:r>
            <a:r>
              <a:rPr lang="en-US" sz="4000" b="1" dirty="0">
                <a:effectLst>
                  <a:outerShdw blurRad="38100" dist="38100" dir="2700000" algn="tl">
                    <a:srgbClr val="000000">
                      <a:alpha val="43137"/>
                    </a:srgbClr>
                  </a:outerShdw>
                </a:effectLst>
                <a:latin typeface="+mn-lt"/>
              </a:rPr>
              <a:t>, jealousy, outbursts of anger, selfish rivalries, dissensions, </a:t>
            </a:r>
            <a:r>
              <a:rPr lang="en-US" sz="4000" b="1" dirty="0" smtClean="0">
                <a:effectLst>
                  <a:outerShdw blurRad="38100" dist="38100" dir="2700000" algn="tl">
                    <a:srgbClr val="000000">
                      <a:alpha val="43137"/>
                    </a:srgbClr>
                  </a:outerShdw>
                </a:effectLst>
                <a:latin typeface="+mn-lt"/>
              </a:rPr>
              <a:t>factions…</a:t>
            </a:r>
            <a:endParaRPr lang="en-US" sz="3200" dirty="0">
              <a:effectLst>
                <a:outerShdw blurRad="38100" dist="38100" dir="2700000" algn="tl">
                  <a:srgbClr val="000000">
                    <a:alpha val="43137"/>
                  </a:srgbClr>
                </a:outerShdw>
              </a:effectLst>
              <a:latin typeface="+mn-l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3" name="Rectangle 2"/>
          <p:cNvSpPr/>
          <p:nvPr/>
        </p:nvSpPr>
        <p:spPr>
          <a:xfrm>
            <a:off x="364766" y="3300707"/>
            <a:ext cx="11482464" cy="1323439"/>
          </a:xfrm>
          <a:prstGeom prst="rect">
            <a:avLst/>
          </a:prstGeom>
        </p:spPr>
        <p:txBody>
          <a:bodyPr wrap="square">
            <a:spAutoFit/>
          </a:bodyPr>
          <a:lstStyle/>
          <a:p>
            <a:pPr algn="ctr"/>
            <a:r>
              <a:rPr lang="en-US" sz="4000" b="1" baseline="30000" dirty="0">
                <a:effectLst>
                  <a:outerShdw blurRad="38100" dist="38100" dir="2700000" algn="tl">
                    <a:srgbClr val="000000">
                      <a:alpha val="43137"/>
                    </a:srgbClr>
                  </a:outerShdw>
                </a:effectLst>
              </a:rPr>
              <a:t>11 </a:t>
            </a:r>
            <a:r>
              <a:rPr lang="en-US" sz="4000" b="1" dirty="0">
                <a:effectLst>
                  <a:outerShdw blurRad="38100" dist="38100" dir="2700000" algn="tl">
                    <a:srgbClr val="000000">
                      <a:alpha val="43137"/>
                    </a:srgbClr>
                  </a:outerShdw>
                </a:effectLst>
              </a:rPr>
              <a:t>For it has been reported to me by Chloe's people that there is </a:t>
            </a:r>
            <a:r>
              <a:rPr lang="en-US" sz="4000" b="1" dirty="0">
                <a:effectLst>
                  <a:glow rad="317500">
                    <a:srgbClr val="FF0000"/>
                  </a:glow>
                  <a:outerShdw blurRad="38100" dist="38100" dir="2700000" algn="tl">
                    <a:srgbClr val="000000">
                      <a:alpha val="43137"/>
                    </a:srgbClr>
                  </a:outerShdw>
                </a:effectLst>
                <a:ea typeface="+mj-ea"/>
                <a:cs typeface="+mj-cs"/>
              </a:rPr>
              <a:t>quarreling</a:t>
            </a:r>
            <a:r>
              <a:rPr lang="en-US" sz="4000" b="1" dirty="0">
                <a:effectLst>
                  <a:outerShdw blurRad="38100" dist="38100" dir="2700000" algn="tl">
                    <a:srgbClr val="000000">
                      <a:alpha val="43137"/>
                    </a:srgbClr>
                  </a:outerShdw>
                </a:effectLst>
              </a:rPr>
              <a:t> among you, my brothers.</a:t>
            </a:r>
            <a:endParaRPr lang="en-US" sz="4000" dirty="0"/>
          </a:p>
        </p:txBody>
      </p:sp>
    </p:spTree>
    <p:extLst>
      <p:ext uri="{BB962C8B-B14F-4D97-AF65-F5344CB8AC3E}">
        <p14:creationId xmlns:p14="http://schemas.microsoft.com/office/powerpoint/2010/main" val="40738801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766" y="994714"/>
            <a:ext cx="11482464"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19 </a:t>
            </a:r>
            <a:r>
              <a:rPr lang="en-US" sz="4000" b="1" dirty="0">
                <a:effectLst>
                  <a:outerShdw blurRad="38100" dist="38100" dir="2700000" algn="tl">
                    <a:srgbClr val="000000">
                      <a:alpha val="43137"/>
                    </a:srgbClr>
                  </a:outerShdw>
                </a:effectLst>
                <a:latin typeface="+mn-lt"/>
              </a:rPr>
              <a:t>Now the works of the flesh are obvious: sexual immorality, impurity, depravity, </a:t>
            </a:r>
            <a:r>
              <a:rPr lang="en-US" sz="4000" b="1" baseline="30000" dirty="0">
                <a:effectLst>
                  <a:outerShdw blurRad="38100" dist="38100" dir="2700000" algn="tl">
                    <a:srgbClr val="000000">
                      <a:alpha val="43137"/>
                    </a:srgbClr>
                  </a:outerShdw>
                </a:effectLst>
                <a:latin typeface="+mn-lt"/>
              </a:rPr>
              <a:t>20</a:t>
            </a:r>
            <a:r>
              <a:rPr lang="en-US" sz="4000" b="1" dirty="0">
                <a:effectLst>
                  <a:outerShdw blurRad="38100" dist="38100" dir="2700000" algn="tl">
                    <a:srgbClr val="000000">
                      <a:alpha val="43137"/>
                    </a:srgbClr>
                  </a:outerShdw>
                </a:effectLst>
                <a:latin typeface="+mn-lt"/>
              </a:rPr>
              <a:t> idolatry, sorcery, hostilities, </a:t>
            </a:r>
            <a:r>
              <a:rPr lang="en-US" sz="4000" b="1" dirty="0">
                <a:effectLst>
                  <a:glow rad="317500">
                    <a:srgbClr val="FF0000"/>
                  </a:glow>
                  <a:outerShdw blurRad="38100" dist="38100" dir="2700000" algn="tl">
                    <a:srgbClr val="000000">
                      <a:alpha val="43137"/>
                    </a:srgbClr>
                  </a:outerShdw>
                </a:effectLst>
                <a:latin typeface="+mn-lt"/>
              </a:rPr>
              <a:t>strife</a:t>
            </a:r>
            <a:r>
              <a:rPr lang="en-US" sz="4000" b="1" dirty="0">
                <a:effectLst>
                  <a:outerShdw blurRad="38100" dist="38100" dir="2700000" algn="tl">
                    <a:srgbClr val="000000">
                      <a:alpha val="43137"/>
                    </a:srgbClr>
                  </a:outerShdw>
                </a:effectLst>
                <a:latin typeface="+mn-lt"/>
              </a:rPr>
              <a:t>, jealousy, outbursts of anger, selfish rivalries, dissensions, </a:t>
            </a:r>
            <a:r>
              <a:rPr lang="en-US" sz="4000" b="1" dirty="0" smtClean="0">
                <a:effectLst>
                  <a:outerShdw blurRad="38100" dist="38100" dir="2700000" algn="tl">
                    <a:srgbClr val="000000">
                      <a:alpha val="43137"/>
                    </a:srgbClr>
                  </a:outerShdw>
                </a:effectLst>
                <a:latin typeface="+mn-lt"/>
              </a:rPr>
              <a:t>factions…</a:t>
            </a:r>
            <a:endParaRPr lang="en-US" sz="3200" dirty="0">
              <a:effectLst>
                <a:outerShdw blurRad="38100" dist="38100" dir="2700000" algn="tl">
                  <a:srgbClr val="000000">
                    <a:alpha val="43137"/>
                  </a:srgbClr>
                </a:outerShdw>
              </a:effectLst>
              <a:latin typeface="+mn-l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3" name="Rectangle 2"/>
          <p:cNvSpPr/>
          <p:nvPr/>
        </p:nvSpPr>
        <p:spPr>
          <a:xfrm>
            <a:off x="364766" y="3300707"/>
            <a:ext cx="11482464" cy="1323439"/>
          </a:xfrm>
          <a:prstGeom prst="rect">
            <a:avLst/>
          </a:prstGeom>
        </p:spPr>
        <p:txBody>
          <a:bodyPr wrap="square">
            <a:spAutoFit/>
          </a:bodyPr>
          <a:lstStyle/>
          <a:p>
            <a:pPr algn="ctr"/>
            <a:r>
              <a:rPr lang="en-US" sz="4000" b="1" baseline="30000" dirty="0">
                <a:effectLst>
                  <a:outerShdw blurRad="38100" dist="38100" dir="2700000" algn="tl">
                    <a:srgbClr val="000000">
                      <a:alpha val="43137"/>
                    </a:srgbClr>
                  </a:outerShdw>
                </a:effectLst>
              </a:rPr>
              <a:t>11 </a:t>
            </a:r>
            <a:r>
              <a:rPr lang="en-US" sz="4000" b="1" dirty="0">
                <a:effectLst>
                  <a:outerShdw blurRad="38100" dist="38100" dir="2700000" algn="tl">
                    <a:srgbClr val="000000">
                      <a:alpha val="43137"/>
                    </a:srgbClr>
                  </a:outerShdw>
                </a:effectLst>
              </a:rPr>
              <a:t>For it has been reported to me by Chloe's people that there is </a:t>
            </a:r>
            <a:r>
              <a:rPr lang="en-US" sz="4000" b="1" dirty="0">
                <a:effectLst>
                  <a:glow rad="317500">
                    <a:srgbClr val="FF0000"/>
                  </a:glow>
                  <a:outerShdw blurRad="38100" dist="38100" dir="2700000" algn="tl">
                    <a:srgbClr val="000000">
                      <a:alpha val="43137"/>
                    </a:srgbClr>
                  </a:outerShdw>
                </a:effectLst>
                <a:ea typeface="+mj-ea"/>
                <a:cs typeface="+mj-cs"/>
              </a:rPr>
              <a:t>quarreling</a:t>
            </a:r>
            <a:r>
              <a:rPr lang="en-US" sz="4000" b="1" dirty="0">
                <a:effectLst>
                  <a:outerShdw blurRad="38100" dist="38100" dir="2700000" algn="tl">
                    <a:srgbClr val="000000">
                      <a:alpha val="43137"/>
                    </a:srgbClr>
                  </a:outerShdw>
                </a:effectLst>
              </a:rPr>
              <a:t> among you, my brothers.</a:t>
            </a:r>
            <a:endParaRPr lang="en-US" sz="4000" dirty="0"/>
          </a:p>
        </p:txBody>
      </p:sp>
      <p:sp>
        <p:nvSpPr>
          <p:cNvPr id="7" name="Octagon 6"/>
          <p:cNvSpPr/>
          <p:nvPr/>
        </p:nvSpPr>
        <p:spPr>
          <a:xfrm>
            <a:off x="3147935" y="532150"/>
            <a:ext cx="5486400" cy="5104151"/>
          </a:xfrm>
          <a:prstGeom prst="octagon">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4"/>
            <a:endParaRPr lang="en-US" dirty="0"/>
          </a:p>
        </p:txBody>
      </p:sp>
      <p:sp>
        <p:nvSpPr>
          <p:cNvPr id="8" name="TextBox 7"/>
          <p:cNvSpPr txBox="1"/>
          <p:nvPr/>
        </p:nvSpPr>
        <p:spPr>
          <a:xfrm>
            <a:off x="3912432" y="1199214"/>
            <a:ext cx="3912433" cy="3970318"/>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rPr>
              <a:t>I am warning you, as I had warned you before: Those who practice such things will not inherit the kingdom of God!</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53472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579484"/>
            <a:ext cx="11887200" cy="1325563"/>
          </a:xfrm>
        </p:spPr>
        <p:txBody>
          <a:bodyPr>
            <a:noAutofit/>
          </a:bodyPr>
          <a:lstStyle/>
          <a:p>
            <a:pPr algn="ctr"/>
            <a:r>
              <a:rPr lang="en-US" sz="3200" b="1" baseline="30000" dirty="0">
                <a:effectLst>
                  <a:glow rad="127000">
                    <a:schemeClr val="bg1"/>
                  </a:glow>
                  <a:outerShdw blurRad="38100" dist="38100" dir="2700000" algn="tl">
                    <a:srgbClr val="000000">
                      <a:alpha val="43137"/>
                    </a:srgbClr>
                  </a:outerShdw>
                </a:effectLst>
                <a:latin typeface="+mn-lt"/>
              </a:rPr>
              <a:t>10 </a:t>
            </a:r>
            <a:r>
              <a:rPr lang="en-US" sz="3200" b="1" dirty="0">
                <a:effectLst>
                  <a:glow rad="127000">
                    <a:schemeClr val="bg1"/>
                  </a:glow>
                  <a:outerShdw blurRad="38100" dist="38100" dir="2700000" algn="tl">
                    <a:srgbClr val="000000">
                      <a:alpha val="43137"/>
                    </a:srgbClr>
                  </a:outerShdw>
                </a:effectLst>
                <a:latin typeface="+mn-lt"/>
              </a:rPr>
              <a:t>I appeal to you, brothers, by the name of our Lord Jesus Christ, that all of you agree, and that there be no divisions among you, but that you be united in the same mind and the same judgment.</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For it has been reported to me by Chloe's people that there is quarreling among you, my brothers.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What I mean is that each one of you says, “I follow Paul,” or “I follow Apollos,” or “I follow Cephas,” or “I follow Christ.”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Is Christ divided? Was Paul crucified for you? Or were you baptized in the name of Paul?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I thank God that I baptized none of you except </a:t>
            </a:r>
            <a:r>
              <a:rPr lang="en-US" sz="3200" b="1" dirty="0" err="1">
                <a:effectLst>
                  <a:outerShdw blurRad="38100" dist="38100" dir="2700000" algn="tl">
                    <a:srgbClr val="000000">
                      <a:alpha val="43137"/>
                    </a:srgbClr>
                  </a:outerShdw>
                </a:effectLst>
                <a:latin typeface="+mn-lt"/>
              </a:rPr>
              <a:t>Crispus</a:t>
            </a:r>
            <a:r>
              <a:rPr lang="en-US" sz="3200" b="1" dirty="0">
                <a:effectLst>
                  <a:outerShdw blurRad="38100" dist="38100" dir="2700000" algn="tl">
                    <a:srgbClr val="000000">
                      <a:alpha val="43137"/>
                    </a:srgbClr>
                  </a:outerShdw>
                </a:effectLst>
                <a:latin typeface="+mn-lt"/>
              </a:rPr>
              <a:t> and Gaius, </a:t>
            </a: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so that no one may say that you were baptized in my name.   </a:t>
            </a: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(I did baptize also the household of </a:t>
            </a:r>
            <a:r>
              <a:rPr lang="en-US" sz="3200" b="1" dirty="0" err="1">
                <a:effectLst>
                  <a:outerShdw blurRad="38100" dist="38100" dir="2700000" algn="tl">
                    <a:srgbClr val="000000">
                      <a:alpha val="43137"/>
                    </a:srgbClr>
                  </a:outerShdw>
                </a:effectLst>
                <a:latin typeface="+mn-lt"/>
              </a:rPr>
              <a:t>Stephanas</a:t>
            </a:r>
            <a:r>
              <a:rPr lang="en-US" sz="3200" b="1" dirty="0">
                <a:effectLst>
                  <a:outerShdw blurRad="38100" dist="38100" dir="2700000" algn="tl">
                    <a:srgbClr val="000000">
                      <a:alpha val="43137"/>
                    </a:srgbClr>
                  </a:outerShdw>
                </a:effectLst>
                <a:latin typeface="+mn-lt"/>
              </a:rPr>
              <a:t>. Beyond that, I do not know whether I baptized anyone else.)  </a:t>
            </a: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For Christ did not send me to baptize but to preach the gospel, and not with words of eloquent wisdom, lest the cross of Christ be emptied of its power.</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1:10-17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677257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579484"/>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I appeal to you, brothers, by the name of our Lord Jesus Christ, that all of you agree, and that there be no divisions among you, but that you be united in the same mind and the same judgment.</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For it has been reported to me by Chloe's people that there is quarreling among you, my brothers.  </a:t>
            </a:r>
            <a:r>
              <a:rPr lang="en-US" sz="3200" b="1" baseline="30000" dirty="0">
                <a:effectLst>
                  <a:glow rad="127000">
                    <a:schemeClr val="bg1"/>
                  </a:glow>
                  <a:outerShdw blurRad="38100" dist="38100" dir="2700000" algn="tl">
                    <a:srgbClr val="000000">
                      <a:alpha val="43137"/>
                    </a:srgbClr>
                  </a:outerShdw>
                </a:effectLst>
                <a:latin typeface="+mn-lt"/>
              </a:rPr>
              <a:t>12 </a:t>
            </a:r>
            <a:r>
              <a:rPr lang="en-US" sz="3200" b="1" dirty="0">
                <a:effectLst>
                  <a:glow rad="127000">
                    <a:schemeClr val="bg1"/>
                  </a:glow>
                  <a:outerShdw blurRad="38100" dist="38100" dir="2700000" algn="tl">
                    <a:srgbClr val="000000">
                      <a:alpha val="43137"/>
                    </a:srgbClr>
                  </a:outerShdw>
                </a:effectLst>
                <a:latin typeface="+mn-lt"/>
              </a:rPr>
              <a:t>What I mean is that each one of you says, “I follow Paul,” or “I follow Apollos,” or “I follow Cephas,” or “I follow Christ.”</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Is Christ divided? Was Paul crucified for you? Or were you baptized in the name of Paul?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I thank God that I baptized none of you except </a:t>
            </a:r>
            <a:r>
              <a:rPr lang="en-US" sz="3200" b="1" dirty="0" err="1">
                <a:effectLst>
                  <a:outerShdw blurRad="38100" dist="38100" dir="2700000" algn="tl">
                    <a:srgbClr val="000000">
                      <a:alpha val="43137"/>
                    </a:srgbClr>
                  </a:outerShdw>
                </a:effectLst>
                <a:latin typeface="+mn-lt"/>
              </a:rPr>
              <a:t>Crispus</a:t>
            </a:r>
            <a:r>
              <a:rPr lang="en-US" sz="3200" b="1" dirty="0">
                <a:effectLst>
                  <a:outerShdw blurRad="38100" dist="38100" dir="2700000" algn="tl">
                    <a:srgbClr val="000000">
                      <a:alpha val="43137"/>
                    </a:srgbClr>
                  </a:outerShdw>
                </a:effectLst>
                <a:latin typeface="+mn-lt"/>
              </a:rPr>
              <a:t> and Gaius, </a:t>
            </a: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so that no one may say that you were baptized in my name.   </a:t>
            </a: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(I did baptize also the household of </a:t>
            </a:r>
            <a:r>
              <a:rPr lang="en-US" sz="3200" b="1" dirty="0" err="1">
                <a:effectLst>
                  <a:outerShdw blurRad="38100" dist="38100" dir="2700000" algn="tl">
                    <a:srgbClr val="000000">
                      <a:alpha val="43137"/>
                    </a:srgbClr>
                  </a:outerShdw>
                </a:effectLst>
                <a:latin typeface="+mn-lt"/>
              </a:rPr>
              <a:t>Stephanas</a:t>
            </a:r>
            <a:r>
              <a:rPr lang="en-US" sz="3200" b="1" dirty="0">
                <a:effectLst>
                  <a:outerShdw blurRad="38100" dist="38100" dir="2700000" algn="tl">
                    <a:srgbClr val="000000">
                      <a:alpha val="43137"/>
                    </a:srgbClr>
                  </a:outerShdw>
                </a:effectLst>
                <a:latin typeface="+mn-lt"/>
              </a:rPr>
              <a:t>. Beyond that, I do not know whether I baptized anyone else.)  </a:t>
            </a: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For Christ did not send me to baptize but to preach the gospel, and not with words of eloquent wisdom, lest the cross of Christ be emptied of its power.</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1:10-17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7797347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579484"/>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I appeal to you, brothers, by the name of our Lord Jesus Christ, that all of you agree, and that there be no divisions among you, but that you be united in the same mind and the same judgment.</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For it has been reported to me by Chloe's people that there is quarreling among you, my brothers.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What I mean is that each one of you says, “I follow Paul,” or “I follow Apollos,” or “I follow Cephas,” or “I follow Christ.”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Is Christ divided? Was Paul crucified for you? Or were you baptized in the name of Paul?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I thank God that I baptized none of you except </a:t>
            </a:r>
            <a:r>
              <a:rPr lang="en-US" sz="3200" b="1" dirty="0" err="1">
                <a:effectLst>
                  <a:outerShdw blurRad="38100" dist="38100" dir="2700000" algn="tl">
                    <a:srgbClr val="000000">
                      <a:alpha val="43137"/>
                    </a:srgbClr>
                  </a:outerShdw>
                </a:effectLst>
                <a:latin typeface="+mn-lt"/>
              </a:rPr>
              <a:t>Crispus</a:t>
            </a:r>
            <a:r>
              <a:rPr lang="en-US" sz="3200" b="1" dirty="0">
                <a:effectLst>
                  <a:outerShdw blurRad="38100" dist="38100" dir="2700000" algn="tl">
                    <a:srgbClr val="000000">
                      <a:alpha val="43137"/>
                    </a:srgbClr>
                  </a:outerShdw>
                </a:effectLst>
                <a:latin typeface="+mn-lt"/>
              </a:rPr>
              <a:t> and Gaius, </a:t>
            </a: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so that no one may say that you were baptized in my name.   </a:t>
            </a: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(I did baptize also the household of </a:t>
            </a:r>
            <a:r>
              <a:rPr lang="en-US" sz="3200" b="1" dirty="0" err="1">
                <a:effectLst>
                  <a:outerShdw blurRad="38100" dist="38100" dir="2700000" algn="tl">
                    <a:srgbClr val="000000">
                      <a:alpha val="43137"/>
                    </a:srgbClr>
                  </a:outerShdw>
                </a:effectLst>
                <a:latin typeface="+mn-lt"/>
              </a:rPr>
              <a:t>Stephanas</a:t>
            </a:r>
            <a:r>
              <a:rPr lang="en-US" sz="3200" b="1" dirty="0">
                <a:effectLst>
                  <a:outerShdw blurRad="38100" dist="38100" dir="2700000" algn="tl">
                    <a:srgbClr val="000000">
                      <a:alpha val="43137"/>
                    </a:srgbClr>
                  </a:outerShdw>
                </a:effectLst>
                <a:latin typeface="+mn-lt"/>
              </a:rPr>
              <a:t>. Beyond that, I do not know whether I baptized anyone else.)  </a:t>
            </a: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For Christ did not send me to baptize but to preach the gospel, and not with words of eloquent wisdom, </a:t>
            </a:r>
            <a:r>
              <a:rPr lang="en-US" sz="3200" b="1" dirty="0">
                <a:effectLst>
                  <a:glow rad="127000">
                    <a:schemeClr val="bg1"/>
                  </a:glow>
                  <a:outerShdw blurRad="38100" dist="38100" dir="2700000" algn="tl">
                    <a:srgbClr val="000000">
                      <a:alpha val="43137"/>
                    </a:srgbClr>
                  </a:outerShdw>
                </a:effectLst>
                <a:latin typeface="+mn-lt"/>
              </a:rPr>
              <a:t>lest the cross of Christ be emptied of its power.</a:t>
            </a:r>
            <a:endParaRPr lang="en-US" sz="2400" dirty="0">
              <a:effectLst>
                <a:glow rad="127000">
                  <a:schemeClr val="bg1"/>
                </a:glow>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1:10-17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1273649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5808" y="440075"/>
            <a:ext cx="8940384" cy="594879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7706513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579484"/>
            <a:ext cx="11887200" cy="1325563"/>
          </a:xfrm>
          <a:effectLst>
            <a:glow rad="127000">
              <a:srgbClr val="FFFF00"/>
            </a:glow>
          </a:effectLst>
        </p:spPr>
        <p:txBody>
          <a:bodyPr>
            <a:noAutofit/>
          </a:bodyPr>
          <a:lstStyle/>
          <a:p>
            <a:pPr algn="ct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I appeal to you, brothers, by the name of our Lord Jesus Christ, that all of you agree, and that there be no divisions among you, but that you be united in the same mind and the same judgment.</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For it has been reported to me by Chloe's people that there is quarreling among you, my brothers.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What I mean is that each one of you says, “I follow Paul,” or “I follow Apollos,” or “I follow Cephas,” or “I follow Christ.”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Is Christ divided? Was Paul crucified for you? Or were you baptized in the name of Paul?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I thank God that I baptized none of you except </a:t>
            </a:r>
            <a:r>
              <a:rPr lang="en-US" sz="3200" b="1" dirty="0" err="1">
                <a:effectLst>
                  <a:outerShdw blurRad="38100" dist="38100" dir="2700000" algn="tl">
                    <a:srgbClr val="000000">
                      <a:alpha val="43137"/>
                    </a:srgbClr>
                  </a:outerShdw>
                </a:effectLst>
                <a:latin typeface="+mn-lt"/>
              </a:rPr>
              <a:t>Crispus</a:t>
            </a:r>
            <a:r>
              <a:rPr lang="en-US" sz="3200" b="1" dirty="0">
                <a:effectLst>
                  <a:outerShdw blurRad="38100" dist="38100" dir="2700000" algn="tl">
                    <a:srgbClr val="000000">
                      <a:alpha val="43137"/>
                    </a:srgbClr>
                  </a:outerShdw>
                </a:effectLst>
                <a:latin typeface="+mn-lt"/>
              </a:rPr>
              <a:t> and Gaius, </a:t>
            </a: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so that no one may say that you were baptized in my name.   </a:t>
            </a: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(I did baptize also the household of </a:t>
            </a:r>
            <a:r>
              <a:rPr lang="en-US" sz="3200" b="1" dirty="0" err="1">
                <a:effectLst>
                  <a:outerShdw blurRad="38100" dist="38100" dir="2700000" algn="tl">
                    <a:srgbClr val="000000">
                      <a:alpha val="43137"/>
                    </a:srgbClr>
                  </a:outerShdw>
                </a:effectLst>
                <a:latin typeface="+mn-lt"/>
              </a:rPr>
              <a:t>Stephanas</a:t>
            </a:r>
            <a:r>
              <a:rPr lang="en-US" sz="3200" b="1" dirty="0">
                <a:effectLst>
                  <a:outerShdw blurRad="38100" dist="38100" dir="2700000" algn="tl">
                    <a:srgbClr val="000000">
                      <a:alpha val="43137"/>
                    </a:srgbClr>
                  </a:outerShdw>
                </a:effectLst>
                <a:latin typeface="+mn-lt"/>
              </a:rPr>
              <a:t>. Beyond that, I do not know whether I baptized anyone else.)  </a:t>
            </a:r>
            <a:r>
              <a:rPr lang="en-US" sz="3200" b="1" baseline="30000" dirty="0">
                <a:effectLst>
                  <a:glow rad="127000">
                    <a:schemeClr val="bg1"/>
                  </a:glow>
                  <a:outerShdw blurRad="38100" dist="38100" dir="2700000" algn="tl">
                    <a:srgbClr val="000000">
                      <a:alpha val="43137"/>
                    </a:srgbClr>
                  </a:outerShdw>
                </a:effectLst>
                <a:latin typeface="+mn-lt"/>
              </a:rPr>
              <a:t>17 </a:t>
            </a:r>
            <a:r>
              <a:rPr lang="en-US" sz="3200" b="1" dirty="0">
                <a:effectLst>
                  <a:glow rad="127000">
                    <a:schemeClr val="bg1"/>
                  </a:glow>
                  <a:outerShdw blurRad="38100" dist="38100" dir="2700000" algn="tl">
                    <a:srgbClr val="000000">
                      <a:alpha val="43137"/>
                    </a:srgbClr>
                  </a:outerShdw>
                </a:effectLst>
                <a:latin typeface="+mn-lt"/>
              </a:rPr>
              <a:t>For Christ did not send me to baptize but to preach the </a:t>
            </a:r>
            <a:r>
              <a:rPr lang="en-US" sz="3200" b="1" dirty="0">
                <a:effectLst>
                  <a:glow rad="127000">
                    <a:srgbClr val="FFFF00"/>
                  </a:glow>
                  <a:outerShdw blurRad="38100" dist="38100" dir="2700000" algn="tl">
                    <a:srgbClr val="000000">
                      <a:alpha val="43137"/>
                    </a:srgbClr>
                  </a:outerShdw>
                </a:effectLst>
                <a:latin typeface="+mn-lt"/>
              </a:rPr>
              <a:t>gospel</a:t>
            </a:r>
            <a:r>
              <a:rPr lang="en-US" sz="3200" b="1" dirty="0">
                <a:effectLst>
                  <a:glow rad="127000">
                    <a:schemeClr val="bg1"/>
                  </a:glow>
                  <a:outerShdw blurRad="38100" dist="38100" dir="2700000" algn="tl">
                    <a:srgbClr val="000000">
                      <a:alpha val="43137"/>
                    </a:srgbClr>
                  </a:outerShdw>
                </a:effectLst>
                <a:latin typeface="+mn-lt"/>
              </a:rPr>
              <a:t>, and not with words of eloquent wisdom, lest the cross of Christ be emptied of its power.</a:t>
            </a:r>
            <a:endParaRPr lang="en-US" sz="2400" dirty="0">
              <a:effectLst>
                <a:glow rad="127000">
                  <a:schemeClr val="bg1"/>
                </a:glow>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1:10-17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186861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552" y="406921"/>
            <a:ext cx="10515600" cy="1325563"/>
          </a:xfrm>
        </p:spPr>
        <p:txBody>
          <a:bodyPr/>
          <a:lstStyle/>
          <a:p>
            <a:r>
              <a:rPr lang="en-US" i="1" dirty="0" smtClean="0">
                <a:effectLst>
                  <a:outerShdw blurRad="38100" dist="38100" dir="2700000" algn="tl">
                    <a:srgbClr val="000000">
                      <a:alpha val="43137"/>
                    </a:srgbClr>
                  </a:outerShdw>
                </a:effectLst>
                <a:latin typeface="+mn-lt"/>
              </a:rPr>
              <a:t>Messenger vs. Message</a:t>
            </a:r>
            <a:endParaRPr lang="en-US" i="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5"/>
            <a:ext cx="11228882" cy="4351338"/>
          </a:xfrm>
        </p:spPr>
        <p:txBody>
          <a:bodyPr/>
          <a:lstStyle/>
          <a:p>
            <a:r>
              <a:rPr lang="en-US" dirty="0">
                <a:effectLst>
                  <a:outerShdw blurRad="38100" dist="38100" dir="2700000" algn="tl">
                    <a:srgbClr val="000000">
                      <a:alpha val="43137"/>
                    </a:srgbClr>
                  </a:outerShdw>
                </a:effectLst>
              </a:rPr>
              <a:t>1 Corinthians 1:18 ESV - </a:t>
            </a:r>
            <a:r>
              <a:rPr lang="en-US" b="1" baseline="30000" dirty="0" smtClean="0">
                <a:effectLst>
                  <a:outerShdw blurRad="38100" dist="38100" dir="2700000" algn="tl">
                    <a:srgbClr val="000000">
                      <a:alpha val="43137"/>
                    </a:srgbClr>
                  </a:outerShdw>
                </a:effectLst>
              </a:rPr>
              <a:t>18</a:t>
            </a:r>
            <a:r>
              <a:rPr lang="en-US" b="1" dirty="0" smtClean="0">
                <a:effectLst>
                  <a:outerShdw blurRad="38100" dist="38100" dir="2700000" algn="tl">
                    <a:srgbClr val="000000">
                      <a:alpha val="43137"/>
                    </a:srgbClr>
                  </a:outerShdw>
                </a:effectLst>
              </a:rPr>
              <a:t>For</a:t>
            </a:r>
            <a:r>
              <a:rPr lang="en-US" b="1" dirty="0">
                <a:effectLst>
                  <a:outerShdw blurRad="38100" dist="38100" dir="2700000" algn="tl">
                    <a:srgbClr val="000000">
                      <a:alpha val="43137"/>
                    </a:srgbClr>
                  </a:outerShdw>
                </a:effectLst>
              </a:rPr>
              <a:t> the </a:t>
            </a:r>
            <a:r>
              <a:rPr lang="en-US" b="1" dirty="0">
                <a:effectLst>
                  <a:glow rad="127000">
                    <a:srgbClr val="FFFF00"/>
                  </a:glow>
                  <a:outerShdw blurRad="38100" dist="38100" dir="2700000" algn="tl">
                    <a:srgbClr val="000000">
                      <a:alpha val="43137"/>
                    </a:srgbClr>
                  </a:outerShdw>
                </a:effectLst>
              </a:rPr>
              <a:t>message</a:t>
            </a:r>
            <a:r>
              <a:rPr lang="en-US" b="1" dirty="0">
                <a:effectLst>
                  <a:outerShdw blurRad="38100" dist="38100" dir="2700000" algn="tl">
                    <a:srgbClr val="000000">
                      <a:alpha val="43137"/>
                    </a:srgbClr>
                  </a:outerShdw>
                </a:effectLst>
              </a:rPr>
              <a:t> </a:t>
            </a:r>
            <a:r>
              <a:rPr lang="en-US" b="1" dirty="0">
                <a:effectLst>
                  <a:glow rad="127000">
                    <a:srgbClr val="FFFF00"/>
                  </a:glow>
                  <a:outerShdw blurRad="38100" dist="38100" dir="2700000" algn="tl">
                    <a:srgbClr val="000000">
                      <a:alpha val="43137"/>
                    </a:srgbClr>
                  </a:outerShdw>
                </a:effectLst>
              </a:rPr>
              <a:t>about </a:t>
            </a:r>
            <a:r>
              <a:rPr lang="en-US" b="1" dirty="0">
                <a:effectLst>
                  <a:glow rad="127000">
                    <a:srgbClr val="FFFF00"/>
                  </a:glow>
                  <a:outerShdw blurRad="38100" dist="38100" dir="2700000" algn="tl">
                    <a:srgbClr val="000000">
                      <a:alpha val="43137"/>
                    </a:srgbClr>
                  </a:outerShdw>
                </a:effectLst>
              </a:rPr>
              <a:t>the cross</a:t>
            </a:r>
            <a:r>
              <a:rPr lang="en-US" b="1" dirty="0">
                <a:effectLst>
                  <a:glow rad="127000">
                    <a:srgbClr val="FFFF00"/>
                  </a:glow>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is</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foolishness</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to </a:t>
            </a:r>
            <a:r>
              <a:rPr lang="en-US" b="1" dirty="0">
                <a:effectLst>
                  <a:outerShdw blurRad="38100" dist="38100" dir="2700000" algn="tl">
                    <a:srgbClr val="000000">
                      <a:alpha val="43137"/>
                    </a:srgbClr>
                  </a:outerShdw>
                </a:effectLst>
              </a:rPr>
              <a:t>those who are perishing, but to us who are </a:t>
            </a:r>
            <a:r>
              <a:rPr lang="en-US" b="1" dirty="0" smtClean="0">
                <a:effectLst>
                  <a:outerShdw blurRad="38100" dist="38100" dir="2700000" algn="tl">
                    <a:srgbClr val="000000">
                      <a:alpha val="43137"/>
                    </a:srgbClr>
                  </a:outerShdw>
                </a:effectLst>
              </a:rPr>
              <a:t>being saved</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it</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is</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the</a:t>
            </a:r>
            <a:r>
              <a:rPr lang="en-US" b="1" dirty="0">
                <a:effectLst>
                  <a:outerShdw blurRad="38100" dist="38100" dir="2700000" algn="tl">
                    <a:srgbClr val="000000">
                      <a:alpha val="43137"/>
                    </a:srgbClr>
                  </a:outerShdw>
                </a:effectLst>
              </a:rPr>
              <a:t> </a:t>
            </a:r>
            <a:r>
              <a:rPr lang="en-US" b="1" dirty="0">
                <a:effectLst>
                  <a:glow rad="127000">
                    <a:srgbClr val="FFFF00"/>
                  </a:glow>
                  <a:outerShdw blurRad="38100" dist="38100" dir="2700000" algn="tl">
                    <a:srgbClr val="000000">
                      <a:alpha val="43137"/>
                    </a:srgbClr>
                  </a:outerShdw>
                </a:effectLst>
              </a:rPr>
              <a:t>power</a:t>
            </a:r>
            <a:r>
              <a:rPr lang="en-US" b="1" dirty="0">
                <a:effectLst>
                  <a:glow rad="127000">
                    <a:srgbClr val="FFFF00"/>
                  </a:glow>
                  <a:outerShdw blurRad="38100" dist="38100" dir="2700000" algn="tl">
                    <a:srgbClr val="000000">
                      <a:alpha val="43137"/>
                    </a:srgbClr>
                  </a:outerShdw>
                </a:effectLst>
              </a:rPr>
              <a:t> </a:t>
            </a:r>
            <a:r>
              <a:rPr lang="en-US" b="1" dirty="0">
                <a:effectLst>
                  <a:glow rad="127000">
                    <a:srgbClr val="FFFF00"/>
                  </a:glow>
                  <a:outerShdw blurRad="38100" dist="38100" dir="2700000" algn="tl">
                    <a:srgbClr val="000000">
                      <a:alpha val="43137"/>
                    </a:srgbClr>
                  </a:outerShdw>
                </a:effectLst>
              </a:rPr>
              <a:t>of</a:t>
            </a:r>
            <a:r>
              <a:rPr lang="en-US" b="1" dirty="0">
                <a:effectLst>
                  <a:glow rad="127000">
                    <a:srgbClr val="FFFF00"/>
                  </a:glow>
                  <a:outerShdw blurRad="38100" dist="38100" dir="2700000" algn="tl">
                    <a:srgbClr val="000000">
                      <a:alpha val="43137"/>
                    </a:srgbClr>
                  </a:outerShdw>
                </a:effectLst>
              </a:rPr>
              <a:t> God</a:t>
            </a:r>
            <a:r>
              <a:rPr lang="en-US" b="1" dirty="0">
                <a:effectLst>
                  <a:glow rad="127000">
                    <a:srgbClr val="FFFF00"/>
                  </a:glow>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endParaRPr lang="en-US" b="1" baseline="300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1 Corinthians </a:t>
            </a:r>
            <a:r>
              <a:rPr lang="en-US" dirty="0" smtClean="0">
                <a:effectLst>
                  <a:outerShdw blurRad="38100" dist="38100" dir="2700000" algn="tl">
                    <a:srgbClr val="000000">
                      <a:alpha val="43137"/>
                    </a:srgbClr>
                  </a:outerShdw>
                </a:effectLst>
              </a:rPr>
              <a:t>1:24 </a:t>
            </a:r>
            <a:r>
              <a:rPr lang="en-US" dirty="0">
                <a:effectLst>
                  <a:outerShdw blurRad="38100" dist="38100" dir="2700000" algn="tl">
                    <a:srgbClr val="000000">
                      <a:alpha val="43137"/>
                    </a:srgbClr>
                  </a:outerShdw>
                </a:effectLst>
              </a:rPr>
              <a:t>ESV </a:t>
            </a:r>
            <a:r>
              <a:rPr lang="en-US" b="1" dirty="0">
                <a:effectLst>
                  <a:outerShdw blurRad="38100" dist="38100" dir="2700000" algn="tl">
                    <a:srgbClr val="000000">
                      <a:alpha val="43137"/>
                    </a:srgbClr>
                  </a:outerShdw>
                </a:effectLst>
              </a:rPr>
              <a:t>- </a:t>
            </a:r>
            <a:r>
              <a:rPr lang="en-US" b="1" baseline="30000" dirty="0" smtClean="0">
                <a:effectLst>
                  <a:outerShdw blurRad="38100" dist="38100" dir="2700000" algn="tl">
                    <a:srgbClr val="000000">
                      <a:alpha val="43137"/>
                    </a:srgbClr>
                  </a:outerShdw>
                </a:effectLst>
              </a:rPr>
              <a:t>24</a:t>
            </a:r>
            <a:r>
              <a:rPr lang="en-US" b="1" dirty="0" smtClean="0">
                <a:effectLst>
                  <a:outerShdw blurRad="38100" dist="38100" dir="2700000" algn="tl">
                    <a:srgbClr val="000000">
                      <a:alpha val="43137"/>
                    </a:srgbClr>
                  </a:outerShdw>
                </a:effectLst>
              </a:rPr>
              <a:t>But</a:t>
            </a:r>
            <a:r>
              <a:rPr lang="en-US" b="1" dirty="0">
                <a:effectLst>
                  <a:outerShdw blurRad="38100" dist="38100" dir="2700000" algn="tl">
                    <a:srgbClr val="000000">
                      <a:alpha val="43137"/>
                    </a:srgbClr>
                  </a:outerShdw>
                </a:effectLst>
              </a:rPr>
              <a:t> to those who </a:t>
            </a:r>
            <a:r>
              <a:rPr lang="en-US" b="1" dirty="0" smtClean="0">
                <a:effectLst>
                  <a:outerShdw blurRad="38100" dist="38100" dir="2700000" algn="tl">
                    <a:srgbClr val="000000">
                      <a:alpha val="43137"/>
                    </a:srgbClr>
                  </a:outerShdw>
                </a:effectLst>
              </a:rPr>
              <a:t>are called, both</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Jews</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and</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Greeks</a:t>
            </a:r>
            <a:r>
              <a:rPr lang="en-US" b="1" dirty="0">
                <a:effectLst>
                  <a:outerShdw blurRad="38100" dist="38100" dir="2700000" algn="tl">
                    <a:srgbClr val="000000">
                      <a:alpha val="43137"/>
                    </a:srgbClr>
                  </a:outerShdw>
                </a:effectLst>
              </a:rPr>
              <a:t>, </a:t>
            </a:r>
            <a:r>
              <a:rPr lang="en-US" b="1" dirty="0">
                <a:effectLst>
                  <a:glow rad="127000">
                    <a:srgbClr val="FFFF00"/>
                  </a:glow>
                  <a:outerShdw blurRad="38100" dist="38100" dir="2700000" algn="tl">
                    <a:srgbClr val="000000">
                      <a:alpha val="43137"/>
                    </a:srgbClr>
                  </a:outerShdw>
                </a:effectLst>
              </a:rPr>
              <a:t>Christ is the power of God and the wisdom of God</a:t>
            </a:r>
            <a:r>
              <a:rPr lang="en-US" b="1" dirty="0">
                <a:effectLst>
                  <a:glow rad="127000">
                    <a:srgbClr val="FFFF00"/>
                  </a:glow>
                  <a:outerShdw blurRad="38100" dist="38100" dir="2700000" algn="tl">
                    <a:srgbClr val="000000">
                      <a:alpha val="43137"/>
                    </a:srgbClr>
                  </a:outerShdw>
                </a:effectLst>
              </a:rPr>
              <a:t>.</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endParaRPr lang="en-US" b="1"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Romans 1:16 ESV - </a:t>
            </a:r>
            <a:r>
              <a:rPr lang="en-US" b="1" baseline="30000" dirty="0">
                <a:effectLst>
                  <a:outerShdw blurRad="38100" dist="38100" dir="2700000" algn="tl">
                    <a:srgbClr val="000000">
                      <a:alpha val="43137"/>
                    </a:srgbClr>
                  </a:outerShdw>
                </a:effectLst>
              </a:rPr>
              <a:t>16 </a:t>
            </a:r>
            <a:r>
              <a:rPr lang="en-US" b="1" dirty="0">
                <a:effectLst>
                  <a:outerShdw blurRad="38100" dist="38100" dir="2700000" algn="tl">
                    <a:srgbClr val="000000">
                      <a:alpha val="43137"/>
                    </a:srgbClr>
                  </a:outerShdw>
                </a:effectLst>
              </a:rPr>
              <a:t>For </a:t>
            </a:r>
            <a:r>
              <a:rPr lang="en-US" b="1" dirty="0">
                <a:effectLst>
                  <a:outerShdw blurRad="38100" dist="38100" dir="2700000" algn="tl">
                    <a:srgbClr val="000000">
                      <a:alpha val="43137"/>
                    </a:srgbClr>
                  </a:outerShdw>
                </a:effectLst>
              </a:rPr>
              <a:t>I am not ashamed of the </a:t>
            </a:r>
            <a:r>
              <a:rPr lang="en-US" b="1" dirty="0">
                <a:effectLst>
                  <a:glow rad="127000">
                    <a:srgbClr val="FFFF00"/>
                  </a:glow>
                  <a:outerShdw blurRad="38100" dist="38100" dir="2700000" algn="tl">
                    <a:srgbClr val="000000">
                      <a:alpha val="43137"/>
                    </a:srgbClr>
                  </a:outerShdw>
                </a:effectLst>
              </a:rPr>
              <a:t>gospel</a:t>
            </a:r>
            <a:r>
              <a:rPr lang="en-US" b="1" dirty="0">
                <a:effectLst>
                  <a:outerShdw blurRad="38100" dist="38100" dir="2700000" algn="tl">
                    <a:srgbClr val="000000">
                      <a:alpha val="43137"/>
                    </a:srgbClr>
                  </a:outerShdw>
                </a:effectLst>
              </a:rPr>
              <a:t>, for it is the </a:t>
            </a:r>
            <a:r>
              <a:rPr lang="en-US" b="1" dirty="0">
                <a:effectLst>
                  <a:glow rad="127000">
                    <a:srgbClr val="FFFF00"/>
                  </a:glow>
                  <a:outerShdw blurRad="38100" dist="38100" dir="2700000" algn="tl">
                    <a:srgbClr val="000000">
                      <a:alpha val="43137"/>
                    </a:srgbClr>
                  </a:outerShdw>
                </a:effectLst>
              </a:rPr>
              <a:t>power of God for salvation </a:t>
            </a:r>
            <a:r>
              <a:rPr lang="en-US" b="1" dirty="0">
                <a:effectLst>
                  <a:outerShdw blurRad="38100" dist="38100" dir="2700000" algn="tl">
                    <a:srgbClr val="000000">
                      <a:alpha val="43137"/>
                    </a:srgbClr>
                  </a:outerShdw>
                </a:effectLst>
              </a:rPr>
              <a:t>to everyone who believes, to the Jew first and also to the Greek.</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7753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1974369"/>
            <a:ext cx="11887200" cy="1325563"/>
          </a:xfrm>
        </p:spPr>
        <p:txBody>
          <a:bodyPr>
            <a:noAutofit/>
          </a:bodyPr>
          <a:lstStyle/>
          <a:p>
            <a:pPr algn="ctr"/>
            <a:r>
              <a:rPr lang="en-US" b="1" dirty="0">
                <a:effectLst>
                  <a:outerShdw blurRad="38100" dist="38100" dir="2700000" algn="tl">
                    <a:srgbClr val="000000">
                      <a:alpha val="43137"/>
                    </a:srgbClr>
                  </a:outerShdw>
                </a:effectLst>
                <a:latin typeface="+mn-lt"/>
              </a:rPr>
              <a:t>Do you not know that all of us who have been baptized into Christ Jesus were baptized into his death?</a:t>
            </a:r>
            <a:endParaRPr lang="en-US" sz="3600" dirty="0">
              <a:effectLst>
                <a:outerShdw blurRad="38100" dist="38100" dir="2700000" algn="tl">
                  <a:srgbClr val="000000">
                    <a:alpha val="43137"/>
                  </a:srgbClr>
                </a:outerShdw>
              </a:effectLst>
              <a:latin typeface="+mn-lt"/>
            </a:endParaRPr>
          </a:p>
        </p:txBody>
      </p:sp>
      <p:sp>
        <p:nvSpPr>
          <p:cNvPr id="4" name="Rectangle 3"/>
          <p:cNvSpPr/>
          <p:nvPr/>
        </p:nvSpPr>
        <p:spPr>
          <a:xfrm>
            <a:off x="9597592" y="3299932"/>
            <a:ext cx="1877437"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Romans 6:3 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2323253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81" y="2124269"/>
            <a:ext cx="11887200"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5 </a:t>
            </a:r>
            <a:r>
              <a:rPr lang="en-US" b="1" dirty="0">
                <a:effectLst>
                  <a:outerShdw blurRad="38100" dist="38100" dir="2700000" algn="tl">
                    <a:srgbClr val="000000">
                      <a:alpha val="43137"/>
                    </a:srgbClr>
                  </a:outerShdw>
                </a:effectLst>
                <a:latin typeface="+mn-lt"/>
              </a:rPr>
              <a:t>For what we proclaim is not ourselves, but Jesus Christ as Lord, with ourselves as your servants for Jesus' sake.  </a:t>
            </a:r>
            <a:r>
              <a:rPr lang="en-US" b="1" baseline="30000" dirty="0">
                <a:effectLst>
                  <a:outerShdw blurRad="38100" dist="38100" dir="2700000" algn="tl">
                    <a:srgbClr val="000000">
                      <a:alpha val="43137"/>
                    </a:srgbClr>
                  </a:outerShdw>
                </a:effectLst>
                <a:latin typeface="+mn-lt"/>
              </a:rPr>
              <a:t>6 </a:t>
            </a:r>
            <a:r>
              <a:rPr lang="en-US" b="1" dirty="0">
                <a:effectLst>
                  <a:outerShdw blurRad="38100" dist="38100" dir="2700000" algn="tl">
                    <a:srgbClr val="000000">
                      <a:alpha val="43137"/>
                    </a:srgbClr>
                  </a:outerShdw>
                </a:effectLst>
                <a:latin typeface="+mn-lt"/>
              </a:rPr>
              <a:t>For God, who said, “Let light shine out of darkness,” has shone in our hearts to give the light of the knowledge of the glory of God in the face of Jesus Christ.  </a:t>
            </a:r>
            <a:r>
              <a:rPr lang="en-US" b="1" baseline="30000" dirty="0">
                <a:effectLst>
                  <a:outerShdw blurRad="38100" dist="38100" dir="2700000" algn="tl">
                    <a:srgbClr val="000000">
                      <a:alpha val="43137"/>
                    </a:srgbClr>
                  </a:outerShdw>
                </a:effectLst>
                <a:latin typeface="+mn-lt"/>
              </a:rPr>
              <a:t>7 </a:t>
            </a:r>
            <a:r>
              <a:rPr lang="en-US" b="1" dirty="0">
                <a:effectLst>
                  <a:outerShdw blurRad="38100" dist="38100" dir="2700000" algn="tl">
                    <a:srgbClr val="000000">
                      <a:alpha val="43137"/>
                    </a:srgbClr>
                  </a:outerShdw>
                </a:effectLst>
                <a:latin typeface="+mn-lt"/>
              </a:rPr>
              <a:t>But we have this treasure in jars of clay, to show that the surpassing power belongs to God and not to us.</a:t>
            </a:r>
            <a:endParaRPr lang="en-US" sz="3600" dirty="0">
              <a:effectLst>
                <a:outerShdw blurRad="38100" dist="38100" dir="2700000" algn="tl">
                  <a:srgbClr val="000000">
                    <a:alpha val="43137"/>
                  </a:srgbClr>
                </a:outerShdw>
              </a:effectLst>
              <a:latin typeface="+mn-lt"/>
            </a:endParaRPr>
          </a:p>
        </p:txBody>
      </p:sp>
      <p:sp>
        <p:nvSpPr>
          <p:cNvPr id="4" name="Rectangle 3"/>
          <p:cNvSpPr/>
          <p:nvPr/>
        </p:nvSpPr>
        <p:spPr>
          <a:xfrm>
            <a:off x="9427704" y="5636301"/>
            <a:ext cx="2639377"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2 Corinthians 4:5-7 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37959419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TotalTime>
  <Words>107</Words>
  <Application>Microsoft Office PowerPoint</Application>
  <PresentationFormat>Widescreen</PresentationFormat>
  <Paragraphs>29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9 God is faithful, by whom you were called into the fellowship of his Son, Jesus Christ our Lord.</vt:lpstr>
      <vt:lpstr>10 I appeal to you, brothers, by the name of our Lord Jesus Christ, that all of you agree, and that there be no divisions among you, but that you be united in the same mind and the same judgment.  11 For it has been reported to me by Chloe's people that there is quarreling among you, my brothers.  12 What I mean is that each one of you says, “I follow Paul,” or “I follow Apollos,” or “I follow Cephas,” or “I follow Christ.”  13 Is Christ divided? Was Paul crucified for you? Or were you baptized in the name of Paul?  14 I thank God that I baptized none of you except Crispus and Gaius, 15 so that no one may say that you were baptized in my name.   16 (I did baptize also the household of Stephanas. Beyond that, I do not know whether I baptized anyone else.)  17 For Christ did not send me to baptize but to preach the gospel, and not with words of eloquent wisdom, lest the cross of Christ be emptied of its power.</vt:lpstr>
      <vt:lpstr>10 I appeal to you, brothers, by the name of our Lord Jesus Christ, that all of you agree, and that there be no divisions among you, but that you be united in the same mind and the same judgment.  11 For it has been reported to me by Chloe's people that there is quarreling among you, my brothers.  12 What I mean is that each one of you says, “I follow Paul,” or “I follow Apollos,” or “I follow Cephas,” or “I follow Christ.”  13 Is Christ divided? Was Paul crucified for you? Or were you baptized in the name of Paul?  14 I thank God that I baptized none of you except Crispus and Gaius, 15 so that no one may say that you were baptized in my name.   16 (I did baptize also the household of Stephanas. Beyond that, I do not know whether I baptized anyone else.)  17 For Christ did not send me to baptize but to preach the gospel, and not with words of eloquent wisdom, lest the cross of Christ be emptied of its power.</vt:lpstr>
      <vt:lpstr>19 Now the works of the flesh are obvious: sexual immorality, impurity, depravity, 20 idolatry, sorcery, hostilities, strife, jealousy, outbursts of anger, selfish rivalries, dissensions, factions, 21 envying, murder, drunkenness, carousing, and similar things. I am warning you, as I had warned you before: Those who practice such things will not inherit the kingdom of God!</vt:lpstr>
      <vt:lpstr>19 Now the works of the flesh are obvious: sexual immorality, impurity, depravity, 20 idolatry, sorcery, hostilities, strife, jealousy, outbursts of anger, selfish rivalries, dissensions, factions…</vt:lpstr>
      <vt:lpstr>19 Now the works of the flesh are obvious: sexual immorality, impurity, depravity, 20 idolatry, sorcery, hostilities, strife, jealousy, outbursts of anger, selfish rivalries, dissensions, factions…</vt:lpstr>
      <vt:lpstr>10 I appeal to you, brothers, by the name of our Lord Jesus Christ, that all of you agree, and that there be no divisions among you, but that you be united in the same mind and the same judgment.  11 For it has been reported to me by Chloe's people that there is quarreling among you, my brothers.  12 What I mean is that each one of you says, “I follow Paul,” or “I follow Apollos,” or “I follow Cephas,” or “I follow Christ.”  13 Is Christ divided? Was Paul crucified for you? Or were you baptized in the name of Paul?  14 I thank God that I baptized none of you except Crispus and Gaius, 15 so that no one may say that you were baptized in my name.   16 (I did baptize also the household of Stephanas. Beyond that, I do not know whether I baptized anyone else.)  17 For Christ did not send me to baptize but to preach the gospel, and not with words of eloquent wisdom, lest the cross of Christ be emptied of its power.</vt:lpstr>
      <vt:lpstr>10 I appeal to you, brothers, by the name of our Lord Jesus Christ, that all of you agree, and that there be no divisions among you, but that you be united in the same mind and the same judgment.  11 For it has been reported to me by Chloe's people that there is quarreling among you, my brothers.  12 What I mean is that each one of you says, “I follow Paul,” or “I follow Apollos,” or “I follow Cephas,” or “I follow Christ.”  13 Is Christ divided? Was Paul crucified for you? Or were you baptized in the name of Paul?  14 I thank God that I baptized none of you except Crispus and Gaius, 15 so that no one may say that you were baptized in my name.   16 (I did baptize also the household of Stephanas. Beyond that, I do not know whether I baptized anyone else.)  17 For Christ did not send me to baptize but to preach the gospel, and not with words of eloquent wisdom, lest the cross of Christ be emptied of its power.</vt:lpstr>
      <vt:lpstr>10 I appeal to you, brothers, by the name of our Lord Jesus Christ, that all of you agree, and that there be no divisions among you, but that you be united in the same mind and the same judgment.  11 For it has been reported to me by Chloe's people that there is quarreling among you, my brothers.  12 What I mean is that each one of you says, “I follow Paul,” or “I follow Apollos,” or “I follow Cephas,” or “I follow Christ.”  13 Is Christ divided? Was Paul crucified for you? Or were you baptized in the name of Paul?  14 I thank God that I baptized none of you except Crispus and Gaius, 15 so that no one may say that you were baptized in my name.   16 (I did baptize also the household of Stephanas. Beyond that, I do not know whether I baptized anyone else.)  17 For Christ did not send me to baptize but to preach the gospel, and not with words of eloquent wisdom, lest the cross of Christ be emptied of its power.</vt:lpstr>
      <vt:lpstr>PowerPoint Presentation</vt:lpstr>
      <vt:lpstr>10 I appeal to you, brothers, by the name of our Lord Jesus Christ, that all of you agree, and that there be no divisions among you, but that you be united in the same mind and the same judgment.  11 For it has been reported to me by Chloe's people that there is quarreling among you, my brothers.  12 What I mean is that each one of you says, “I follow Paul,” or “I follow Apollos,” or “I follow Cephas,” or “I follow Christ.”  13 Is Christ divided? Was Paul crucified for you? Or were you baptized in the name of Paul?  14 I thank God that I baptized none of you except Crispus and Gaius, 15 so that no one may say that you were baptized in my name.   16 (I did baptize also the household of Stephanas. Beyond that, I do not know whether I baptized anyone else.)  17 For Christ did not send me to baptize but to preach the gospel, and not with words of eloquent wisdom, lest the cross of Christ be emptied of its power.</vt:lpstr>
      <vt:lpstr>Messenger vs. Message</vt:lpstr>
      <vt:lpstr>Do you not know that all of us who have been baptized into Christ Jesus were baptized into his death?</vt:lpstr>
      <vt:lpstr>5 For what we proclaim is not ourselves, but Jesus Christ as Lord, with ourselves as your servants for Jesus' sake.  6 For God, who said, “Let light shine out of darkness,” has shone in our hearts to give the light of the knowledge of the glory of God in the face of Jesus Christ.  7 But we have this treasure in jars of clay, to show that the surpassing power belongs to God and not to us.</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cp:revision>
  <dcterms:created xsi:type="dcterms:W3CDTF">2020-01-19T02:49:26Z</dcterms:created>
  <dcterms:modified xsi:type="dcterms:W3CDTF">2020-01-26T11:21:34Z</dcterms:modified>
</cp:coreProperties>
</file>